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500" r:id="rId2"/>
    <p:sldId id="492" r:id="rId3"/>
    <p:sldId id="538" r:id="rId4"/>
    <p:sldId id="533" r:id="rId5"/>
    <p:sldId id="534" r:id="rId6"/>
    <p:sldId id="535" r:id="rId7"/>
    <p:sldId id="537" r:id="rId8"/>
    <p:sldId id="539" r:id="rId9"/>
    <p:sldId id="554" r:id="rId10"/>
    <p:sldId id="580" r:id="rId11"/>
    <p:sldId id="571" r:id="rId12"/>
    <p:sldId id="557" r:id="rId13"/>
    <p:sldId id="569" r:id="rId14"/>
    <p:sldId id="579" r:id="rId15"/>
    <p:sldId id="559" r:id="rId16"/>
    <p:sldId id="581" r:id="rId17"/>
    <p:sldId id="568" r:id="rId18"/>
    <p:sldId id="565" r:id="rId19"/>
    <p:sldId id="576" r:id="rId20"/>
    <p:sldId id="567" r:id="rId21"/>
    <p:sldId id="574" r:id="rId22"/>
    <p:sldId id="528"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481"/>
    <a:srgbClr val="003399"/>
    <a:srgbClr val="961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46" autoAdjust="0"/>
    <p:restoredTop sz="98558" autoAdjust="0"/>
  </p:normalViewPr>
  <p:slideViewPr>
    <p:cSldViewPr>
      <p:cViewPr>
        <p:scale>
          <a:sx n="86" d="100"/>
          <a:sy n="86" d="100"/>
        </p:scale>
        <p:origin x="-2076" y="-5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Hoja1!$B$1</c:f>
              <c:strCache>
                <c:ptCount val="1"/>
                <c:pt idx="0">
                  <c:v>Serie 1</c:v>
                </c:pt>
              </c:strCache>
            </c:strRef>
          </c:tx>
          <c:spPr>
            <a:solidFill>
              <a:schemeClr val="accent1"/>
            </a:solidFill>
          </c:spPr>
          <c:invertIfNegative val="0"/>
          <c:dLbls>
            <c:showLegendKey val="0"/>
            <c:showVal val="1"/>
            <c:showCatName val="0"/>
            <c:showSerName val="0"/>
            <c:showPercent val="0"/>
            <c:showBubbleSize val="0"/>
            <c:showLeaderLines val="0"/>
          </c:dLbls>
          <c:cat>
            <c:strRef>
              <c:f>Hoja1!$A$2:$A$5</c:f>
              <c:strCache>
                <c:ptCount val="4"/>
                <c:pt idx="0">
                  <c:v>INFORMADOS </c:v>
                </c:pt>
                <c:pt idx="1">
                  <c:v>DENUNCIAS</c:v>
                </c:pt>
                <c:pt idx="2">
                  <c:v>PETICIONES </c:v>
                </c:pt>
                <c:pt idx="3">
                  <c:v>RECLAMOS </c:v>
                </c:pt>
              </c:strCache>
            </c:strRef>
          </c:cat>
          <c:val>
            <c:numRef>
              <c:f>Hoja1!$B$2:$B$5</c:f>
              <c:numCache>
                <c:formatCode>General</c:formatCode>
                <c:ptCount val="4"/>
                <c:pt idx="0">
                  <c:v>1</c:v>
                </c:pt>
                <c:pt idx="1">
                  <c:v>6</c:v>
                </c:pt>
                <c:pt idx="2">
                  <c:v>37</c:v>
                </c:pt>
                <c:pt idx="3">
                  <c:v>2</c:v>
                </c:pt>
              </c:numCache>
            </c:numRef>
          </c:val>
        </c:ser>
        <c:ser>
          <c:idx val="1"/>
          <c:order val="1"/>
          <c:tx>
            <c:strRef>
              <c:f>Hoja1!$C$1</c:f>
              <c:strCache>
                <c:ptCount val="1"/>
                <c:pt idx="0">
                  <c:v>Columna1</c:v>
                </c:pt>
              </c:strCache>
            </c:strRef>
          </c:tx>
          <c:invertIfNegative val="0"/>
          <c:cat>
            <c:strRef>
              <c:f>Hoja1!$A$2:$A$5</c:f>
              <c:strCache>
                <c:ptCount val="4"/>
                <c:pt idx="0">
                  <c:v>INFORMADOS </c:v>
                </c:pt>
                <c:pt idx="1">
                  <c:v>DENUNCIAS</c:v>
                </c:pt>
                <c:pt idx="2">
                  <c:v>PETICIONES </c:v>
                </c:pt>
                <c:pt idx="3">
                  <c:v>RECLAMOS </c:v>
                </c:pt>
              </c:strCache>
            </c:strRef>
          </c:cat>
          <c:val>
            <c:numRef>
              <c:f>Hoja1!$C$2:$C$5</c:f>
              <c:numCache>
                <c:formatCode>General</c:formatCode>
                <c:ptCount val="4"/>
              </c:numCache>
            </c:numRef>
          </c:val>
        </c:ser>
        <c:ser>
          <c:idx val="2"/>
          <c:order val="2"/>
          <c:tx>
            <c:strRef>
              <c:f>Hoja1!$D$1</c:f>
              <c:strCache>
                <c:ptCount val="1"/>
                <c:pt idx="0">
                  <c:v>Columna2</c:v>
                </c:pt>
              </c:strCache>
            </c:strRef>
          </c:tx>
          <c:invertIfNegative val="0"/>
          <c:cat>
            <c:strRef>
              <c:f>Hoja1!$A$2:$A$5</c:f>
              <c:strCache>
                <c:ptCount val="4"/>
                <c:pt idx="0">
                  <c:v>INFORMADOS </c:v>
                </c:pt>
                <c:pt idx="1">
                  <c:v>DENUNCIAS</c:v>
                </c:pt>
                <c:pt idx="2">
                  <c:v>PETICIONES </c:v>
                </c:pt>
                <c:pt idx="3">
                  <c:v>RECLAMOS </c:v>
                </c:pt>
              </c:strCache>
            </c:strRef>
          </c:cat>
          <c:val>
            <c:numRef>
              <c:f>Hoja1!$D$2:$D$5</c:f>
              <c:numCache>
                <c:formatCode>General</c:formatCode>
                <c:ptCount val="4"/>
              </c:numCache>
            </c:numRef>
          </c:val>
        </c:ser>
        <c:dLbls>
          <c:showLegendKey val="0"/>
          <c:showVal val="0"/>
          <c:showCatName val="0"/>
          <c:showSerName val="0"/>
          <c:showPercent val="0"/>
          <c:showBubbleSize val="0"/>
        </c:dLbls>
        <c:gapWidth val="150"/>
        <c:shape val="box"/>
        <c:axId val="199539712"/>
        <c:axId val="200213248"/>
        <c:axId val="0"/>
      </c:bar3DChart>
      <c:catAx>
        <c:axId val="199539712"/>
        <c:scaling>
          <c:orientation val="minMax"/>
        </c:scaling>
        <c:delete val="0"/>
        <c:axPos val="b"/>
        <c:majorTickMark val="out"/>
        <c:minorTickMark val="none"/>
        <c:tickLblPos val="nextTo"/>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c:spPr>
        <c:txPr>
          <a:bodyPr rot="0"/>
          <a:lstStyle/>
          <a:p>
            <a:pPr>
              <a:defRPr sz="1150" b="1"/>
            </a:pPr>
            <a:endParaRPr lang="es-CO"/>
          </a:p>
        </c:txPr>
        <c:crossAx val="200213248"/>
        <c:crosses val="autoZero"/>
        <c:auto val="1"/>
        <c:lblAlgn val="ctr"/>
        <c:lblOffset val="100"/>
        <c:noMultiLvlLbl val="0"/>
      </c:catAx>
      <c:valAx>
        <c:axId val="200213248"/>
        <c:scaling>
          <c:orientation val="minMax"/>
        </c:scaling>
        <c:delete val="0"/>
        <c:axPos val="l"/>
        <c:majorGridlines>
          <c:spPr>
            <a:ln w="38100" cap="flat" cmpd="sng" algn="ctr">
              <a:solidFill>
                <a:schemeClr val="accent5"/>
              </a:solidFill>
              <a:prstDash val="solid"/>
            </a:ln>
            <a:effectLst>
              <a:outerShdw blurRad="40000" dist="23000" dir="5400000" rotWithShape="0">
                <a:srgbClr val="000000">
                  <a:alpha val="35000"/>
                </a:srgbClr>
              </a:outerShdw>
            </a:effectLst>
          </c:spPr>
        </c:majorGridlines>
        <c:numFmt formatCode="General" sourceLinked="1"/>
        <c:majorTickMark val="out"/>
        <c:minorTickMark val="none"/>
        <c:tickLblPos val="nextTo"/>
        <c:crossAx val="199539712"/>
        <c:crosses val="autoZero"/>
        <c:crossBetween val="between"/>
      </c:valA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c:spPr>
    </c:plotArea>
    <c:plotVisOnly val="1"/>
    <c:dispBlanksAs val="gap"/>
    <c:showDLblsOverMax val="0"/>
  </c:chart>
  <c:txPr>
    <a:bodyPr/>
    <a:lstStyle/>
    <a:p>
      <a:pPr>
        <a:defRPr sz="1800"/>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s-CO" dirty="0" smtClean="0"/>
              <a:t>OBSERVACIONES DE LA AUDITORÍA</a:t>
            </a:r>
            <a:endParaRPr lang="es-CO" dirty="0"/>
          </a:p>
        </c:rich>
      </c:tx>
      <c:layout/>
      <c:overlay val="0"/>
    </c:title>
    <c:autoTitleDeleted val="0"/>
    <c:plotArea>
      <c:layout/>
      <c:barChart>
        <c:barDir val="col"/>
        <c:grouping val="clustered"/>
        <c:varyColors val="0"/>
        <c:ser>
          <c:idx val="0"/>
          <c:order val="0"/>
          <c:tx>
            <c:strRef>
              <c:f>Hoja1!$B$1</c:f>
              <c:strCache>
                <c:ptCount val="1"/>
                <c:pt idx="0">
                  <c:v>Universo del hallazgo </c:v>
                </c:pt>
              </c:strCache>
            </c:strRef>
          </c:tx>
          <c:invertIfNegative val="0"/>
          <c:dLbls>
            <c:txPr>
              <a:bodyPr/>
              <a:lstStyle/>
              <a:p>
                <a:pPr>
                  <a:defRPr b="1"/>
                </a:pPr>
                <a:endParaRPr lang="es-CO"/>
              </a:p>
            </c:txPr>
            <c:showLegendKey val="0"/>
            <c:showVal val="1"/>
            <c:showCatName val="0"/>
            <c:showSerName val="0"/>
            <c:showPercent val="0"/>
            <c:showBubbleSize val="0"/>
            <c:showLeaderLines val="0"/>
          </c:dLbls>
          <c:cat>
            <c:strRef>
              <c:f>Hoja1!$A$2:$A$5</c:f>
              <c:strCache>
                <c:ptCount val="4"/>
                <c:pt idx="0">
                  <c:v>No se evidenció respuesta en ORFEO ni física           11%</c:v>
                </c:pt>
                <c:pt idx="1">
                  <c:v>Contestado pero sin el respectivo traslado                      22%</c:v>
                </c:pt>
                <c:pt idx="2">
                  <c:v>Traslado extemporáneo de PQRSD                              86%</c:v>
                </c:pt>
                <c:pt idx="3">
                  <c:v>Sin evidencia de copia de traslado al peticionario                              57%</c:v>
                </c:pt>
              </c:strCache>
            </c:strRef>
          </c:cat>
          <c:val>
            <c:numRef>
              <c:f>Hoja1!$B$2:$B$5</c:f>
              <c:numCache>
                <c:formatCode>General</c:formatCode>
                <c:ptCount val="4"/>
                <c:pt idx="0">
                  <c:v>44</c:v>
                </c:pt>
                <c:pt idx="1">
                  <c:v>9</c:v>
                </c:pt>
                <c:pt idx="2">
                  <c:v>7</c:v>
                </c:pt>
                <c:pt idx="3">
                  <c:v>7</c:v>
                </c:pt>
              </c:numCache>
            </c:numRef>
          </c:val>
        </c:ser>
        <c:ser>
          <c:idx val="1"/>
          <c:order val="1"/>
          <c:tx>
            <c:strRef>
              <c:f>Hoja1!$C$1</c:f>
              <c:strCache>
                <c:ptCount val="1"/>
                <c:pt idx="0">
                  <c:v>Excepciones</c:v>
                </c:pt>
              </c:strCache>
            </c:strRef>
          </c:tx>
          <c:invertIfNegative val="0"/>
          <c:dLbls>
            <c:dLblPos val="outEnd"/>
            <c:showLegendKey val="0"/>
            <c:showVal val="1"/>
            <c:showCatName val="0"/>
            <c:showSerName val="0"/>
            <c:showPercent val="0"/>
            <c:showBubbleSize val="0"/>
            <c:showLeaderLines val="0"/>
          </c:dLbls>
          <c:cat>
            <c:strRef>
              <c:f>Hoja1!$A$2:$A$5</c:f>
              <c:strCache>
                <c:ptCount val="4"/>
                <c:pt idx="0">
                  <c:v>No se evidenció respuesta en ORFEO ni física           11%</c:v>
                </c:pt>
                <c:pt idx="1">
                  <c:v>Contestado pero sin el respectivo traslado                      22%</c:v>
                </c:pt>
                <c:pt idx="2">
                  <c:v>Traslado extemporáneo de PQRSD                              86%</c:v>
                </c:pt>
                <c:pt idx="3">
                  <c:v>Sin evidencia de copia de traslado al peticionario                              57%</c:v>
                </c:pt>
              </c:strCache>
            </c:strRef>
          </c:cat>
          <c:val>
            <c:numRef>
              <c:f>Hoja1!$C$2:$C$5</c:f>
              <c:numCache>
                <c:formatCode>General</c:formatCode>
                <c:ptCount val="4"/>
                <c:pt idx="0">
                  <c:v>5</c:v>
                </c:pt>
                <c:pt idx="1">
                  <c:v>2</c:v>
                </c:pt>
                <c:pt idx="2">
                  <c:v>6</c:v>
                </c:pt>
                <c:pt idx="3">
                  <c:v>4</c:v>
                </c:pt>
              </c:numCache>
            </c:numRef>
          </c:val>
        </c:ser>
        <c:dLbls>
          <c:showLegendKey val="0"/>
          <c:showVal val="0"/>
          <c:showCatName val="0"/>
          <c:showSerName val="0"/>
          <c:showPercent val="0"/>
          <c:showBubbleSize val="0"/>
        </c:dLbls>
        <c:gapWidth val="150"/>
        <c:axId val="200616576"/>
        <c:axId val="200626560"/>
      </c:barChart>
      <c:catAx>
        <c:axId val="200616576"/>
        <c:scaling>
          <c:orientation val="minMax"/>
        </c:scaling>
        <c:delete val="0"/>
        <c:axPos val="b"/>
        <c:majorTickMark val="none"/>
        <c:minorTickMark val="none"/>
        <c:tickLblPos val="nextTo"/>
        <c:spPr>
          <a:noFill/>
          <a:ln>
            <a:solidFill>
              <a:schemeClr val="accent1">
                <a:shade val="95000"/>
                <a:satMod val="105000"/>
              </a:schemeClr>
            </a:solidFill>
          </a:ln>
        </c:spPr>
        <c:txPr>
          <a:bodyPr/>
          <a:lstStyle/>
          <a:p>
            <a:pPr>
              <a:defRPr sz="900" b="1">
                <a:latin typeface="Arial" panose="020B0604020202020204" pitchFamily="34" charset="0"/>
                <a:cs typeface="Arial" panose="020B0604020202020204" pitchFamily="34" charset="0"/>
              </a:defRPr>
            </a:pPr>
            <a:endParaRPr lang="es-CO"/>
          </a:p>
        </c:txPr>
        <c:crossAx val="200626560"/>
        <c:crosses val="autoZero"/>
        <c:auto val="1"/>
        <c:lblAlgn val="ctr"/>
        <c:lblOffset val="100"/>
        <c:noMultiLvlLbl val="0"/>
      </c:catAx>
      <c:valAx>
        <c:axId val="200626560"/>
        <c:scaling>
          <c:orientation val="minMax"/>
        </c:scaling>
        <c:delete val="0"/>
        <c:axPos val="l"/>
        <c:majorGridlines>
          <c:spPr>
            <a:ln w="9525" cap="flat" cmpd="sng" algn="ctr">
              <a:solidFill>
                <a:schemeClr val="accent1">
                  <a:shade val="95000"/>
                  <a:satMod val="105000"/>
                </a:schemeClr>
              </a:solidFill>
              <a:prstDash val="solid"/>
            </a:ln>
            <a:effectLst/>
          </c:spPr>
        </c:majorGridlines>
        <c:numFmt formatCode="General" sourceLinked="1"/>
        <c:majorTickMark val="none"/>
        <c:minorTickMark val="none"/>
        <c:tickLblPos val="nextTo"/>
        <c:crossAx val="200616576"/>
        <c:crosses val="autoZero"/>
        <c:crossBetween val="between"/>
      </c:valAx>
      <c:spPr>
        <a:no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c:spPr>
    </c:plotArea>
    <c:legend>
      <c:legendPos val="r"/>
      <c:layout/>
      <c:overlay val="0"/>
    </c:legend>
    <c:plotVisOnly val="1"/>
    <c:dispBlanksAs val="gap"/>
    <c:showDLblsOverMax val="0"/>
  </c:chart>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c:spPr>
  <c:txPr>
    <a:bodyPr/>
    <a:lstStyle/>
    <a:p>
      <a:pPr>
        <a:defRPr>
          <a:solidFill>
            <a:schemeClr val="dk1"/>
          </a:solidFill>
          <a:latin typeface="+mn-lt"/>
          <a:ea typeface="+mn-ea"/>
          <a:cs typeface="+mn-cs"/>
        </a:defRPr>
      </a:pPr>
      <a:endParaRPr lang="es-CO"/>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dirty="0" smtClean="0">
              <a:solidFill>
                <a:schemeClr val="tx1"/>
              </a:solidFill>
            </a:rPr>
            <a:t>En el 11% de la muestra de las PQRSD (5 </a:t>
          </a:r>
          <a:r>
            <a:rPr lang="es-MX" sz="2000" smtClean="0">
              <a:solidFill>
                <a:schemeClr val="tx1"/>
              </a:solidFill>
            </a:rPr>
            <a:t>de </a:t>
          </a:r>
          <a:r>
            <a:rPr lang="es-MX" sz="2000" smtClean="0">
              <a:solidFill>
                <a:schemeClr val="tx1"/>
              </a:solidFill>
            </a:rPr>
            <a:t>44), cuatro de ellas corresponden </a:t>
          </a:r>
          <a:r>
            <a:rPr lang="es-MX" sz="2000" dirty="0" smtClean="0">
              <a:solidFill>
                <a:schemeClr val="tx1"/>
              </a:solidFill>
            </a:rPr>
            <a:t>a solicitudes de funcionarios de </a:t>
          </a:r>
          <a:r>
            <a:rPr lang="es-MX" sz="2000" smtClean="0">
              <a:solidFill>
                <a:schemeClr val="tx1"/>
              </a:solidFill>
            </a:rPr>
            <a:t>la </a:t>
          </a:r>
          <a:r>
            <a:rPr lang="es-MX" sz="2000" smtClean="0">
              <a:solidFill>
                <a:schemeClr val="tx1"/>
              </a:solidFill>
            </a:rPr>
            <a:t>entidad, en las que no </a:t>
          </a:r>
          <a:r>
            <a:rPr lang="es-MX" sz="2000" dirty="0" smtClean="0">
              <a:solidFill>
                <a:schemeClr val="tx1"/>
              </a:solidFill>
            </a:rPr>
            <a:t>se obtuvo evidencia de la respuesta en el sistema ORFEO ni en el legajo de hoja de vida de los funcionarios. Lo anterior, ya que el artículo 14 de la </a:t>
          </a:r>
          <a:r>
            <a:rPr lang="es-MX" sz="2000" baseline="0" dirty="0" smtClean="0">
              <a:solidFill>
                <a:schemeClr val="tx1"/>
              </a:solidFill>
            </a:rPr>
            <a:t>Ley 1755 de 2015 establece lo siguiente: </a:t>
          </a:r>
          <a:r>
            <a:rPr lang="es-CO" sz="1600" b="1" i="1" dirty="0" smtClean="0"/>
            <a:t>Artículo 14. Términos para resolver las distintas modalidades de peticiones. </a:t>
          </a:r>
          <a:r>
            <a:rPr lang="es-CO" sz="1600" i="1" dirty="0" smtClean="0"/>
            <a:t>Salvo norma legal especial y so pena de sanción disciplinaria, toda petición deberá resolverse dentro de los quince (15) días siguientes a su recepción.</a:t>
          </a:r>
          <a:endParaRPr lang="es-CO" sz="1600" i="1" dirty="0" smtClean="0">
            <a:solidFill>
              <a:schemeClr val="tx1"/>
            </a:solidFill>
          </a:endParaRPr>
        </a:p>
        <a:p>
          <a:pPr algn="just"/>
          <a:r>
            <a:rPr lang="es-CO" sz="2000" i="0" dirty="0" smtClean="0">
              <a:solidFill>
                <a:schemeClr val="tx1"/>
              </a:solidFill>
            </a:rPr>
            <a:t>Así las cosas, es necesario dar respuesta y dejar evidencia de la misma ante cualquier tipo de solicitud que sea presentada por un ciudadano y/o funcionario de la entidad </a:t>
          </a:r>
          <a:r>
            <a:rPr lang="es-CO" sz="1600" i="0" dirty="0" smtClean="0">
              <a:solidFill>
                <a:schemeClr val="tx1"/>
              </a:solidFill>
            </a:rPr>
            <a:t>(Ver anexo 1).</a:t>
          </a:r>
          <a:endParaRPr lang="es-CO" sz="16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48731" custLinFactNeighborX="-885" custLinFactNeighborY="-32">
        <dgm:presLayoutVars>
          <dgm:chMax val="0"/>
          <dgm:bulletEnabled val="1"/>
        </dgm:presLayoutVars>
      </dgm:prSet>
      <dgm:spPr/>
      <dgm:t>
        <a:bodyPr/>
        <a:lstStyle/>
        <a:p>
          <a:endParaRPr lang="es-CO"/>
        </a:p>
      </dgm:t>
    </dgm:pt>
  </dgm:ptLst>
  <dgm:cxnLst>
    <dgm:cxn modelId="{ECA969BA-BEFE-4D6A-97A8-07F84DD2BFCB}" type="presOf" srcId="{DE24BE00-17B6-4530-BC4E-15938EB7B8A8}" destId="{71B9CE27-079B-4C90-B9B4-8C518B923002}" srcOrd="0" destOrd="0" presId="urn:microsoft.com/office/officeart/2005/8/layout/vList2"/>
    <dgm:cxn modelId="{7495A349-8964-4D61-8D45-43B12D13A617}"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92936591-F0BC-4BC9-AD0B-9B8B14C14E6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MX" sz="2000" dirty="0" smtClean="0">
            <a:solidFill>
              <a:schemeClr val="tx1"/>
            </a:solidFill>
          </a:endParaRPr>
        </a:p>
        <a:p>
          <a:pPr algn="just"/>
          <a:endParaRPr lang="es-MX" sz="2000" dirty="0" smtClean="0">
            <a:solidFill>
              <a:schemeClr val="tx1"/>
            </a:solidFill>
          </a:endParaRPr>
        </a:p>
        <a:p>
          <a:pPr algn="just"/>
          <a:r>
            <a:rPr lang="es-MX" sz="2000" smtClean="0">
              <a:solidFill>
                <a:schemeClr val="tx1"/>
              </a:solidFill>
            </a:rPr>
            <a:t>La </a:t>
          </a:r>
          <a:r>
            <a:rPr lang="es-MX" sz="2000" smtClean="0">
              <a:solidFill>
                <a:schemeClr val="tx1"/>
              </a:solidFill>
            </a:rPr>
            <a:t>Subdirectora </a:t>
          </a:r>
          <a:r>
            <a:rPr lang="es-MX" sz="2000" dirty="0" smtClean="0">
              <a:solidFill>
                <a:schemeClr val="tx1"/>
              </a:solidFill>
            </a:rPr>
            <a:t>Administrativa y </a:t>
          </a:r>
          <a:r>
            <a:rPr lang="es-MX" sz="2000" smtClean="0">
              <a:solidFill>
                <a:schemeClr val="tx1"/>
              </a:solidFill>
            </a:rPr>
            <a:t>Financiera </a:t>
          </a:r>
          <a:r>
            <a:rPr lang="es-MX" sz="2000" smtClean="0">
              <a:solidFill>
                <a:schemeClr val="tx1"/>
              </a:solidFill>
            </a:rPr>
            <a:t>manifestó </a:t>
          </a:r>
          <a:r>
            <a:rPr lang="es-MX" sz="2000" dirty="0" smtClean="0">
              <a:solidFill>
                <a:schemeClr val="tx1"/>
              </a:solidFill>
            </a:rPr>
            <a:t>mediante correo </a:t>
          </a:r>
          <a:r>
            <a:rPr lang="es-MX" sz="2000" smtClean="0">
              <a:solidFill>
                <a:schemeClr val="tx1"/>
              </a:solidFill>
            </a:rPr>
            <a:t>fechado </a:t>
          </a:r>
          <a:r>
            <a:rPr lang="es-MX" sz="2000" smtClean="0">
              <a:solidFill>
                <a:schemeClr val="tx1"/>
              </a:solidFill>
            </a:rPr>
            <a:t>el 16 </a:t>
          </a:r>
          <a:r>
            <a:rPr lang="es-MX" sz="2000" dirty="0" smtClean="0">
              <a:solidFill>
                <a:schemeClr val="tx1"/>
              </a:solidFill>
            </a:rPr>
            <a:t>de agosto de 2016, lo siguiente:</a:t>
          </a:r>
        </a:p>
        <a:p>
          <a:pPr algn="just"/>
          <a:r>
            <a:rPr lang="es-ES" sz="2000" dirty="0" smtClean="0"/>
            <a:t>“</a:t>
          </a:r>
          <a:r>
            <a:rPr lang="es-ES" sz="2000" i="1" dirty="0" smtClean="0"/>
            <a:t>La radicación de permisos en Orfeo fue una medida para controlar los permisos otorgados, de menos de medio día.  En algunos casos los funcionarios no pueden venir por situaciones de fuerza mayor o casos fortuito y se deja la constancia en Orfeo. Por tal razón, de aquí en adelante también por correo se dará la respuesta a la solicitudes, excepto los permisos hechos en el formato diseñado.”</a:t>
          </a:r>
        </a:p>
        <a:p>
          <a:pPr algn="just"/>
          <a:endParaRPr lang="es-ES" sz="2000" dirty="0" smtClean="0"/>
        </a:p>
        <a:p>
          <a:pPr algn="just"/>
          <a:endParaRPr lang="es-CO" sz="1600" i="1" dirty="0" smtClean="0">
            <a:solidFill>
              <a:schemeClr val="tx1"/>
            </a:solidFill>
          </a:endParaRPr>
        </a:p>
      </dgm:t>
    </dgm:pt>
    <dgm:pt modelId="{05656E00-56BD-48CE-96B2-4B6F40C19314}" type="sibTrans" cxnId="{9821DED8-C8DC-4C6D-A4DB-D3E71DAFE71F}">
      <dgm:prSet/>
      <dgm:spPr/>
      <dgm:t>
        <a:bodyPr/>
        <a:lstStyle/>
        <a:p>
          <a:endParaRPr lang="es-CO"/>
        </a:p>
      </dgm:t>
    </dgm:pt>
    <dgm:pt modelId="{63D801B0-4BD1-4E14-B546-355AC8769F8B}" type="par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X="102898" custScaleY="397790" custLinFactY="200000" custLinFactNeighborX="897" custLinFactNeighborY="216804">
        <dgm:presLayoutVars>
          <dgm:chMax val="0"/>
          <dgm:bulletEnabled val="1"/>
        </dgm:presLayoutVars>
      </dgm:prSet>
      <dgm:spPr/>
      <dgm:t>
        <a:bodyPr/>
        <a:lstStyle/>
        <a:p>
          <a:endParaRPr lang="es-CO"/>
        </a:p>
      </dgm:t>
    </dgm:pt>
  </dgm:ptLst>
  <dgm:cxnLst>
    <dgm:cxn modelId="{18DF7A6C-97B7-4B9A-8E5C-BD39D458F9CA}" type="presOf" srcId="{21A6206B-6AC0-4FD5-8C74-4CB477774556}" destId="{497E458B-F51F-4CB1-B1CC-4DE335E23EA3}" srcOrd="0" destOrd="0" presId="urn:microsoft.com/office/officeart/2005/8/layout/vList2"/>
    <dgm:cxn modelId="{9861014B-A657-4355-967C-A68561CD6C64}"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8989586B-54EA-44D7-9917-627E3E125849}"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dirty="0" smtClean="0">
              <a:solidFill>
                <a:schemeClr val="tx1"/>
              </a:solidFill>
            </a:rPr>
            <a:t>En </a:t>
          </a:r>
          <a:r>
            <a:rPr lang="es-MX" sz="2000" smtClean="0">
              <a:solidFill>
                <a:schemeClr val="tx1"/>
              </a:solidFill>
            </a:rPr>
            <a:t>el 22% </a:t>
          </a:r>
          <a:r>
            <a:rPr lang="es-MX" sz="2000" dirty="0" smtClean="0">
              <a:solidFill>
                <a:schemeClr val="tx1"/>
              </a:solidFill>
            </a:rPr>
            <a:t>de los casos verificados en la muestra  (2 de 9), aunque se dio respuesta al peticionario no </a:t>
          </a:r>
          <a:r>
            <a:rPr lang="es-MX" sz="2000" smtClean="0">
              <a:solidFill>
                <a:schemeClr val="tx1"/>
              </a:solidFill>
            </a:rPr>
            <a:t>se evidenció </a:t>
          </a:r>
          <a:r>
            <a:rPr lang="es-MX" sz="2000" dirty="0" smtClean="0">
              <a:solidFill>
                <a:schemeClr val="tx1"/>
              </a:solidFill>
            </a:rPr>
            <a:t>el respectivo traslado al ente competente de conformidad con lo establecido en la ley 1755 de 2015 </a:t>
          </a:r>
          <a:r>
            <a:rPr lang="es-CO" sz="1600" b="1" i="1" dirty="0" smtClean="0"/>
            <a:t>Artículo  21. Funcionario sin competencia. </a:t>
          </a:r>
          <a:r>
            <a:rPr lang="es-CO" sz="1600" i="1" dirty="0" smtClean="0"/>
            <a:t>Si la autoridad a quien se dirige la petición no es la competente, se informará (…), o dentro de los cinco (5) días siguientes al de la recepción, si obró por escrito. Dentro del término señalado remitirá la petición al competente y enviará copia del oficio remisorio al peticionario o en caso de no existir funcionario competente así se lo comunicará. (…)”</a:t>
          </a:r>
          <a:endParaRPr lang="es-CO" sz="2000" dirty="0" smtClean="0"/>
        </a:p>
        <a:p>
          <a:pPr algn="just"/>
          <a:r>
            <a:rPr lang="es-CO" sz="2000" i="0" smtClean="0">
              <a:solidFill>
                <a:schemeClr val="tx1"/>
              </a:solidFill>
            </a:rPr>
            <a:t>Si bien es cierto que han disminuido las excepciones por este concepto frente al segundo semestre del año 2015, es conveniente remitir por competencia en todos los casos las PQRSD a cargo de las respectivas entidades </a:t>
          </a:r>
          <a:r>
            <a:rPr lang="es-CO" sz="1600" i="0" smtClean="0">
              <a:solidFill>
                <a:schemeClr val="tx1"/>
              </a:solidFill>
            </a:rPr>
            <a:t>(</a:t>
          </a:r>
          <a:r>
            <a:rPr lang="es-CO" sz="1600" i="0" dirty="0" smtClean="0">
              <a:solidFill>
                <a:schemeClr val="tx1"/>
              </a:solidFill>
            </a:rPr>
            <a:t>Ver anexo 2).</a:t>
          </a:r>
          <a:endParaRPr lang="es-CO" sz="16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848731" custLinFactNeighborX="-885" custLinFactNeighborY="-32">
        <dgm:presLayoutVars>
          <dgm:chMax val="0"/>
          <dgm:bulletEnabled val="1"/>
        </dgm:presLayoutVars>
      </dgm:prSet>
      <dgm:spPr/>
      <dgm:t>
        <a:bodyPr/>
        <a:lstStyle/>
        <a:p>
          <a:endParaRPr lang="es-CO"/>
        </a:p>
      </dgm:t>
    </dgm:pt>
  </dgm:ptLst>
  <dgm:cxnLst>
    <dgm:cxn modelId="{2CB00E5C-333B-4DAD-A578-0DFE026C71DD}" type="presOf" srcId="{DE24BE00-17B6-4530-BC4E-15938EB7B8A8}" destId="{71B9CE27-079B-4C90-B9B4-8C518B923002}" srcOrd="0" destOrd="0" presId="urn:microsoft.com/office/officeart/2005/8/layout/vList2"/>
    <dgm:cxn modelId="{290DDEE2-5CED-45D7-8354-C1171A4E0061}"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4F077AB2-CA37-44DF-8846-018E27A49E53}"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6E692F-2934-4E69-9F5B-7BBED5418FE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s-CO"/>
        </a:p>
      </dgm:t>
    </dgm:pt>
    <dgm:pt modelId="{238A173F-6E94-4D9B-9595-A7F3E86755A0}" type="pres">
      <dgm:prSet presAssocID="{E66E692F-2934-4E69-9F5B-7BBED5418FE9}" presName="rootnode" presStyleCnt="0">
        <dgm:presLayoutVars>
          <dgm:chMax/>
          <dgm:chPref/>
          <dgm:dir/>
          <dgm:animLvl val="lvl"/>
        </dgm:presLayoutVars>
      </dgm:prSet>
      <dgm:spPr/>
      <dgm:t>
        <a:bodyPr/>
        <a:lstStyle/>
        <a:p>
          <a:endParaRPr lang="es-CO"/>
        </a:p>
      </dgm:t>
    </dgm:pt>
  </dgm:ptLst>
  <dgm:cxnLst>
    <dgm:cxn modelId="{3A8EE62C-E383-4265-B742-554EEB163890}" type="presOf" srcId="{E66E692F-2934-4E69-9F5B-7BBED5418FE9}" destId="{238A173F-6E94-4D9B-9595-A7F3E86755A0}"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CO" sz="1800" i="0" dirty="0" smtClean="0">
            <a:solidFill>
              <a:schemeClr val="tx1"/>
            </a:solidFill>
          </a:endParaRPr>
        </a:p>
        <a:p>
          <a:pPr algn="just"/>
          <a:r>
            <a:rPr lang="es-CO" sz="2000" i="0" dirty="0" smtClean="0">
              <a:solidFill>
                <a:schemeClr val="tx1"/>
              </a:solidFill>
            </a:rPr>
            <a:t>Se evidenció que en </a:t>
          </a:r>
          <a:r>
            <a:rPr lang="es-CO" sz="2000" i="0" smtClean="0">
              <a:solidFill>
                <a:schemeClr val="tx1"/>
              </a:solidFill>
            </a:rPr>
            <a:t>el 86% </a:t>
          </a:r>
          <a:r>
            <a:rPr lang="es-CO" sz="2000" i="0" dirty="0" smtClean="0">
              <a:solidFill>
                <a:schemeClr val="tx1"/>
              </a:solidFill>
            </a:rPr>
            <a:t>de los casos verificados en la muestra y que fueron traslados a otras entidades por competencia (6 de 7), su remisión se realizó extemporáneamente sin observarse los términos contenidos en el artículo 21 de la Ley 1755 de 2015 que señala lo siguiente: </a:t>
          </a:r>
          <a:r>
            <a:rPr lang="es-MX" sz="1600" baseline="0" dirty="0" smtClean="0">
              <a:solidFill>
                <a:schemeClr val="tx1"/>
              </a:solidFill>
            </a:rPr>
            <a:t>“</a:t>
          </a:r>
          <a:r>
            <a:rPr lang="es-CO" sz="1600" b="1" i="1" dirty="0" smtClean="0">
              <a:solidFill>
                <a:schemeClr val="tx1"/>
              </a:solidFill>
            </a:rPr>
            <a:t>Artículo  21. Funcionario sin competencia. </a:t>
          </a:r>
          <a:r>
            <a:rPr lang="es-CO" sz="1600" i="1" dirty="0" smtClean="0">
              <a:solidFill>
                <a:schemeClr val="tx1"/>
              </a:solidFill>
            </a:rPr>
            <a:t>Si la autoridad a quien se dirige la petición no es la competente, se informará de inmediato al interesado si este actúa verbalmente, o </a:t>
          </a:r>
          <a:r>
            <a:rPr lang="es-CO" sz="1600" i="1" u="sng" dirty="0" smtClean="0">
              <a:solidFill>
                <a:schemeClr val="tx1"/>
              </a:solidFill>
            </a:rPr>
            <a:t>dentro de los cinco (5) días siguientes al de la recepción</a:t>
          </a:r>
          <a:r>
            <a:rPr lang="es-CO" sz="1600" i="1" dirty="0" smtClean="0">
              <a:solidFill>
                <a:schemeClr val="tx1"/>
              </a:solidFill>
            </a:rPr>
            <a:t>, si obró por escrito. </a:t>
          </a:r>
          <a:r>
            <a:rPr lang="es-CO" sz="1600" i="1" u="sng" dirty="0" smtClean="0">
              <a:solidFill>
                <a:schemeClr val="tx1"/>
              </a:solidFill>
            </a:rPr>
            <a:t>Dentro del término señalado remitirá la petición al competente</a:t>
          </a:r>
          <a:r>
            <a:rPr lang="es-CO" sz="1600" i="1" dirty="0" smtClean="0">
              <a:solidFill>
                <a:schemeClr val="tx1"/>
              </a:solidFill>
            </a:rPr>
            <a:t> </a:t>
          </a:r>
          <a:r>
            <a:rPr lang="es-CO" sz="1600" i="1" u="none" dirty="0" smtClean="0">
              <a:solidFill>
                <a:schemeClr val="tx1"/>
              </a:solidFill>
            </a:rPr>
            <a:t>y enviará copia del oficio remisorio al peticionario o en caso de no existir funcionario competente así se lo comunicará. </a:t>
          </a:r>
          <a:r>
            <a:rPr lang="es-CO" sz="1600" i="1" dirty="0" smtClean="0">
              <a:solidFill>
                <a:schemeClr val="tx1"/>
              </a:solidFill>
            </a:rPr>
            <a:t>(…)” </a:t>
          </a:r>
          <a:r>
            <a:rPr lang="es-CO" sz="1600" i="0" dirty="0" smtClean="0">
              <a:solidFill>
                <a:schemeClr val="tx1"/>
              </a:solidFill>
            </a:rPr>
            <a:t>(subrayas fuera de texto)</a:t>
          </a:r>
          <a:r>
            <a:rPr lang="es-CO" sz="1600" i="1" dirty="0" smtClean="0">
              <a:solidFill>
                <a:schemeClr val="tx1"/>
              </a:solidFill>
            </a:rPr>
            <a:t>.</a:t>
          </a:r>
        </a:p>
        <a:p>
          <a:pPr algn="just"/>
          <a:r>
            <a:rPr lang="es-CO" sz="2000" i="0" dirty="0" smtClean="0">
              <a:solidFill>
                <a:schemeClr val="tx1"/>
              </a:solidFill>
            </a:rPr>
            <a:t>Por lo anterior, es necesario </a:t>
          </a:r>
          <a:r>
            <a:rPr lang="es-CO" sz="2000" i="0" smtClean="0">
              <a:solidFill>
                <a:schemeClr val="tx1"/>
              </a:solidFill>
            </a:rPr>
            <a:t>dar cumplimiento </a:t>
          </a:r>
          <a:r>
            <a:rPr lang="es-CO" sz="2000" i="0" dirty="0" smtClean="0">
              <a:solidFill>
                <a:schemeClr val="tx1"/>
              </a:solidFill>
            </a:rPr>
            <a:t>a los términos previstos en la ley para los respectivos traslados a las entidades competentes. </a:t>
          </a:r>
          <a:r>
            <a:rPr lang="es-CO" sz="1600" i="0" dirty="0" smtClean="0">
              <a:solidFill>
                <a:schemeClr val="tx1"/>
              </a:solidFill>
            </a:rPr>
            <a:t>(Ver </a:t>
          </a:r>
          <a:r>
            <a:rPr lang="es-CO" sz="1600" i="0" smtClean="0">
              <a:solidFill>
                <a:schemeClr val="tx1"/>
              </a:solidFill>
            </a:rPr>
            <a:t>anexo 3).</a:t>
          </a:r>
          <a:r>
            <a:rPr lang="es-CO" sz="2000" i="0" smtClean="0">
              <a:solidFill>
                <a:schemeClr val="tx1"/>
              </a:solidFill>
            </a:rPr>
            <a:t> </a:t>
          </a:r>
          <a:endParaRPr lang="es-CO" sz="2000" i="0" dirty="0" smtClean="0">
            <a:solidFill>
              <a:schemeClr val="tx1"/>
            </a:solidFill>
          </a:endParaRPr>
        </a:p>
        <a:p>
          <a:pPr algn="just"/>
          <a:endParaRPr lang="es-CO" sz="1800" i="1" dirty="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476716" custLinFactNeighborX="-446" custLinFactNeighborY="-68601">
        <dgm:presLayoutVars>
          <dgm:chMax val="0"/>
          <dgm:bulletEnabled val="1"/>
        </dgm:presLayoutVars>
      </dgm:prSet>
      <dgm:spPr/>
      <dgm:t>
        <a:bodyPr/>
        <a:lstStyle/>
        <a:p>
          <a:endParaRPr lang="es-CO"/>
        </a:p>
      </dgm:t>
    </dgm:pt>
  </dgm:ptLst>
  <dgm:cxnLst>
    <dgm:cxn modelId="{A654B7B6-F7BD-47B0-B211-E293591AFF88}" type="presOf" srcId="{21A6206B-6AC0-4FD5-8C74-4CB477774556}" destId="{497E458B-F51F-4CB1-B1CC-4DE335E23EA3}" srcOrd="0" destOrd="0" presId="urn:microsoft.com/office/officeart/2005/8/layout/vList2"/>
    <dgm:cxn modelId="{0350B006-42AD-4087-A882-055FEC6BFECF}"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F45E7143-69E2-461C-8123-DFDB5CE7E1E8}"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endParaRPr lang="es-MX" sz="2000" smtClean="0">
            <a:solidFill>
              <a:schemeClr val="tx1"/>
            </a:solidFill>
          </a:endParaRPr>
        </a:p>
        <a:p>
          <a:pPr algn="just"/>
          <a:r>
            <a:rPr lang="es-MX" sz="1900" smtClean="0">
              <a:solidFill>
                <a:schemeClr val="tx1"/>
              </a:solidFill>
            </a:rPr>
            <a:t>En el 57% </a:t>
          </a:r>
          <a:r>
            <a:rPr lang="es-MX" sz="1900" dirty="0" smtClean="0">
              <a:solidFill>
                <a:schemeClr val="tx1"/>
              </a:solidFill>
            </a:rPr>
            <a:t>de la muestra de las solicitudes que debían remitirse por competencia (4 de 7), no se obtuvo evidencia de la remisión de la copia al peticionario de </a:t>
          </a:r>
          <a:r>
            <a:rPr lang="es-MX" sz="1900" smtClean="0">
              <a:solidFill>
                <a:schemeClr val="tx1"/>
              </a:solidFill>
            </a:rPr>
            <a:t>dicho traslado, pese a que </a:t>
          </a:r>
          <a:r>
            <a:rPr lang="es-MX" sz="1900" dirty="0" smtClean="0">
              <a:solidFill>
                <a:schemeClr val="tx1"/>
              </a:solidFill>
            </a:rPr>
            <a:t>el artículo 21 de la </a:t>
          </a:r>
          <a:r>
            <a:rPr lang="es-MX" sz="1900" baseline="0" dirty="0" smtClean="0">
              <a:solidFill>
                <a:schemeClr val="tx1"/>
              </a:solidFill>
            </a:rPr>
            <a:t>Ley 1755 de </a:t>
          </a:r>
          <a:r>
            <a:rPr lang="es-MX" sz="1900" baseline="0" smtClean="0">
              <a:solidFill>
                <a:schemeClr val="tx1"/>
              </a:solidFill>
            </a:rPr>
            <a:t>2015 señala: </a:t>
          </a:r>
          <a:r>
            <a:rPr lang="es-MX" sz="1600" baseline="0" smtClean="0">
              <a:solidFill>
                <a:schemeClr val="tx1"/>
              </a:solidFill>
            </a:rPr>
            <a:t>“</a:t>
          </a:r>
          <a:r>
            <a:rPr lang="es-CO" sz="1600" b="1" i="1" dirty="0" smtClean="0">
              <a:solidFill>
                <a:schemeClr val="tx1"/>
              </a:solidFill>
            </a:rPr>
            <a:t>Artículo  21. Funcionario sin competencia. </a:t>
          </a:r>
          <a:r>
            <a:rPr lang="es-CO" sz="1600" i="1" dirty="0" smtClean="0">
              <a:solidFill>
                <a:schemeClr val="tx1"/>
              </a:solidFill>
            </a:rPr>
            <a:t>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a:t>
          </a:r>
          <a:r>
            <a:rPr lang="es-CO" sz="1600" i="1" u="sng" dirty="0" smtClean="0">
              <a:solidFill>
                <a:schemeClr val="tx1"/>
              </a:solidFill>
            </a:rPr>
            <a:t>y enviará copia del oficio remisorio al peticionario o en caso de no existir funcionario competente así se lo comunicará.</a:t>
          </a:r>
          <a:r>
            <a:rPr lang="es-CO" sz="1600" i="1" dirty="0" smtClean="0">
              <a:solidFill>
                <a:schemeClr val="tx1"/>
              </a:solidFill>
            </a:rPr>
            <a:t> (…)”</a:t>
          </a:r>
          <a:r>
            <a:rPr lang="es-CO" sz="1800" i="1" dirty="0" smtClean="0">
              <a:solidFill>
                <a:schemeClr val="tx1"/>
              </a:solidFill>
            </a:rPr>
            <a:t> </a:t>
          </a:r>
          <a:r>
            <a:rPr lang="es-CO" sz="1600" i="0" dirty="0" smtClean="0">
              <a:solidFill>
                <a:schemeClr val="tx1"/>
              </a:solidFill>
            </a:rPr>
            <a:t>(subrayas fuera de texto)</a:t>
          </a:r>
          <a:r>
            <a:rPr lang="es-CO" sz="2000" i="1" dirty="0" smtClean="0">
              <a:solidFill>
                <a:schemeClr val="tx1"/>
              </a:solidFill>
            </a:rPr>
            <a:t>. </a:t>
          </a:r>
        </a:p>
        <a:p>
          <a:pPr algn="just"/>
          <a:r>
            <a:rPr lang="es-CO" sz="1900" i="0" smtClean="0">
              <a:solidFill>
                <a:schemeClr val="tx1"/>
              </a:solidFill>
            </a:rPr>
            <a:t>Si bien es cierto que se redujo el nivel de excepciones en el hallazgo frente al segundo semestre del 2015, es </a:t>
          </a:r>
          <a:r>
            <a:rPr lang="es-CO" sz="1900" i="0" dirty="0" smtClean="0">
              <a:solidFill>
                <a:schemeClr val="tx1"/>
              </a:solidFill>
            </a:rPr>
            <a:t>necesario dar aplicación a la </a:t>
          </a:r>
          <a:r>
            <a:rPr lang="es-CO" sz="1900" i="0" smtClean="0">
              <a:solidFill>
                <a:schemeClr val="tx1"/>
              </a:solidFill>
            </a:rPr>
            <a:t>citada norma </a:t>
          </a:r>
          <a:r>
            <a:rPr lang="es-CO" sz="1900" i="0" dirty="0" smtClean="0">
              <a:solidFill>
                <a:schemeClr val="tx1"/>
              </a:solidFill>
            </a:rPr>
            <a:t>adecuando los procedimientos internos para el envío de una copia al peticionario del traslado radicado en la entidad competente </a:t>
          </a:r>
          <a:r>
            <a:rPr lang="es-CO" sz="1600" i="0" dirty="0" smtClean="0">
              <a:solidFill>
                <a:schemeClr val="tx1"/>
              </a:solidFill>
            </a:rPr>
            <a:t>(Ver </a:t>
          </a:r>
          <a:r>
            <a:rPr lang="es-CO" sz="1600" i="0" smtClean="0">
              <a:solidFill>
                <a:schemeClr val="tx1"/>
              </a:solidFill>
            </a:rPr>
            <a:t>anexo 4).</a:t>
          </a:r>
        </a:p>
        <a:p>
          <a:pPr algn="just"/>
          <a:endParaRPr lang="es-CO" sz="1600" i="0" smtClean="0">
            <a:solidFill>
              <a:schemeClr val="tx1"/>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Y="331398" custLinFactNeighborX="-403" custLinFactNeighborY="-82710">
        <dgm:presLayoutVars>
          <dgm:chMax val="0"/>
          <dgm:bulletEnabled val="1"/>
        </dgm:presLayoutVars>
      </dgm:prSet>
      <dgm:spPr/>
      <dgm:t>
        <a:bodyPr/>
        <a:lstStyle/>
        <a:p>
          <a:endParaRPr lang="es-CO"/>
        </a:p>
      </dgm:t>
    </dgm:pt>
  </dgm:ptLst>
  <dgm:cxnLst>
    <dgm:cxn modelId="{ADC4D90B-8AD5-4895-B364-CCDB4071FC16}" type="presOf" srcId="{DE24BE00-17B6-4530-BC4E-15938EB7B8A8}" destId="{71B9CE27-079B-4C90-B9B4-8C518B923002}" srcOrd="0" destOrd="0" presId="urn:microsoft.com/office/officeart/2005/8/layout/vList2"/>
    <dgm:cxn modelId="{9C29507D-103B-4434-B887-AE3D1009C6BE}"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63B485A6-83EF-4F95-81A3-7AF5AFE66815}"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1900" i="0" smtClean="0">
              <a:solidFill>
                <a:schemeClr val="tx1"/>
              </a:solidFill>
              <a:latin typeface="+mn-lt"/>
              <a:cs typeface="Arial" panose="020B0604020202020204" pitchFamily="34" charset="0"/>
            </a:rPr>
            <a:t>La </a:t>
          </a:r>
          <a:r>
            <a:rPr lang="es-MX" sz="1900" i="0" dirty="0" smtClean="0">
              <a:solidFill>
                <a:schemeClr val="tx1"/>
              </a:solidFill>
              <a:latin typeface="+mn-lt"/>
              <a:cs typeface="Arial" panose="020B0604020202020204" pitchFamily="34" charset="0"/>
            </a:rPr>
            <a:t>entidad cuenta con un espacio en su página </a:t>
          </a:r>
          <a:r>
            <a:rPr lang="es-MX" sz="1900" i="0" smtClean="0">
              <a:solidFill>
                <a:schemeClr val="tx1"/>
              </a:solidFill>
              <a:latin typeface="+mn-lt"/>
              <a:cs typeface="Arial" panose="020B0604020202020204" pitchFamily="34" charset="0"/>
            </a:rPr>
            <a:t>web en el que sus usuarios pueden acceder </a:t>
          </a:r>
          <a:r>
            <a:rPr lang="es-MX" sz="1900" i="0" dirty="0" smtClean="0">
              <a:solidFill>
                <a:schemeClr val="tx1"/>
              </a:solidFill>
              <a:latin typeface="+mn-lt"/>
              <a:cs typeface="Arial" panose="020B0604020202020204" pitchFamily="34" charset="0"/>
            </a:rPr>
            <a:t>a los diferentes tipos </a:t>
          </a:r>
          <a:r>
            <a:rPr lang="es-MX" sz="1900" i="0" smtClean="0">
              <a:solidFill>
                <a:schemeClr val="tx1"/>
              </a:solidFill>
              <a:latin typeface="+mn-lt"/>
              <a:cs typeface="Arial" panose="020B0604020202020204" pitchFamily="34" charset="0"/>
            </a:rPr>
            <a:t>de </a:t>
          </a:r>
          <a:r>
            <a:rPr lang="es-MX" sz="1900" i="0" smtClean="0">
              <a:solidFill>
                <a:schemeClr val="tx1"/>
              </a:solidFill>
              <a:latin typeface="+mn-lt"/>
              <a:cs typeface="Arial" panose="020B0604020202020204" pitchFamily="34" charset="0"/>
            </a:rPr>
            <a:t>solicitudes, </a:t>
          </a:r>
          <a:r>
            <a:rPr lang="es-MX" sz="1900" i="0" dirty="0" smtClean="0">
              <a:solidFill>
                <a:schemeClr val="tx1"/>
              </a:solidFill>
              <a:latin typeface="+mn-lt"/>
              <a:cs typeface="Arial" panose="020B0604020202020204" pitchFamily="34" charset="0"/>
            </a:rPr>
            <a:t>de conformidad a lo establecido en el inciso primero del artículo 76 de </a:t>
          </a:r>
          <a:r>
            <a:rPr lang="es-MX" sz="1900" i="0" smtClean="0">
              <a:solidFill>
                <a:schemeClr val="tx1"/>
              </a:solidFill>
              <a:latin typeface="+mn-lt"/>
              <a:cs typeface="Arial" panose="020B0604020202020204" pitchFamily="34" charset="0"/>
            </a:rPr>
            <a:t>la </a:t>
          </a:r>
          <a:r>
            <a:rPr lang="es-MX" sz="1900" i="0" smtClean="0">
              <a:solidFill>
                <a:schemeClr val="tx1"/>
              </a:solidFill>
              <a:latin typeface="+mn-lt"/>
              <a:cs typeface="Arial" panose="020B0604020202020204" pitchFamily="34" charset="0"/>
            </a:rPr>
            <a:t>Ley </a:t>
          </a:r>
          <a:r>
            <a:rPr lang="es-MX" sz="1900" i="0" dirty="0" smtClean="0">
              <a:solidFill>
                <a:schemeClr val="tx1"/>
              </a:solidFill>
              <a:latin typeface="+mn-lt"/>
              <a:cs typeface="Arial" panose="020B0604020202020204" pitchFamily="34" charset="0"/>
            </a:rPr>
            <a:t>1474 </a:t>
          </a:r>
          <a:r>
            <a:rPr lang="es-MX" sz="1900" i="0" smtClean="0">
              <a:solidFill>
                <a:schemeClr val="tx1"/>
              </a:solidFill>
              <a:latin typeface="+mn-lt"/>
              <a:cs typeface="Arial" panose="020B0604020202020204" pitchFamily="34" charset="0"/>
            </a:rPr>
            <a:t>de </a:t>
          </a:r>
          <a:r>
            <a:rPr lang="es-MX" sz="1900" i="0" smtClean="0">
              <a:solidFill>
                <a:schemeClr val="tx1"/>
              </a:solidFill>
              <a:latin typeface="+mn-lt"/>
              <a:cs typeface="Arial" panose="020B0604020202020204" pitchFamily="34" charset="0"/>
            </a:rPr>
            <a:t>2011 (petición, queja, reclamo y denuncia). </a:t>
          </a:r>
          <a:r>
            <a:rPr lang="es-MX" sz="1900" i="0" dirty="0" smtClean="0">
              <a:solidFill>
                <a:schemeClr val="tx1"/>
              </a:solidFill>
              <a:latin typeface="+mn-lt"/>
              <a:cs typeface="Arial" panose="020B0604020202020204" pitchFamily="34" charset="0"/>
            </a:rPr>
            <a:t>Sin embargo y en opinión de </a:t>
          </a:r>
          <a:r>
            <a:rPr lang="es-MX" sz="1900" i="0" smtClean="0">
              <a:solidFill>
                <a:schemeClr val="tx1"/>
              </a:solidFill>
              <a:latin typeface="+mn-lt"/>
              <a:cs typeface="Arial" panose="020B0604020202020204" pitchFamily="34" charset="0"/>
            </a:rPr>
            <a:t>este despacho es conveniente </a:t>
          </a:r>
          <a:r>
            <a:rPr lang="es-MX" sz="1900" i="0" smtClean="0">
              <a:solidFill>
                <a:schemeClr val="tx1"/>
              </a:solidFill>
              <a:latin typeface="+mn-lt"/>
              <a:cs typeface="Arial" panose="020B0604020202020204" pitchFamily="34" charset="0"/>
            </a:rPr>
            <a:t>dotar de un espacio independiente al ya existente, en el que se dé tratamiento diferenciado a las denuncias de corrupción en </a:t>
          </a:r>
          <a:r>
            <a:rPr lang="es-MX" sz="1900" i="0" dirty="0" smtClean="0">
              <a:solidFill>
                <a:schemeClr val="tx1"/>
              </a:solidFill>
              <a:latin typeface="+mn-lt"/>
              <a:cs typeface="Arial" panose="020B0604020202020204" pitchFamily="34" charset="0"/>
            </a:rPr>
            <a:t>contra de los servidores públicos de </a:t>
          </a:r>
          <a:r>
            <a:rPr lang="es-MX" sz="1900" i="0" smtClean="0">
              <a:solidFill>
                <a:schemeClr val="tx1"/>
              </a:solidFill>
              <a:latin typeface="+mn-lt"/>
              <a:cs typeface="Arial" panose="020B0604020202020204" pitchFamily="34" charset="0"/>
            </a:rPr>
            <a:t>la </a:t>
          </a:r>
          <a:r>
            <a:rPr lang="es-MX" sz="1900" i="0" smtClean="0">
              <a:solidFill>
                <a:schemeClr val="tx1"/>
              </a:solidFill>
              <a:latin typeface="+mn-lt"/>
              <a:cs typeface="Arial" panose="020B0604020202020204" pitchFamily="34" charset="0"/>
            </a:rPr>
            <a:t>CRA, como </a:t>
          </a:r>
          <a:r>
            <a:rPr lang="es-MX" sz="1900" i="0" dirty="0" smtClean="0">
              <a:solidFill>
                <a:schemeClr val="tx1"/>
              </a:solidFill>
              <a:latin typeface="+mn-lt"/>
              <a:cs typeface="Arial" panose="020B0604020202020204" pitchFamily="34" charset="0"/>
            </a:rPr>
            <a:t>lo señala </a:t>
          </a:r>
          <a:r>
            <a:rPr lang="es-MX" sz="1900" i="0" baseline="0" dirty="0" smtClean="0">
              <a:solidFill>
                <a:schemeClr val="tx1"/>
              </a:solidFill>
              <a:latin typeface="+mn-lt"/>
              <a:cs typeface="Arial" panose="020B0604020202020204" pitchFamily="34" charset="0"/>
            </a:rPr>
            <a:t>en su inciso tercero artículo 76 </a:t>
          </a:r>
          <a:r>
            <a:rPr lang="es-MX" sz="1900" i="0" dirty="0" smtClean="0">
              <a:solidFill>
                <a:schemeClr val="tx1"/>
              </a:solidFill>
              <a:latin typeface="+mn-lt"/>
              <a:cs typeface="Arial" panose="020B0604020202020204" pitchFamily="34" charset="0"/>
            </a:rPr>
            <a:t>la Ley </a:t>
          </a:r>
          <a:r>
            <a:rPr lang="es-MX" sz="1900" i="0" baseline="0" dirty="0" smtClean="0">
              <a:solidFill>
                <a:schemeClr val="tx1"/>
              </a:solidFill>
              <a:latin typeface="+mn-lt"/>
              <a:cs typeface="Arial" panose="020B0604020202020204" pitchFamily="34" charset="0"/>
            </a:rPr>
            <a:t>1474 de 2011,</a:t>
          </a:r>
          <a:r>
            <a:rPr lang="es-MX" sz="2000" i="0" baseline="0" dirty="0" smtClean="0">
              <a:solidFill>
                <a:schemeClr val="tx1"/>
              </a:solidFill>
              <a:latin typeface="+mn-lt"/>
              <a:cs typeface="Arial" panose="020B0604020202020204" pitchFamily="34" charset="0"/>
            </a:rPr>
            <a:t> </a:t>
          </a:r>
          <a:r>
            <a:rPr lang="es-CO" sz="1400" dirty="0" smtClean="0">
              <a:solidFill>
                <a:schemeClr val="tx1"/>
              </a:solidFill>
              <a:latin typeface="+mn-lt"/>
              <a:cs typeface="Arial" panose="020B0604020202020204" pitchFamily="34" charset="0"/>
            </a:rPr>
            <a:t>“</a:t>
          </a:r>
          <a:r>
            <a:rPr lang="es-CO" sz="1400" i="1" dirty="0" smtClean="0">
              <a:solidFill>
                <a:schemeClr val="tx1"/>
              </a:solidFill>
              <a:latin typeface="+mn-lt"/>
              <a:cs typeface="Arial" panose="020B0604020202020204" pitchFamily="34" charset="0"/>
            </a:rPr>
            <a:t>Todas las entidades públicas deberán contar con un </a:t>
          </a:r>
          <a:r>
            <a:rPr lang="es-CO" sz="1400" b="1" i="1" dirty="0" smtClean="0">
              <a:solidFill>
                <a:schemeClr val="tx1"/>
              </a:solidFill>
              <a:latin typeface="+mn-lt"/>
              <a:cs typeface="Arial" panose="020B0604020202020204" pitchFamily="34" charset="0"/>
            </a:rPr>
            <a:t>espacio</a:t>
          </a:r>
          <a:r>
            <a:rPr lang="es-CO" sz="1400" i="1" dirty="0" smtClean="0">
              <a:solidFill>
                <a:schemeClr val="tx1"/>
              </a:solidFill>
              <a:latin typeface="+mn-lt"/>
              <a:cs typeface="Arial" panose="020B0604020202020204" pitchFamily="34" charset="0"/>
            </a:rPr>
            <a:t> en su página web principal para que los ciudadanos </a:t>
          </a:r>
          <a:r>
            <a:rPr lang="es-CO" sz="1400" b="1" i="1" dirty="0" smtClean="0">
              <a:solidFill>
                <a:schemeClr val="tx1"/>
              </a:solidFill>
              <a:latin typeface="+mn-lt"/>
              <a:cs typeface="Arial" panose="020B0604020202020204" pitchFamily="34" charset="0"/>
            </a:rPr>
            <a:t>presenten quejas y denuncias de los actos de corrupción realizados por funcionarios de la entidad</a:t>
          </a:r>
          <a:r>
            <a:rPr lang="es-CO" sz="1400" i="1" smtClean="0">
              <a:solidFill>
                <a:schemeClr val="tx1"/>
              </a:solidFill>
              <a:latin typeface="+mn-lt"/>
              <a:cs typeface="Arial" panose="020B0604020202020204" pitchFamily="34" charset="0"/>
            </a:rPr>
            <a:t>, </a:t>
          </a:r>
          <a:r>
            <a:rPr lang="es-CO" sz="1400" i="1" smtClean="0">
              <a:solidFill>
                <a:schemeClr val="tx1"/>
              </a:solidFill>
              <a:latin typeface="+mn-lt"/>
              <a:cs typeface="Arial" panose="020B0604020202020204" pitchFamily="34" charset="0"/>
            </a:rPr>
            <a:t>(…)”</a:t>
          </a:r>
          <a:r>
            <a:rPr lang="es-CO" sz="1600" smtClean="0">
              <a:solidFill>
                <a:schemeClr val="tx1"/>
              </a:solidFill>
              <a:latin typeface="+mn-lt"/>
              <a:cs typeface="Arial" panose="020B0604020202020204" pitchFamily="34" charset="0"/>
            </a:rPr>
            <a:t> </a:t>
          </a:r>
          <a:r>
            <a:rPr lang="es-CO" sz="1600" smtClean="0">
              <a:solidFill>
                <a:schemeClr val="tx1"/>
              </a:solidFill>
              <a:latin typeface="+mn-lt"/>
              <a:cs typeface="Arial" panose="020B0604020202020204" pitchFamily="34" charset="0"/>
            </a:rPr>
            <a:t>(negrillas </a:t>
          </a:r>
          <a:r>
            <a:rPr lang="es-CO" sz="1600" dirty="0" smtClean="0">
              <a:solidFill>
                <a:schemeClr val="tx1"/>
              </a:solidFill>
              <a:latin typeface="+mn-lt"/>
              <a:cs typeface="Arial" panose="020B0604020202020204" pitchFamily="34" charset="0"/>
            </a:rPr>
            <a:t>fuera </a:t>
          </a:r>
          <a:r>
            <a:rPr lang="es-CO" sz="1600" smtClean="0">
              <a:solidFill>
                <a:schemeClr val="tx1"/>
              </a:solidFill>
              <a:latin typeface="+mn-lt"/>
              <a:cs typeface="Arial" panose="020B0604020202020204" pitchFamily="34" charset="0"/>
            </a:rPr>
            <a:t>de texto)</a:t>
          </a:r>
          <a:r>
            <a:rPr lang="es-CO" sz="2000" smtClean="0">
              <a:solidFill>
                <a:schemeClr val="tx1"/>
              </a:solidFill>
              <a:latin typeface="+mn-lt"/>
              <a:cs typeface="Arial" panose="020B0604020202020204" pitchFamily="34" charset="0"/>
            </a:rPr>
            <a:t>.</a:t>
          </a:r>
          <a:endParaRPr lang="es-MX" sz="2000" dirty="0" smtClean="0">
            <a:solidFill>
              <a:schemeClr val="tx1"/>
            </a:solidFill>
            <a:latin typeface="+mn-lt"/>
            <a:cs typeface="Arial" panose="020B0604020202020204" pitchFamily="34" charset="0"/>
          </a:endParaRPr>
        </a:p>
        <a:p>
          <a:pPr algn="just"/>
          <a:r>
            <a:rPr lang="es-MX" sz="1900" dirty="0" smtClean="0">
              <a:solidFill>
                <a:schemeClr val="tx1"/>
              </a:solidFill>
              <a:latin typeface="+mn-lt"/>
              <a:cs typeface="Arial" panose="020B0604020202020204" pitchFamily="34" charset="0"/>
            </a:rPr>
            <a:t>Por lo anterior, </a:t>
          </a:r>
          <a:r>
            <a:rPr lang="es-MX" sz="1900" smtClean="0">
              <a:solidFill>
                <a:schemeClr val="tx1"/>
              </a:solidFill>
              <a:latin typeface="+mn-lt"/>
              <a:cs typeface="Arial" panose="020B0604020202020204" pitchFamily="34" charset="0"/>
            </a:rPr>
            <a:t>se reitera la conveniencia de </a:t>
          </a:r>
          <a:r>
            <a:rPr lang="es-MX" sz="1900" smtClean="0">
              <a:solidFill>
                <a:schemeClr val="tx1"/>
              </a:solidFill>
              <a:latin typeface="+mn-lt"/>
              <a:cs typeface="Arial" panose="020B0604020202020204" pitchFamily="34" charset="0"/>
            </a:rPr>
            <a:t>crear una pestaña u </a:t>
          </a:r>
          <a:r>
            <a:rPr lang="es-MX" sz="1900" smtClean="0">
              <a:solidFill>
                <a:schemeClr val="tx1"/>
              </a:solidFill>
              <a:latin typeface="+mn-lt"/>
              <a:cs typeface="Arial" panose="020B0604020202020204" pitchFamily="34" charset="0"/>
            </a:rPr>
            <a:t>otra opción de </a:t>
          </a:r>
          <a:r>
            <a:rPr lang="es-MX" sz="1900" dirty="0" smtClean="0">
              <a:solidFill>
                <a:schemeClr val="tx1"/>
              </a:solidFill>
              <a:latin typeface="+mn-lt"/>
              <a:cs typeface="Arial" panose="020B0604020202020204" pitchFamily="34" charset="0"/>
            </a:rPr>
            <a:t>fácil acceso para </a:t>
          </a:r>
          <a:r>
            <a:rPr lang="es-MX" sz="1900" smtClean="0">
              <a:solidFill>
                <a:schemeClr val="tx1"/>
              </a:solidFill>
              <a:latin typeface="+mn-lt"/>
              <a:cs typeface="Arial" panose="020B0604020202020204" pitchFamily="34" charset="0"/>
            </a:rPr>
            <a:t>los ciudadanos, </a:t>
          </a:r>
          <a:r>
            <a:rPr lang="es-MX" sz="1900" dirty="0" smtClean="0">
              <a:solidFill>
                <a:schemeClr val="tx1"/>
              </a:solidFill>
              <a:latin typeface="+mn-lt"/>
              <a:cs typeface="Arial" panose="020B0604020202020204" pitchFamily="34" charset="0"/>
            </a:rPr>
            <a:t>que les permita denunciar ante la entidad los presuntos actos de corrupción de los cuales </a:t>
          </a:r>
          <a:r>
            <a:rPr lang="es-MX" sz="1900" smtClean="0">
              <a:solidFill>
                <a:schemeClr val="tx1"/>
              </a:solidFill>
              <a:latin typeface="+mn-lt"/>
              <a:cs typeface="Arial" panose="020B0604020202020204" pitchFamily="34" charset="0"/>
            </a:rPr>
            <a:t>tengan </a:t>
          </a:r>
          <a:r>
            <a:rPr lang="es-MX" sz="1900" smtClean="0">
              <a:solidFill>
                <a:schemeClr val="tx1"/>
              </a:solidFill>
              <a:latin typeface="+mn-lt"/>
              <a:cs typeface="Arial" panose="020B0604020202020204" pitchFamily="34" charset="0"/>
            </a:rPr>
            <a:t>conocimiento, así como implementar un procedimiento diferenciado para su atención.</a:t>
          </a:r>
          <a:endParaRPr lang="es-CO" sz="1900" dirty="0" smtClean="0">
            <a:solidFill>
              <a:schemeClr val="tx1"/>
            </a:solidFill>
            <a:latin typeface="+mn-lt"/>
            <a:cs typeface="Arial" panose="020B0604020202020204" pitchFamily="34" charset="0"/>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Ang="0" custScaleX="100000" custScaleY="781915" custLinFactY="-83822" custLinFactNeighborX="-3430" custLinFactNeighborY="-100000">
        <dgm:presLayoutVars>
          <dgm:chMax val="0"/>
          <dgm:bulletEnabled val="1"/>
        </dgm:presLayoutVars>
      </dgm:prSet>
      <dgm:spPr/>
      <dgm:t>
        <a:bodyPr/>
        <a:lstStyle/>
        <a:p>
          <a:endParaRPr lang="es-CO"/>
        </a:p>
      </dgm:t>
    </dgm:pt>
  </dgm:ptLst>
  <dgm:cxnLst>
    <dgm:cxn modelId="{34CCFB7F-0EA6-41CE-9CA9-B209B94C2B69}" type="presOf" srcId="{21A6206B-6AC0-4FD5-8C74-4CB477774556}" destId="{497E458B-F51F-4CB1-B1CC-4DE335E23EA3}" srcOrd="0" destOrd="0" presId="urn:microsoft.com/office/officeart/2005/8/layout/vList2"/>
    <dgm:cxn modelId="{03A3CFC0-48C6-4320-9D73-7245105ABBA4}"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8867F481-F73D-41D5-B5E2-F6B7E3159DE6}"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MX" sz="2000" i="0" dirty="0" smtClean="0">
              <a:solidFill>
                <a:schemeClr val="tx1"/>
              </a:solidFill>
            </a:rPr>
            <a:t>La Ley 1437 de 2011 en su artículo 7 numeral 5</a:t>
          </a:r>
          <a:r>
            <a:rPr lang="es-MX" sz="2000" i="0" baseline="0" dirty="0" smtClean="0">
              <a:solidFill>
                <a:schemeClr val="tx1"/>
              </a:solidFill>
            </a:rPr>
            <a:t>, señala que se debe </a:t>
          </a:r>
          <a:r>
            <a:rPr kumimoji="0" lang="es-CO" sz="1600" b="0" i="1" u="none" strike="noStrike" cap="none" spc="0" normalizeH="0" baseline="0" dirty="0" smtClean="0">
              <a:ln>
                <a:noFill/>
              </a:ln>
              <a:solidFill>
                <a:sysClr val="windowText" lastClr="000000"/>
              </a:solidFill>
              <a:effectLst/>
              <a:uLnTx/>
              <a:uFillTx/>
              <a:latin typeface="+mn-lt"/>
              <a:ea typeface="+mn-ea"/>
              <a:cs typeface="+mn-cs"/>
            </a:rPr>
            <a:t>“Expedir, </a:t>
          </a:r>
          <a:r>
            <a:rPr kumimoji="0" lang="es-CO" sz="1600" b="0" i="1" u="sng" strike="noStrike" cap="none" spc="0" normalizeH="0" baseline="0" dirty="0" smtClean="0">
              <a:ln>
                <a:noFill/>
              </a:ln>
              <a:solidFill>
                <a:sysClr val="windowText" lastClr="000000"/>
              </a:solidFill>
              <a:effectLst/>
              <a:uLnTx/>
              <a:uFillTx/>
              <a:latin typeface="+mn-lt"/>
              <a:ea typeface="+mn-ea"/>
              <a:cs typeface="+mn-cs"/>
            </a:rPr>
            <a:t>hacer visible </a:t>
          </a:r>
          <a:r>
            <a:rPr kumimoji="0" lang="es-CO" sz="1600" b="0" i="1" u="none" strike="noStrike" cap="none" spc="0" normalizeH="0" baseline="0" dirty="0" smtClean="0">
              <a:ln>
                <a:noFill/>
              </a:ln>
              <a:solidFill>
                <a:sysClr val="windowText" lastClr="000000"/>
              </a:solidFill>
              <a:effectLst/>
              <a:uLnTx/>
              <a:uFillTx/>
              <a:latin typeface="+mn-lt"/>
              <a:ea typeface="+mn-ea"/>
              <a:cs typeface="+mn-cs"/>
            </a:rPr>
            <a:t>y actualizar anualmente una carta de trato digno al usuario donde la respectiva autoridad especifique todos los derechos de los usuarios y los medios puestos a su disposición para garantizarlos efectivamente”. </a:t>
          </a:r>
          <a:r>
            <a:rPr kumimoji="0" lang="es-CO" sz="1600" b="0" i="0" u="none" strike="noStrike" cap="none" spc="0" normalizeH="0" baseline="0" dirty="0" smtClean="0">
              <a:ln>
                <a:noFill/>
              </a:ln>
              <a:solidFill>
                <a:sysClr val="windowText" lastClr="000000"/>
              </a:solidFill>
              <a:effectLst/>
              <a:uLnTx/>
              <a:uFillTx/>
              <a:latin typeface="+mn-lt"/>
              <a:ea typeface="+mn-ea"/>
              <a:cs typeface="+mn-cs"/>
            </a:rPr>
            <a:t>subrayado fuera de texto</a:t>
          </a:r>
          <a:r>
            <a:rPr lang="es-CO" sz="1600" dirty="0" smtClean="0">
              <a:solidFill>
                <a:schemeClr val="tx1"/>
              </a:solidFill>
            </a:rPr>
            <a:t>. </a:t>
          </a:r>
        </a:p>
        <a:p>
          <a:pPr algn="just"/>
          <a:r>
            <a:rPr lang="es-CO" sz="1800" dirty="0" smtClean="0">
              <a:solidFill>
                <a:schemeClr val="tx1"/>
              </a:solidFill>
            </a:rPr>
            <a:t>Una vez verificada la disposición normativa en la pagina web de la entidad, se encontró que l</a:t>
          </a:r>
          <a:r>
            <a:rPr lang="es-CO" sz="1800" baseline="0" dirty="0" smtClean="0"/>
            <a:t>a carta de trato digno al usuario de la CRA, está ubicada en la ventana de la página web de la CRA denominada “</a:t>
          </a:r>
          <a:r>
            <a:rPr lang="es-CO" sz="1800" b="1" i="1" baseline="0" dirty="0" smtClean="0"/>
            <a:t>Información de la CRA de acuerdo a la Ley transparencia</a:t>
          </a:r>
          <a:r>
            <a:rPr lang="es-CO" sz="1800" baseline="0" dirty="0" smtClean="0"/>
            <a:t>”, en el ítem de “</a:t>
          </a:r>
          <a:r>
            <a:rPr lang="es-CO" sz="1800" b="1" i="1" baseline="0" dirty="0" smtClean="0"/>
            <a:t>Políticas, Planes y Manuales</a:t>
          </a:r>
          <a:r>
            <a:rPr lang="es-CO" sz="1800" baseline="0" dirty="0" smtClean="0"/>
            <a:t>”, por lo que </a:t>
          </a:r>
          <a:r>
            <a:rPr lang="es-CO" sz="1800" baseline="0" smtClean="0"/>
            <a:t>se reitera sea ubicada en </a:t>
          </a:r>
          <a:r>
            <a:rPr lang="es-CO" sz="1800" baseline="0" dirty="0" smtClean="0"/>
            <a:t>un lugar de fácil acceso para todos los usuarios en el menú de “Atención a la Ciudadanía” de la página web de la CRA. </a:t>
          </a:r>
          <a:endParaRPr lang="es-CO" sz="1800" i="0" dirty="0">
            <a:solidFill>
              <a:srgbClr val="FF0000"/>
            </a:solidFill>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ScaleX="102547" custScaleY="1064350" custLinFactNeighborX="98" custLinFactNeighborY="-5585">
        <dgm:presLayoutVars>
          <dgm:chMax val="0"/>
          <dgm:bulletEnabled val="1"/>
        </dgm:presLayoutVars>
      </dgm:prSet>
      <dgm:spPr/>
      <dgm:t>
        <a:bodyPr/>
        <a:lstStyle/>
        <a:p>
          <a:endParaRPr lang="es-CO"/>
        </a:p>
      </dgm:t>
    </dgm:pt>
  </dgm:ptLst>
  <dgm:cxnLst>
    <dgm:cxn modelId="{03C80AD8-66ED-4AB4-8613-ED0215C07DAA}" type="presOf" srcId="{21A6206B-6AC0-4FD5-8C74-4CB477774556}" destId="{497E458B-F51F-4CB1-B1CC-4DE335E23EA3}" srcOrd="0" destOrd="0" presId="urn:microsoft.com/office/officeart/2005/8/layout/vList2"/>
    <dgm:cxn modelId="{96D1FE94-E1C3-46E3-A03B-71C5FF5E1B97}" type="presOf" srcId="{DE24BE00-17B6-4530-BC4E-15938EB7B8A8}" destId="{71B9CE27-079B-4C90-B9B4-8C518B923002}"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BAFE6DCF-0D1B-4B3E-87FB-D8ED904BF1C2}"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A6206B-6AC0-4FD5-8C74-4CB4777745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DE24BE00-17B6-4530-BC4E-15938EB7B8A8}">
      <dgm:prSet phldrT="[Texto]" custT="1">
        <dgm:style>
          <a:lnRef idx="1">
            <a:schemeClr val="accent1"/>
          </a:lnRef>
          <a:fillRef idx="2">
            <a:schemeClr val="accent1"/>
          </a:fillRef>
          <a:effectRef idx="1">
            <a:schemeClr val="accent1"/>
          </a:effectRef>
          <a:fontRef idx="minor">
            <a:schemeClr val="dk1"/>
          </a:fontRef>
        </dgm:style>
      </dgm:prSet>
      <dgm:spPr>
        <a:scene3d>
          <a:camera prst="orthographicFront"/>
          <a:lightRig rig="threePt" dir="t"/>
        </a:scene3d>
        <a:sp3d>
          <a:bevelT w="114300" prst="artDeco"/>
          <a:bevelB w="114300" prst="artDeco"/>
        </a:sp3d>
      </dgm:spPr>
      <dgm:t>
        <a:bodyPr/>
        <a:lstStyle/>
        <a:p>
          <a:pPr algn="just"/>
          <a:r>
            <a:rPr lang="es-CO" sz="1900" i="0" smtClean="0">
              <a:solidFill>
                <a:schemeClr val="tx1"/>
              </a:solidFill>
              <a:latin typeface="+mn-lt"/>
              <a:cs typeface="Arial" panose="020B0604020202020204" pitchFamily="34" charset="0"/>
            </a:rPr>
            <a:t>De acuerdo con lo manifestado por la Jefe de la Oficina de Planeación (e) en relación con las dos últimas oportunidades de mejora, se solicitó al grupo de soporte de Mintic realizar los ajustes correspondientes dentro de la plantilla de la página web de la UAE CRA. Sin embargo con correo fechado el 17 de los corrientes se señaló lo siguiente.</a:t>
          </a:r>
        </a:p>
        <a:p>
          <a:pPr algn="just"/>
          <a:endParaRPr lang="es-CO" sz="1000" i="0" smtClean="0">
            <a:solidFill>
              <a:schemeClr val="tx1"/>
            </a:solidFill>
            <a:latin typeface="+mn-lt"/>
            <a:cs typeface="Arial" panose="020B0604020202020204" pitchFamily="34" charset="0"/>
          </a:endParaRPr>
        </a:p>
        <a:p>
          <a:pPr algn="just"/>
          <a:r>
            <a:rPr lang="es-CO" sz="1900" i="1" smtClean="0">
              <a:solidFill>
                <a:schemeClr val="tx1"/>
              </a:solidFill>
              <a:latin typeface="+mn-lt"/>
              <a:cs typeface="Arial" panose="020B0604020202020204" pitchFamily="34" charset="0"/>
            </a:rPr>
            <a:t>“No es posible una personalización en los sitios de la solución tecnológica Gobierno en Línea Territorial – GELT y/o Sitios Web para Entidades Gubernamentales - SWEG, ya que los sitios conservan una homogeneidad y uniformidad. Igualmente se tendrá en cuenta las sugerencias brindadas para próximos mantenimientos de los sitios”.</a:t>
          </a:r>
        </a:p>
        <a:p>
          <a:pPr algn="just"/>
          <a:endParaRPr lang="es-CO" sz="1000" i="0" smtClean="0">
            <a:solidFill>
              <a:schemeClr val="tx1"/>
            </a:solidFill>
            <a:latin typeface="+mn-lt"/>
            <a:cs typeface="Arial" panose="020B0604020202020204" pitchFamily="34" charset="0"/>
          </a:endParaRPr>
        </a:p>
        <a:p>
          <a:pPr algn="just"/>
          <a:r>
            <a:rPr lang="es-CO" sz="1900" i="0" smtClean="0">
              <a:solidFill>
                <a:schemeClr val="tx1"/>
              </a:solidFill>
              <a:latin typeface="+mn-lt"/>
              <a:cs typeface="Arial" panose="020B0604020202020204" pitchFamily="34" charset="0"/>
            </a:rPr>
            <a:t>Igualmente señala que en el presente año se han adelantado gestiones para contar con una página web propia para el año 2017.</a:t>
          </a:r>
        </a:p>
        <a:p>
          <a:pPr algn="just"/>
          <a:r>
            <a:rPr lang="es-CO" sz="1900" i="0" smtClean="0">
              <a:solidFill>
                <a:schemeClr val="tx1"/>
              </a:solidFill>
              <a:latin typeface="+mn-lt"/>
              <a:cs typeface="Arial" panose="020B0604020202020204" pitchFamily="34" charset="0"/>
            </a:rPr>
            <a:t>  </a:t>
          </a:r>
          <a:endParaRPr lang="es-CO" sz="1900" dirty="0" smtClean="0">
            <a:solidFill>
              <a:schemeClr val="tx1"/>
            </a:solidFill>
            <a:latin typeface="+mn-lt"/>
            <a:cs typeface="Arial" panose="020B0604020202020204" pitchFamily="34" charset="0"/>
          </a:endParaRPr>
        </a:p>
      </dgm:t>
    </dgm:pt>
    <dgm:pt modelId="{63D801B0-4BD1-4E14-B546-355AC8769F8B}" type="parTrans" cxnId="{9821DED8-C8DC-4C6D-A4DB-D3E71DAFE71F}">
      <dgm:prSet/>
      <dgm:spPr/>
      <dgm:t>
        <a:bodyPr/>
        <a:lstStyle/>
        <a:p>
          <a:endParaRPr lang="es-CO"/>
        </a:p>
      </dgm:t>
    </dgm:pt>
    <dgm:pt modelId="{05656E00-56BD-48CE-96B2-4B6F40C19314}" type="sibTrans" cxnId="{9821DED8-C8DC-4C6D-A4DB-D3E71DAFE71F}">
      <dgm:prSet/>
      <dgm:spPr/>
      <dgm:t>
        <a:bodyPr/>
        <a:lstStyle/>
        <a:p>
          <a:endParaRPr lang="es-CO"/>
        </a:p>
      </dgm:t>
    </dgm:pt>
    <dgm:pt modelId="{497E458B-F51F-4CB1-B1CC-4DE335E23EA3}" type="pres">
      <dgm:prSet presAssocID="{21A6206B-6AC0-4FD5-8C74-4CB477774556}" presName="linear" presStyleCnt="0">
        <dgm:presLayoutVars>
          <dgm:animLvl val="lvl"/>
          <dgm:resizeHandles val="exact"/>
        </dgm:presLayoutVars>
      </dgm:prSet>
      <dgm:spPr/>
      <dgm:t>
        <a:bodyPr/>
        <a:lstStyle/>
        <a:p>
          <a:endParaRPr lang="es-CO"/>
        </a:p>
      </dgm:t>
    </dgm:pt>
    <dgm:pt modelId="{71B9CE27-079B-4C90-B9B4-8C518B923002}" type="pres">
      <dgm:prSet presAssocID="{DE24BE00-17B6-4530-BC4E-15938EB7B8A8}" presName="parentText" presStyleLbl="node1" presStyleIdx="0" presStyleCnt="1" custAng="0" custScaleX="100000" custScaleY="781915" custLinFactNeighborY="-12064">
        <dgm:presLayoutVars>
          <dgm:chMax val="0"/>
          <dgm:bulletEnabled val="1"/>
        </dgm:presLayoutVars>
      </dgm:prSet>
      <dgm:spPr/>
      <dgm:t>
        <a:bodyPr/>
        <a:lstStyle/>
        <a:p>
          <a:endParaRPr lang="es-CO"/>
        </a:p>
      </dgm:t>
    </dgm:pt>
  </dgm:ptLst>
  <dgm:cxnLst>
    <dgm:cxn modelId="{F907A590-3002-47B3-8833-C769CEB2B81E}" type="presOf" srcId="{DE24BE00-17B6-4530-BC4E-15938EB7B8A8}" destId="{71B9CE27-079B-4C90-B9B4-8C518B923002}" srcOrd="0" destOrd="0" presId="urn:microsoft.com/office/officeart/2005/8/layout/vList2"/>
    <dgm:cxn modelId="{48FFFE88-9CB1-43F5-9782-39035BF30D78}" type="presOf" srcId="{21A6206B-6AC0-4FD5-8C74-4CB477774556}" destId="{497E458B-F51F-4CB1-B1CC-4DE335E23EA3}" srcOrd="0" destOrd="0" presId="urn:microsoft.com/office/officeart/2005/8/layout/vList2"/>
    <dgm:cxn modelId="{9821DED8-C8DC-4C6D-A4DB-D3E71DAFE71F}" srcId="{21A6206B-6AC0-4FD5-8C74-4CB477774556}" destId="{DE24BE00-17B6-4530-BC4E-15938EB7B8A8}" srcOrd="0" destOrd="0" parTransId="{63D801B0-4BD1-4E14-B546-355AC8769F8B}" sibTransId="{05656E00-56BD-48CE-96B2-4B6F40C19314}"/>
    <dgm:cxn modelId="{26E5EC76-0745-414A-AA13-4F7B9F30B639}" type="presParOf" srcId="{497E458B-F51F-4CB1-B1CC-4DE335E23EA3}" destId="{71B9CE27-079B-4C90-B9B4-8C518B9230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1654"/>
          <a:ext cx="8136903" cy="366882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kern="1200" dirty="0" smtClean="0">
              <a:solidFill>
                <a:schemeClr val="tx1"/>
              </a:solidFill>
            </a:rPr>
            <a:t>En el 11% de la muestra de las PQRSD (5 </a:t>
          </a:r>
          <a:r>
            <a:rPr lang="es-MX" sz="2000" kern="1200" smtClean="0">
              <a:solidFill>
                <a:schemeClr val="tx1"/>
              </a:solidFill>
            </a:rPr>
            <a:t>de </a:t>
          </a:r>
          <a:r>
            <a:rPr lang="es-MX" sz="2000" kern="1200" smtClean="0">
              <a:solidFill>
                <a:schemeClr val="tx1"/>
              </a:solidFill>
            </a:rPr>
            <a:t>44), cuatro de ellas corresponden </a:t>
          </a:r>
          <a:r>
            <a:rPr lang="es-MX" sz="2000" kern="1200" dirty="0" smtClean="0">
              <a:solidFill>
                <a:schemeClr val="tx1"/>
              </a:solidFill>
            </a:rPr>
            <a:t>a solicitudes de funcionarios de </a:t>
          </a:r>
          <a:r>
            <a:rPr lang="es-MX" sz="2000" kern="1200" smtClean="0">
              <a:solidFill>
                <a:schemeClr val="tx1"/>
              </a:solidFill>
            </a:rPr>
            <a:t>la </a:t>
          </a:r>
          <a:r>
            <a:rPr lang="es-MX" sz="2000" kern="1200" smtClean="0">
              <a:solidFill>
                <a:schemeClr val="tx1"/>
              </a:solidFill>
            </a:rPr>
            <a:t>entidad, en las que no </a:t>
          </a:r>
          <a:r>
            <a:rPr lang="es-MX" sz="2000" kern="1200" dirty="0" smtClean="0">
              <a:solidFill>
                <a:schemeClr val="tx1"/>
              </a:solidFill>
            </a:rPr>
            <a:t>se obtuvo evidencia de la respuesta en el sistema ORFEO ni en el legajo de hoja de vida de los funcionarios. Lo anterior, ya que el artículo 14 de la </a:t>
          </a:r>
          <a:r>
            <a:rPr lang="es-MX" sz="2000" kern="1200" baseline="0" dirty="0" smtClean="0">
              <a:solidFill>
                <a:schemeClr val="tx1"/>
              </a:solidFill>
            </a:rPr>
            <a:t>Ley 1755 de 2015 establece lo siguiente: </a:t>
          </a:r>
          <a:r>
            <a:rPr lang="es-CO" sz="1600" b="1" i="1" kern="1200" dirty="0" smtClean="0"/>
            <a:t>Artículo 14. Términos para resolver las distintas modalidades de peticiones. </a:t>
          </a:r>
          <a:r>
            <a:rPr lang="es-CO" sz="1600" i="1" kern="1200" dirty="0" smtClean="0"/>
            <a:t>Salvo norma legal especial y so pena de sanción disciplinaria, toda petición deberá resolverse dentro de los quince (15) días siguientes a su recepción.</a:t>
          </a:r>
          <a:endParaRPr lang="es-CO" sz="1600" i="1" kern="1200" dirty="0" smtClean="0">
            <a:solidFill>
              <a:schemeClr val="tx1"/>
            </a:solidFill>
          </a:endParaRPr>
        </a:p>
        <a:p>
          <a:pPr lvl="0" algn="just" defTabSz="889000">
            <a:lnSpc>
              <a:spcPct val="90000"/>
            </a:lnSpc>
            <a:spcBef>
              <a:spcPct val="0"/>
            </a:spcBef>
            <a:spcAft>
              <a:spcPct val="35000"/>
            </a:spcAft>
          </a:pPr>
          <a:r>
            <a:rPr lang="es-CO" sz="2000" i="0" kern="1200" dirty="0" smtClean="0">
              <a:solidFill>
                <a:schemeClr val="tx1"/>
              </a:solidFill>
            </a:rPr>
            <a:t>Así las cosas, es necesario dar respuesta y dejar evidencia de la misma ante cualquier tipo de solicitud que sea presentada por un ciudadano y/o funcionario de la entidad </a:t>
          </a:r>
          <a:r>
            <a:rPr lang="es-CO" sz="1600" i="0" kern="1200" dirty="0" smtClean="0">
              <a:solidFill>
                <a:schemeClr val="tx1"/>
              </a:solidFill>
            </a:rPr>
            <a:t>(Ver anexo 1).</a:t>
          </a:r>
          <a:endParaRPr lang="es-CO" sz="1600" i="1" kern="1200" dirty="0">
            <a:solidFill>
              <a:schemeClr val="tx1"/>
            </a:solidFill>
          </a:endParaRPr>
        </a:p>
      </dsp:txBody>
      <dsp:txXfrm>
        <a:off x="179097" y="180751"/>
        <a:ext cx="7778709" cy="3310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6716"/>
          <a:ext cx="8208911" cy="3433984"/>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endParaRPr lang="es-MX" sz="2000" kern="1200" dirty="0" smtClean="0">
            <a:solidFill>
              <a:schemeClr val="tx1"/>
            </a:solidFill>
          </a:endParaRPr>
        </a:p>
        <a:p>
          <a:pPr lvl="0" algn="just" defTabSz="889000">
            <a:lnSpc>
              <a:spcPct val="90000"/>
            </a:lnSpc>
            <a:spcBef>
              <a:spcPct val="0"/>
            </a:spcBef>
            <a:spcAft>
              <a:spcPct val="35000"/>
            </a:spcAft>
          </a:pPr>
          <a:endParaRPr lang="es-MX" sz="2000" kern="1200" dirty="0" smtClean="0">
            <a:solidFill>
              <a:schemeClr val="tx1"/>
            </a:solidFill>
          </a:endParaRPr>
        </a:p>
        <a:p>
          <a:pPr lvl="0" algn="just" defTabSz="889000">
            <a:lnSpc>
              <a:spcPct val="90000"/>
            </a:lnSpc>
            <a:spcBef>
              <a:spcPct val="0"/>
            </a:spcBef>
            <a:spcAft>
              <a:spcPct val="35000"/>
            </a:spcAft>
          </a:pPr>
          <a:r>
            <a:rPr lang="es-MX" sz="2000" kern="1200" smtClean="0">
              <a:solidFill>
                <a:schemeClr val="tx1"/>
              </a:solidFill>
            </a:rPr>
            <a:t>La </a:t>
          </a:r>
          <a:r>
            <a:rPr lang="es-MX" sz="2000" kern="1200" smtClean="0">
              <a:solidFill>
                <a:schemeClr val="tx1"/>
              </a:solidFill>
            </a:rPr>
            <a:t>Subdirectora </a:t>
          </a:r>
          <a:r>
            <a:rPr lang="es-MX" sz="2000" kern="1200" dirty="0" smtClean="0">
              <a:solidFill>
                <a:schemeClr val="tx1"/>
              </a:solidFill>
            </a:rPr>
            <a:t>Administrativa y </a:t>
          </a:r>
          <a:r>
            <a:rPr lang="es-MX" sz="2000" kern="1200" smtClean="0">
              <a:solidFill>
                <a:schemeClr val="tx1"/>
              </a:solidFill>
            </a:rPr>
            <a:t>Financiera </a:t>
          </a:r>
          <a:r>
            <a:rPr lang="es-MX" sz="2000" kern="1200" smtClean="0">
              <a:solidFill>
                <a:schemeClr val="tx1"/>
              </a:solidFill>
            </a:rPr>
            <a:t>manifestó </a:t>
          </a:r>
          <a:r>
            <a:rPr lang="es-MX" sz="2000" kern="1200" dirty="0" smtClean="0">
              <a:solidFill>
                <a:schemeClr val="tx1"/>
              </a:solidFill>
            </a:rPr>
            <a:t>mediante correo </a:t>
          </a:r>
          <a:r>
            <a:rPr lang="es-MX" sz="2000" kern="1200" smtClean="0">
              <a:solidFill>
                <a:schemeClr val="tx1"/>
              </a:solidFill>
            </a:rPr>
            <a:t>fechado </a:t>
          </a:r>
          <a:r>
            <a:rPr lang="es-MX" sz="2000" kern="1200" smtClean="0">
              <a:solidFill>
                <a:schemeClr val="tx1"/>
              </a:solidFill>
            </a:rPr>
            <a:t>el 16 </a:t>
          </a:r>
          <a:r>
            <a:rPr lang="es-MX" sz="2000" kern="1200" dirty="0" smtClean="0">
              <a:solidFill>
                <a:schemeClr val="tx1"/>
              </a:solidFill>
            </a:rPr>
            <a:t>de agosto de 2016, lo siguiente:</a:t>
          </a:r>
        </a:p>
        <a:p>
          <a:pPr lvl="0" algn="just" defTabSz="889000">
            <a:lnSpc>
              <a:spcPct val="90000"/>
            </a:lnSpc>
            <a:spcBef>
              <a:spcPct val="0"/>
            </a:spcBef>
            <a:spcAft>
              <a:spcPct val="35000"/>
            </a:spcAft>
          </a:pPr>
          <a:r>
            <a:rPr lang="es-ES" sz="2000" kern="1200" dirty="0" smtClean="0"/>
            <a:t>“</a:t>
          </a:r>
          <a:r>
            <a:rPr lang="es-ES" sz="2000" i="1" kern="1200" dirty="0" smtClean="0"/>
            <a:t>La radicación de permisos en Orfeo fue una medida para controlar los permisos otorgados, de menos de medio día.  En algunos casos los funcionarios no pueden venir por situaciones de fuerza mayor o casos fortuito y se deja la constancia en Orfeo. Por tal razón, de aquí en adelante también por correo se dará la respuesta a la solicitudes, excepto los permisos hechos en el formato diseñado.”</a:t>
          </a:r>
        </a:p>
        <a:p>
          <a:pPr lvl="0" algn="just" defTabSz="889000">
            <a:lnSpc>
              <a:spcPct val="90000"/>
            </a:lnSpc>
            <a:spcBef>
              <a:spcPct val="0"/>
            </a:spcBef>
            <a:spcAft>
              <a:spcPct val="35000"/>
            </a:spcAft>
          </a:pPr>
          <a:endParaRPr lang="es-ES" sz="2000" kern="1200" dirty="0" smtClean="0"/>
        </a:p>
        <a:p>
          <a:pPr lvl="0" algn="just" defTabSz="889000">
            <a:lnSpc>
              <a:spcPct val="90000"/>
            </a:lnSpc>
            <a:spcBef>
              <a:spcPct val="0"/>
            </a:spcBef>
            <a:spcAft>
              <a:spcPct val="35000"/>
            </a:spcAft>
          </a:pPr>
          <a:endParaRPr lang="es-CO" sz="1600" i="1" kern="1200" dirty="0" smtClean="0">
            <a:solidFill>
              <a:schemeClr val="tx1"/>
            </a:solidFill>
          </a:endParaRPr>
        </a:p>
      </dsp:txBody>
      <dsp:txXfrm>
        <a:off x="167633" y="174349"/>
        <a:ext cx="7873645" cy="30987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1654"/>
          <a:ext cx="8136903" cy="3668821"/>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kern="1200" dirty="0" smtClean="0">
              <a:solidFill>
                <a:schemeClr val="tx1"/>
              </a:solidFill>
            </a:rPr>
            <a:t>En </a:t>
          </a:r>
          <a:r>
            <a:rPr lang="es-MX" sz="2000" kern="1200" smtClean="0">
              <a:solidFill>
                <a:schemeClr val="tx1"/>
              </a:solidFill>
            </a:rPr>
            <a:t>el 22% </a:t>
          </a:r>
          <a:r>
            <a:rPr lang="es-MX" sz="2000" kern="1200" dirty="0" smtClean="0">
              <a:solidFill>
                <a:schemeClr val="tx1"/>
              </a:solidFill>
            </a:rPr>
            <a:t>de los casos verificados en la muestra  (2 de 9), aunque se dio respuesta al peticionario no </a:t>
          </a:r>
          <a:r>
            <a:rPr lang="es-MX" sz="2000" kern="1200" smtClean="0">
              <a:solidFill>
                <a:schemeClr val="tx1"/>
              </a:solidFill>
            </a:rPr>
            <a:t>se evidenció </a:t>
          </a:r>
          <a:r>
            <a:rPr lang="es-MX" sz="2000" kern="1200" dirty="0" smtClean="0">
              <a:solidFill>
                <a:schemeClr val="tx1"/>
              </a:solidFill>
            </a:rPr>
            <a:t>el respectivo traslado al ente competente de conformidad con lo establecido en la ley 1755 de 2015 </a:t>
          </a:r>
          <a:r>
            <a:rPr lang="es-CO" sz="1600" b="1" i="1" kern="1200" dirty="0" smtClean="0"/>
            <a:t>Artículo  21. Funcionario sin competencia. </a:t>
          </a:r>
          <a:r>
            <a:rPr lang="es-CO" sz="1600" i="1" kern="1200" dirty="0" smtClean="0"/>
            <a:t>Si la autoridad a quien se dirige la petición no es la competente, se informará (…), o dentro de los cinco (5) días siguientes al de la recepción, si obró por escrito. Dentro del término señalado remitirá la petición al competente y enviará copia del oficio remisorio al peticionario o en caso de no existir funcionario competente así se lo comunicará. (…)”</a:t>
          </a:r>
          <a:endParaRPr lang="es-CO" sz="2000" kern="1200" dirty="0" smtClean="0"/>
        </a:p>
        <a:p>
          <a:pPr lvl="0" algn="just" defTabSz="889000">
            <a:lnSpc>
              <a:spcPct val="90000"/>
            </a:lnSpc>
            <a:spcBef>
              <a:spcPct val="0"/>
            </a:spcBef>
            <a:spcAft>
              <a:spcPct val="35000"/>
            </a:spcAft>
          </a:pPr>
          <a:r>
            <a:rPr lang="es-CO" sz="2000" i="0" kern="1200" smtClean="0">
              <a:solidFill>
                <a:schemeClr val="tx1"/>
              </a:solidFill>
            </a:rPr>
            <a:t>Si bien es cierto que han disminuido las excepciones por este concepto frente al segundo semestre del año 2015, es conveniente remitir por competencia en todos los casos las PQRSD a cargo de las respectivas entidades </a:t>
          </a:r>
          <a:r>
            <a:rPr lang="es-CO" sz="1600" i="0" kern="1200" smtClean="0">
              <a:solidFill>
                <a:schemeClr val="tx1"/>
              </a:solidFill>
            </a:rPr>
            <a:t>(</a:t>
          </a:r>
          <a:r>
            <a:rPr lang="es-CO" sz="1600" i="0" kern="1200" dirty="0" smtClean="0">
              <a:solidFill>
                <a:schemeClr val="tx1"/>
              </a:solidFill>
            </a:rPr>
            <a:t>Ver anexo 2).</a:t>
          </a:r>
          <a:endParaRPr lang="es-CO" sz="1600" i="1" kern="1200" dirty="0">
            <a:solidFill>
              <a:schemeClr val="tx1"/>
            </a:solidFill>
          </a:endParaRPr>
        </a:p>
      </dsp:txBody>
      <dsp:txXfrm>
        <a:off x="179097" y="180751"/>
        <a:ext cx="7778709" cy="3310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280919" cy="3398999"/>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endParaRPr lang="es-CO" sz="1800" i="0" kern="1200" dirty="0" smtClean="0">
            <a:solidFill>
              <a:schemeClr val="tx1"/>
            </a:solidFill>
          </a:endParaRPr>
        </a:p>
        <a:p>
          <a:pPr lvl="0" algn="just" defTabSz="800100">
            <a:lnSpc>
              <a:spcPct val="90000"/>
            </a:lnSpc>
            <a:spcBef>
              <a:spcPct val="0"/>
            </a:spcBef>
            <a:spcAft>
              <a:spcPct val="35000"/>
            </a:spcAft>
          </a:pPr>
          <a:r>
            <a:rPr lang="es-CO" sz="2000" i="0" kern="1200" dirty="0" smtClean="0">
              <a:solidFill>
                <a:schemeClr val="tx1"/>
              </a:solidFill>
            </a:rPr>
            <a:t>Se evidenció que en </a:t>
          </a:r>
          <a:r>
            <a:rPr lang="es-CO" sz="2000" i="0" kern="1200" smtClean="0">
              <a:solidFill>
                <a:schemeClr val="tx1"/>
              </a:solidFill>
            </a:rPr>
            <a:t>el 86% </a:t>
          </a:r>
          <a:r>
            <a:rPr lang="es-CO" sz="2000" i="0" kern="1200" dirty="0" smtClean="0">
              <a:solidFill>
                <a:schemeClr val="tx1"/>
              </a:solidFill>
            </a:rPr>
            <a:t>de los casos verificados en la muestra y que fueron traslados a otras entidades por competencia (6 de 7), su remisión se realizó extemporáneamente sin observarse los términos contenidos en el artículo 21 de la Ley 1755 de 2015 que señala lo siguiente: </a:t>
          </a:r>
          <a:r>
            <a:rPr lang="es-MX" sz="1600" kern="1200" baseline="0" dirty="0" smtClean="0">
              <a:solidFill>
                <a:schemeClr val="tx1"/>
              </a:solidFill>
            </a:rPr>
            <a:t>“</a:t>
          </a:r>
          <a:r>
            <a:rPr lang="es-CO" sz="1600" b="1" i="1" kern="1200" dirty="0" smtClean="0">
              <a:solidFill>
                <a:schemeClr val="tx1"/>
              </a:solidFill>
            </a:rPr>
            <a:t>Artículo  21. Funcionario sin competencia. </a:t>
          </a:r>
          <a:r>
            <a:rPr lang="es-CO" sz="1600" i="1" kern="1200" dirty="0" smtClean="0">
              <a:solidFill>
                <a:schemeClr val="tx1"/>
              </a:solidFill>
            </a:rPr>
            <a:t>Si la autoridad a quien se dirige la petición no es la competente, se informará de inmediato al interesado si este actúa verbalmente, o </a:t>
          </a:r>
          <a:r>
            <a:rPr lang="es-CO" sz="1600" i="1" u="sng" kern="1200" dirty="0" smtClean="0">
              <a:solidFill>
                <a:schemeClr val="tx1"/>
              </a:solidFill>
            </a:rPr>
            <a:t>dentro de los cinco (5) días siguientes al de la recepción</a:t>
          </a:r>
          <a:r>
            <a:rPr lang="es-CO" sz="1600" i="1" kern="1200" dirty="0" smtClean="0">
              <a:solidFill>
                <a:schemeClr val="tx1"/>
              </a:solidFill>
            </a:rPr>
            <a:t>, si obró por escrito. </a:t>
          </a:r>
          <a:r>
            <a:rPr lang="es-CO" sz="1600" i="1" u="sng" kern="1200" dirty="0" smtClean="0">
              <a:solidFill>
                <a:schemeClr val="tx1"/>
              </a:solidFill>
            </a:rPr>
            <a:t>Dentro del término señalado remitirá la petición al competente</a:t>
          </a:r>
          <a:r>
            <a:rPr lang="es-CO" sz="1600" i="1" kern="1200" dirty="0" smtClean="0">
              <a:solidFill>
                <a:schemeClr val="tx1"/>
              </a:solidFill>
            </a:rPr>
            <a:t> </a:t>
          </a:r>
          <a:r>
            <a:rPr lang="es-CO" sz="1600" i="1" u="none" kern="1200" dirty="0" smtClean="0">
              <a:solidFill>
                <a:schemeClr val="tx1"/>
              </a:solidFill>
            </a:rPr>
            <a:t>y enviará copia del oficio remisorio al peticionario o en caso de no existir funcionario competente así se lo comunicará. </a:t>
          </a:r>
          <a:r>
            <a:rPr lang="es-CO" sz="1600" i="1" kern="1200" dirty="0" smtClean="0">
              <a:solidFill>
                <a:schemeClr val="tx1"/>
              </a:solidFill>
            </a:rPr>
            <a:t>(…)” </a:t>
          </a:r>
          <a:r>
            <a:rPr lang="es-CO" sz="1600" i="0" kern="1200" dirty="0" smtClean="0">
              <a:solidFill>
                <a:schemeClr val="tx1"/>
              </a:solidFill>
            </a:rPr>
            <a:t>(subrayas fuera de texto)</a:t>
          </a:r>
          <a:r>
            <a:rPr lang="es-CO" sz="1600" i="1" kern="1200" dirty="0" smtClean="0">
              <a:solidFill>
                <a:schemeClr val="tx1"/>
              </a:solidFill>
            </a:rPr>
            <a:t>.</a:t>
          </a:r>
        </a:p>
        <a:p>
          <a:pPr lvl="0" algn="just" defTabSz="800100">
            <a:lnSpc>
              <a:spcPct val="90000"/>
            </a:lnSpc>
            <a:spcBef>
              <a:spcPct val="0"/>
            </a:spcBef>
            <a:spcAft>
              <a:spcPct val="35000"/>
            </a:spcAft>
          </a:pPr>
          <a:r>
            <a:rPr lang="es-CO" sz="2000" i="0" kern="1200" dirty="0" smtClean="0">
              <a:solidFill>
                <a:schemeClr val="tx1"/>
              </a:solidFill>
            </a:rPr>
            <a:t>Por lo anterior, es necesario </a:t>
          </a:r>
          <a:r>
            <a:rPr lang="es-CO" sz="2000" i="0" kern="1200" smtClean="0">
              <a:solidFill>
                <a:schemeClr val="tx1"/>
              </a:solidFill>
            </a:rPr>
            <a:t>dar cumplimiento </a:t>
          </a:r>
          <a:r>
            <a:rPr lang="es-CO" sz="2000" i="0" kern="1200" dirty="0" smtClean="0">
              <a:solidFill>
                <a:schemeClr val="tx1"/>
              </a:solidFill>
            </a:rPr>
            <a:t>a los términos previstos en la ley para los respectivos traslados a las entidades competentes. </a:t>
          </a:r>
          <a:r>
            <a:rPr lang="es-CO" sz="1600" i="0" kern="1200" dirty="0" smtClean="0">
              <a:solidFill>
                <a:schemeClr val="tx1"/>
              </a:solidFill>
            </a:rPr>
            <a:t>(Ver </a:t>
          </a:r>
          <a:r>
            <a:rPr lang="es-CO" sz="1600" i="0" kern="1200" smtClean="0">
              <a:solidFill>
                <a:schemeClr val="tx1"/>
              </a:solidFill>
            </a:rPr>
            <a:t>anexo 3).</a:t>
          </a:r>
          <a:r>
            <a:rPr lang="es-CO" sz="2000" i="0" kern="1200" smtClean="0">
              <a:solidFill>
                <a:schemeClr val="tx1"/>
              </a:solidFill>
            </a:rPr>
            <a:t> </a:t>
          </a:r>
          <a:endParaRPr lang="es-CO" sz="2000" i="0" kern="1200" dirty="0" smtClean="0">
            <a:solidFill>
              <a:schemeClr val="tx1"/>
            </a:solidFill>
          </a:endParaRPr>
        </a:p>
        <a:p>
          <a:pPr lvl="0" algn="just" defTabSz="800100">
            <a:lnSpc>
              <a:spcPct val="90000"/>
            </a:lnSpc>
            <a:spcBef>
              <a:spcPct val="0"/>
            </a:spcBef>
            <a:spcAft>
              <a:spcPct val="35000"/>
            </a:spcAft>
          </a:pPr>
          <a:endParaRPr lang="es-CO" sz="1800" i="1" kern="1200" dirty="0">
            <a:solidFill>
              <a:schemeClr val="tx1"/>
            </a:solidFill>
          </a:endParaRPr>
        </a:p>
      </dsp:txBody>
      <dsp:txXfrm>
        <a:off x="165925" y="165925"/>
        <a:ext cx="7949069" cy="30671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136903" cy="3908375"/>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endParaRPr lang="es-MX" sz="2000" kern="1200" smtClean="0">
            <a:solidFill>
              <a:schemeClr val="tx1"/>
            </a:solidFill>
          </a:endParaRPr>
        </a:p>
        <a:p>
          <a:pPr lvl="0" algn="just" defTabSz="889000">
            <a:lnSpc>
              <a:spcPct val="90000"/>
            </a:lnSpc>
            <a:spcBef>
              <a:spcPct val="0"/>
            </a:spcBef>
            <a:spcAft>
              <a:spcPct val="35000"/>
            </a:spcAft>
          </a:pPr>
          <a:r>
            <a:rPr lang="es-MX" sz="1900" kern="1200" smtClean="0">
              <a:solidFill>
                <a:schemeClr val="tx1"/>
              </a:solidFill>
            </a:rPr>
            <a:t>En el 57% </a:t>
          </a:r>
          <a:r>
            <a:rPr lang="es-MX" sz="1900" kern="1200" dirty="0" smtClean="0">
              <a:solidFill>
                <a:schemeClr val="tx1"/>
              </a:solidFill>
            </a:rPr>
            <a:t>de la muestra de las solicitudes que debían remitirse por competencia (4 de 7), no se obtuvo evidencia de la remisión de la copia al peticionario de </a:t>
          </a:r>
          <a:r>
            <a:rPr lang="es-MX" sz="1900" kern="1200" smtClean="0">
              <a:solidFill>
                <a:schemeClr val="tx1"/>
              </a:solidFill>
            </a:rPr>
            <a:t>dicho traslado, pese a que </a:t>
          </a:r>
          <a:r>
            <a:rPr lang="es-MX" sz="1900" kern="1200" dirty="0" smtClean="0">
              <a:solidFill>
                <a:schemeClr val="tx1"/>
              </a:solidFill>
            </a:rPr>
            <a:t>el artículo 21 de la </a:t>
          </a:r>
          <a:r>
            <a:rPr lang="es-MX" sz="1900" kern="1200" baseline="0" dirty="0" smtClean="0">
              <a:solidFill>
                <a:schemeClr val="tx1"/>
              </a:solidFill>
            </a:rPr>
            <a:t>Ley 1755 de </a:t>
          </a:r>
          <a:r>
            <a:rPr lang="es-MX" sz="1900" kern="1200" baseline="0" smtClean="0">
              <a:solidFill>
                <a:schemeClr val="tx1"/>
              </a:solidFill>
            </a:rPr>
            <a:t>2015 señala: </a:t>
          </a:r>
          <a:r>
            <a:rPr lang="es-MX" sz="1600" kern="1200" baseline="0" smtClean="0">
              <a:solidFill>
                <a:schemeClr val="tx1"/>
              </a:solidFill>
            </a:rPr>
            <a:t>“</a:t>
          </a:r>
          <a:r>
            <a:rPr lang="es-CO" sz="1600" b="1" i="1" kern="1200" dirty="0" smtClean="0">
              <a:solidFill>
                <a:schemeClr val="tx1"/>
              </a:solidFill>
            </a:rPr>
            <a:t>Artículo  21. Funcionario sin competencia. </a:t>
          </a:r>
          <a:r>
            <a:rPr lang="es-CO" sz="1600" i="1" kern="1200" dirty="0" smtClean="0">
              <a:solidFill>
                <a:schemeClr val="tx1"/>
              </a:solidFill>
            </a:rPr>
            <a:t>Si la autoridad a quien se dirige la petición no es la competente, se informará de inmediato al interesado si este actúa verbalmente, o dentro de los cinco (5) días siguientes al de la recepción, si obró por escrito. Dentro del término señalado remitirá la petición al competente </a:t>
          </a:r>
          <a:r>
            <a:rPr lang="es-CO" sz="1600" i="1" u="sng" kern="1200" dirty="0" smtClean="0">
              <a:solidFill>
                <a:schemeClr val="tx1"/>
              </a:solidFill>
            </a:rPr>
            <a:t>y enviará copia del oficio remisorio al peticionario o en caso de no existir funcionario competente así se lo comunicará.</a:t>
          </a:r>
          <a:r>
            <a:rPr lang="es-CO" sz="1600" i="1" kern="1200" dirty="0" smtClean="0">
              <a:solidFill>
                <a:schemeClr val="tx1"/>
              </a:solidFill>
            </a:rPr>
            <a:t> (…)”</a:t>
          </a:r>
          <a:r>
            <a:rPr lang="es-CO" sz="1800" i="1" kern="1200" dirty="0" smtClean="0">
              <a:solidFill>
                <a:schemeClr val="tx1"/>
              </a:solidFill>
            </a:rPr>
            <a:t> </a:t>
          </a:r>
          <a:r>
            <a:rPr lang="es-CO" sz="1600" i="0" kern="1200" dirty="0" smtClean="0">
              <a:solidFill>
                <a:schemeClr val="tx1"/>
              </a:solidFill>
            </a:rPr>
            <a:t>(subrayas fuera de texto)</a:t>
          </a:r>
          <a:r>
            <a:rPr lang="es-CO" sz="2000" i="1" kern="1200" dirty="0" smtClean="0">
              <a:solidFill>
                <a:schemeClr val="tx1"/>
              </a:solidFill>
            </a:rPr>
            <a:t>. </a:t>
          </a:r>
        </a:p>
        <a:p>
          <a:pPr lvl="0" algn="just" defTabSz="889000">
            <a:lnSpc>
              <a:spcPct val="90000"/>
            </a:lnSpc>
            <a:spcBef>
              <a:spcPct val="0"/>
            </a:spcBef>
            <a:spcAft>
              <a:spcPct val="35000"/>
            </a:spcAft>
          </a:pPr>
          <a:r>
            <a:rPr lang="es-CO" sz="1900" i="0" kern="1200" smtClean="0">
              <a:solidFill>
                <a:schemeClr val="tx1"/>
              </a:solidFill>
            </a:rPr>
            <a:t>Si bien es cierto que se redujo el nivel de excepciones en el hallazgo frente al segundo semestre del 2015, es </a:t>
          </a:r>
          <a:r>
            <a:rPr lang="es-CO" sz="1900" i="0" kern="1200" dirty="0" smtClean="0">
              <a:solidFill>
                <a:schemeClr val="tx1"/>
              </a:solidFill>
            </a:rPr>
            <a:t>necesario dar aplicación a la </a:t>
          </a:r>
          <a:r>
            <a:rPr lang="es-CO" sz="1900" i="0" kern="1200" smtClean="0">
              <a:solidFill>
                <a:schemeClr val="tx1"/>
              </a:solidFill>
            </a:rPr>
            <a:t>citada norma </a:t>
          </a:r>
          <a:r>
            <a:rPr lang="es-CO" sz="1900" i="0" kern="1200" dirty="0" smtClean="0">
              <a:solidFill>
                <a:schemeClr val="tx1"/>
              </a:solidFill>
            </a:rPr>
            <a:t>adecuando los procedimientos internos para el envío de una copia al peticionario del traslado radicado en la entidad competente </a:t>
          </a:r>
          <a:r>
            <a:rPr lang="es-CO" sz="1600" i="0" kern="1200" dirty="0" smtClean="0">
              <a:solidFill>
                <a:schemeClr val="tx1"/>
              </a:solidFill>
            </a:rPr>
            <a:t>(Ver </a:t>
          </a:r>
          <a:r>
            <a:rPr lang="es-CO" sz="1600" i="0" kern="1200" smtClean="0">
              <a:solidFill>
                <a:schemeClr val="tx1"/>
              </a:solidFill>
            </a:rPr>
            <a:t>anexo 4).</a:t>
          </a:r>
        </a:p>
        <a:p>
          <a:pPr lvl="0" algn="just" defTabSz="889000">
            <a:lnSpc>
              <a:spcPct val="90000"/>
            </a:lnSpc>
            <a:spcBef>
              <a:spcPct val="0"/>
            </a:spcBef>
            <a:spcAft>
              <a:spcPct val="35000"/>
            </a:spcAft>
          </a:pPr>
          <a:endParaRPr lang="es-CO" sz="1600" i="0" kern="1200" smtClean="0">
            <a:solidFill>
              <a:schemeClr val="tx1"/>
            </a:solidFill>
          </a:endParaRPr>
        </a:p>
      </dsp:txBody>
      <dsp:txXfrm>
        <a:off x="190791" y="190791"/>
        <a:ext cx="7755321" cy="35267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468851" cy="4819824"/>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s-MX" sz="1900" i="0" kern="1200" smtClean="0">
              <a:solidFill>
                <a:schemeClr val="tx1"/>
              </a:solidFill>
              <a:latin typeface="+mn-lt"/>
              <a:cs typeface="Arial" panose="020B0604020202020204" pitchFamily="34" charset="0"/>
            </a:rPr>
            <a:t>La </a:t>
          </a:r>
          <a:r>
            <a:rPr lang="es-MX" sz="1900" i="0" kern="1200" dirty="0" smtClean="0">
              <a:solidFill>
                <a:schemeClr val="tx1"/>
              </a:solidFill>
              <a:latin typeface="+mn-lt"/>
              <a:cs typeface="Arial" panose="020B0604020202020204" pitchFamily="34" charset="0"/>
            </a:rPr>
            <a:t>entidad cuenta con un espacio en su página </a:t>
          </a:r>
          <a:r>
            <a:rPr lang="es-MX" sz="1900" i="0" kern="1200" smtClean="0">
              <a:solidFill>
                <a:schemeClr val="tx1"/>
              </a:solidFill>
              <a:latin typeface="+mn-lt"/>
              <a:cs typeface="Arial" panose="020B0604020202020204" pitchFamily="34" charset="0"/>
            </a:rPr>
            <a:t>web en el que sus usuarios pueden acceder </a:t>
          </a:r>
          <a:r>
            <a:rPr lang="es-MX" sz="1900" i="0" kern="1200" dirty="0" smtClean="0">
              <a:solidFill>
                <a:schemeClr val="tx1"/>
              </a:solidFill>
              <a:latin typeface="+mn-lt"/>
              <a:cs typeface="Arial" panose="020B0604020202020204" pitchFamily="34" charset="0"/>
            </a:rPr>
            <a:t>a los diferentes tipos </a:t>
          </a:r>
          <a:r>
            <a:rPr lang="es-MX" sz="1900" i="0" kern="1200" smtClean="0">
              <a:solidFill>
                <a:schemeClr val="tx1"/>
              </a:solidFill>
              <a:latin typeface="+mn-lt"/>
              <a:cs typeface="Arial" panose="020B0604020202020204" pitchFamily="34" charset="0"/>
            </a:rPr>
            <a:t>de </a:t>
          </a:r>
          <a:r>
            <a:rPr lang="es-MX" sz="1900" i="0" kern="1200" smtClean="0">
              <a:solidFill>
                <a:schemeClr val="tx1"/>
              </a:solidFill>
              <a:latin typeface="+mn-lt"/>
              <a:cs typeface="Arial" panose="020B0604020202020204" pitchFamily="34" charset="0"/>
            </a:rPr>
            <a:t>solicitudes, </a:t>
          </a:r>
          <a:r>
            <a:rPr lang="es-MX" sz="1900" i="0" kern="1200" dirty="0" smtClean="0">
              <a:solidFill>
                <a:schemeClr val="tx1"/>
              </a:solidFill>
              <a:latin typeface="+mn-lt"/>
              <a:cs typeface="Arial" panose="020B0604020202020204" pitchFamily="34" charset="0"/>
            </a:rPr>
            <a:t>de conformidad a lo establecido en el inciso primero del artículo 76 de </a:t>
          </a:r>
          <a:r>
            <a:rPr lang="es-MX" sz="1900" i="0" kern="1200" smtClean="0">
              <a:solidFill>
                <a:schemeClr val="tx1"/>
              </a:solidFill>
              <a:latin typeface="+mn-lt"/>
              <a:cs typeface="Arial" panose="020B0604020202020204" pitchFamily="34" charset="0"/>
            </a:rPr>
            <a:t>la </a:t>
          </a:r>
          <a:r>
            <a:rPr lang="es-MX" sz="1900" i="0" kern="1200" smtClean="0">
              <a:solidFill>
                <a:schemeClr val="tx1"/>
              </a:solidFill>
              <a:latin typeface="+mn-lt"/>
              <a:cs typeface="Arial" panose="020B0604020202020204" pitchFamily="34" charset="0"/>
            </a:rPr>
            <a:t>Ley </a:t>
          </a:r>
          <a:r>
            <a:rPr lang="es-MX" sz="1900" i="0" kern="1200" dirty="0" smtClean="0">
              <a:solidFill>
                <a:schemeClr val="tx1"/>
              </a:solidFill>
              <a:latin typeface="+mn-lt"/>
              <a:cs typeface="Arial" panose="020B0604020202020204" pitchFamily="34" charset="0"/>
            </a:rPr>
            <a:t>1474 </a:t>
          </a:r>
          <a:r>
            <a:rPr lang="es-MX" sz="1900" i="0" kern="1200" smtClean="0">
              <a:solidFill>
                <a:schemeClr val="tx1"/>
              </a:solidFill>
              <a:latin typeface="+mn-lt"/>
              <a:cs typeface="Arial" panose="020B0604020202020204" pitchFamily="34" charset="0"/>
            </a:rPr>
            <a:t>de </a:t>
          </a:r>
          <a:r>
            <a:rPr lang="es-MX" sz="1900" i="0" kern="1200" smtClean="0">
              <a:solidFill>
                <a:schemeClr val="tx1"/>
              </a:solidFill>
              <a:latin typeface="+mn-lt"/>
              <a:cs typeface="Arial" panose="020B0604020202020204" pitchFamily="34" charset="0"/>
            </a:rPr>
            <a:t>2011 (petición, queja, reclamo y denuncia). </a:t>
          </a:r>
          <a:r>
            <a:rPr lang="es-MX" sz="1900" i="0" kern="1200" dirty="0" smtClean="0">
              <a:solidFill>
                <a:schemeClr val="tx1"/>
              </a:solidFill>
              <a:latin typeface="+mn-lt"/>
              <a:cs typeface="Arial" panose="020B0604020202020204" pitchFamily="34" charset="0"/>
            </a:rPr>
            <a:t>Sin embargo y en opinión de </a:t>
          </a:r>
          <a:r>
            <a:rPr lang="es-MX" sz="1900" i="0" kern="1200" smtClean="0">
              <a:solidFill>
                <a:schemeClr val="tx1"/>
              </a:solidFill>
              <a:latin typeface="+mn-lt"/>
              <a:cs typeface="Arial" panose="020B0604020202020204" pitchFamily="34" charset="0"/>
            </a:rPr>
            <a:t>este despacho es conveniente </a:t>
          </a:r>
          <a:r>
            <a:rPr lang="es-MX" sz="1900" i="0" kern="1200" smtClean="0">
              <a:solidFill>
                <a:schemeClr val="tx1"/>
              </a:solidFill>
              <a:latin typeface="+mn-lt"/>
              <a:cs typeface="Arial" panose="020B0604020202020204" pitchFamily="34" charset="0"/>
            </a:rPr>
            <a:t>dotar de un espacio independiente al ya existente, en el que se dé tratamiento diferenciado a las denuncias de corrupción en </a:t>
          </a:r>
          <a:r>
            <a:rPr lang="es-MX" sz="1900" i="0" kern="1200" dirty="0" smtClean="0">
              <a:solidFill>
                <a:schemeClr val="tx1"/>
              </a:solidFill>
              <a:latin typeface="+mn-lt"/>
              <a:cs typeface="Arial" panose="020B0604020202020204" pitchFamily="34" charset="0"/>
            </a:rPr>
            <a:t>contra de los servidores públicos de </a:t>
          </a:r>
          <a:r>
            <a:rPr lang="es-MX" sz="1900" i="0" kern="1200" smtClean="0">
              <a:solidFill>
                <a:schemeClr val="tx1"/>
              </a:solidFill>
              <a:latin typeface="+mn-lt"/>
              <a:cs typeface="Arial" panose="020B0604020202020204" pitchFamily="34" charset="0"/>
            </a:rPr>
            <a:t>la </a:t>
          </a:r>
          <a:r>
            <a:rPr lang="es-MX" sz="1900" i="0" kern="1200" smtClean="0">
              <a:solidFill>
                <a:schemeClr val="tx1"/>
              </a:solidFill>
              <a:latin typeface="+mn-lt"/>
              <a:cs typeface="Arial" panose="020B0604020202020204" pitchFamily="34" charset="0"/>
            </a:rPr>
            <a:t>CRA, como </a:t>
          </a:r>
          <a:r>
            <a:rPr lang="es-MX" sz="1900" i="0" kern="1200" dirty="0" smtClean="0">
              <a:solidFill>
                <a:schemeClr val="tx1"/>
              </a:solidFill>
              <a:latin typeface="+mn-lt"/>
              <a:cs typeface="Arial" panose="020B0604020202020204" pitchFamily="34" charset="0"/>
            </a:rPr>
            <a:t>lo señala </a:t>
          </a:r>
          <a:r>
            <a:rPr lang="es-MX" sz="1900" i="0" kern="1200" baseline="0" dirty="0" smtClean="0">
              <a:solidFill>
                <a:schemeClr val="tx1"/>
              </a:solidFill>
              <a:latin typeface="+mn-lt"/>
              <a:cs typeface="Arial" panose="020B0604020202020204" pitchFamily="34" charset="0"/>
            </a:rPr>
            <a:t>en su inciso tercero artículo 76 </a:t>
          </a:r>
          <a:r>
            <a:rPr lang="es-MX" sz="1900" i="0" kern="1200" dirty="0" smtClean="0">
              <a:solidFill>
                <a:schemeClr val="tx1"/>
              </a:solidFill>
              <a:latin typeface="+mn-lt"/>
              <a:cs typeface="Arial" panose="020B0604020202020204" pitchFamily="34" charset="0"/>
            </a:rPr>
            <a:t>la Ley </a:t>
          </a:r>
          <a:r>
            <a:rPr lang="es-MX" sz="1900" i="0" kern="1200" baseline="0" dirty="0" smtClean="0">
              <a:solidFill>
                <a:schemeClr val="tx1"/>
              </a:solidFill>
              <a:latin typeface="+mn-lt"/>
              <a:cs typeface="Arial" panose="020B0604020202020204" pitchFamily="34" charset="0"/>
            </a:rPr>
            <a:t>1474 de 2011,</a:t>
          </a:r>
          <a:r>
            <a:rPr lang="es-MX" sz="2000" i="0" kern="1200" baseline="0" dirty="0" smtClean="0">
              <a:solidFill>
                <a:schemeClr val="tx1"/>
              </a:solidFill>
              <a:latin typeface="+mn-lt"/>
              <a:cs typeface="Arial" panose="020B0604020202020204" pitchFamily="34" charset="0"/>
            </a:rPr>
            <a:t> </a:t>
          </a:r>
          <a:r>
            <a:rPr lang="es-CO" sz="1400" kern="1200" dirty="0" smtClean="0">
              <a:solidFill>
                <a:schemeClr val="tx1"/>
              </a:solidFill>
              <a:latin typeface="+mn-lt"/>
              <a:cs typeface="Arial" panose="020B0604020202020204" pitchFamily="34" charset="0"/>
            </a:rPr>
            <a:t>“</a:t>
          </a:r>
          <a:r>
            <a:rPr lang="es-CO" sz="1400" i="1" kern="1200" dirty="0" smtClean="0">
              <a:solidFill>
                <a:schemeClr val="tx1"/>
              </a:solidFill>
              <a:latin typeface="+mn-lt"/>
              <a:cs typeface="Arial" panose="020B0604020202020204" pitchFamily="34" charset="0"/>
            </a:rPr>
            <a:t>Todas las entidades públicas deberán contar con un </a:t>
          </a:r>
          <a:r>
            <a:rPr lang="es-CO" sz="1400" b="1" i="1" kern="1200" dirty="0" smtClean="0">
              <a:solidFill>
                <a:schemeClr val="tx1"/>
              </a:solidFill>
              <a:latin typeface="+mn-lt"/>
              <a:cs typeface="Arial" panose="020B0604020202020204" pitchFamily="34" charset="0"/>
            </a:rPr>
            <a:t>espacio</a:t>
          </a:r>
          <a:r>
            <a:rPr lang="es-CO" sz="1400" i="1" kern="1200" dirty="0" smtClean="0">
              <a:solidFill>
                <a:schemeClr val="tx1"/>
              </a:solidFill>
              <a:latin typeface="+mn-lt"/>
              <a:cs typeface="Arial" panose="020B0604020202020204" pitchFamily="34" charset="0"/>
            </a:rPr>
            <a:t> en su página web principal para que los ciudadanos </a:t>
          </a:r>
          <a:r>
            <a:rPr lang="es-CO" sz="1400" b="1" i="1" kern="1200" dirty="0" smtClean="0">
              <a:solidFill>
                <a:schemeClr val="tx1"/>
              </a:solidFill>
              <a:latin typeface="+mn-lt"/>
              <a:cs typeface="Arial" panose="020B0604020202020204" pitchFamily="34" charset="0"/>
            </a:rPr>
            <a:t>presenten quejas y denuncias de los actos de corrupción realizados por funcionarios de la entidad</a:t>
          </a:r>
          <a:r>
            <a:rPr lang="es-CO" sz="1400" i="1" kern="1200" smtClean="0">
              <a:solidFill>
                <a:schemeClr val="tx1"/>
              </a:solidFill>
              <a:latin typeface="+mn-lt"/>
              <a:cs typeface="Arial" panose="020B0604020202020204" pitchFamily="34" charset="0"/>
            </a:rPr>
            <a:t>, </a:t>
          </a:r>
          <a:r>
            <a:rPr lang="es-CO" sz="1400" i="1" kern="1200" smtClean="0">
              <a:solidFill>
                <a:schemeClr val="tx1"/>
              </a:solidFill>
              <a:latin typeface="+mn-lt"/>
              <a:cs typeface="Arial" panose="020B0604020202020204" pitchFamily="34" charset="0"/>
            </a:rPr>
            <a:t>(…)”</a:t>
          </a:r>
          <a:r>
            <a:rPr lang="es-CO" sz="1600" kern="1200" smtClean="0">
              <a:solidFill>
                <a:schemeClr val="tx1"/>
              </a:solidFill>
              <a:latin typeface="+mn-lt"/>
              <a:cs typeface="Arial" panose="020B0604020202020204" pitchFamily="34" charset="0"/>
            </a:rPr>
            <a:t> </a:t>
          </a:r>
          <a:r>
            <a:rPr lang="es-CO" sz="1600" kern="1200" smtClean="0">
              <a:solidFill>
                <a:schemeClr val="tx1"/>
              </a:solidFill>
              <a:latin typeface="+mn-lt"/>
              <a:cs typeface="Arial" panose="020B0604020202020204" pitchFamily="34" charset="0"/>
            </a:rPr>
            <a:t>(negrillas </a:t>
          </a:r>
          <a:r>
            <a:rPr lang="es-CO" sz="1600" kern="1200" dirty="0" smtClean="0">
              <a:solidFill>
                <a:schemeClr val="tx1"/>
              </a:solidFill>
              <a:latin typeface="+mn-lt"/>
              <a:cs typeface="Arial" panose="020B0604020202020204" pitchFamily="34" charset="0"/>
            </a:rPr>
            <a:t>fuera </a:t>
          </a:r>
          <a:r>
            <a:rPr lang="es-CO" sz="1600" kern="1200" smtClean="0">
              <a:solidFill>
                <a:schemeClr val="tx1"/>
              </a:solidFill>
              <a:latin typeface="+mn-lt"/>
              <a:cs typeface="Arial" panose="020B0604020202020204" pitchFamily="34" charset="0"/>
            </a:rPr>
            <a:t>de texto)</a:t>
          </a:r>
          <a:r>
            <a:rPr lang="es-CO" sz="2000" kern="1200" smtClean="0">
              <a:solidFill>
                <a:schemeClr val="tx1"/>
              </a:solidFill>
              <a:latin typeface="+mn-lt"/>
              <a:cs typeface="Arial" panose="020B0604020202020204" pitchFamily="34" charset="0"/>
            </a:rPr>
            <a:t>.</a:t>
          </a:r>
          <a:endParaRPr lang="es-MX" sz="2000" kern="1200" dirty="0" smtClean="0">
            <a:solidFill>
              <a:schemeClr val="tx1"/>
            </a:solidFill>
            <a:latin typeface="+mn-lt"/>
            <a:cs typeface="Arial" panose="020B0604020202020204" pitchFamily="34" charset="0"/>
          </a:endParaRPr>
        </a:p>
        <a:p>
          <a:pPr lvl="0" algn="just" defTabSz="844550">
            <a:lnSpc>
              <a:spcPct val="90000"/>
            </a:lnSpc>
            <a:spcBef>
              <a:spcPct val="0"/>
            </a:spcBef>
            <a:spcAft>
              <a:spcPct val="35000"/>
            </a:spcAft>
          </a:pPr>
          <a:r>
            <a:rPr lang="es-MX" sz="1900" kern="1200" dirty="0" smtClean="0">
              <a:solidFill>
                <a:schemeClr val="tx1"/>
              </a:solidFill>
              <a:latin typeface="+mn-lt"/>
              <a:cs typeface="Arial" panose="020B0604020202020204" pitchFamily="34" charset="0"/>
            </a:rPr>
            <a:t>Por lo anterior, </a:t>
          </a:r>
          <a:r>
            <a:rPr lang="es-MX" sz="1900" kern="1200" smtClean="0">
              <a:solidFill>
                <a:schemeClr val="tx1"/>
              </a:solidFill>
              <a:latin typeface="+mn-lt"/>
              <a:cs typeface="Arial" panose="020B0604020202020204" pitchFamily="34" charset="0"/>
            </a:rPr>
            <a:t>se reitera la conveniencia de </a:t>
          </a:r>
          <a:r>
            <a:rPr lang="es-MX" sz="1900" kern="1200" smtClean="0">
              <a:solidFill>
                <a:schemeClr val="tx1"/>
              </a:solidFill>
              <a:latin typeface="+mn-lt"/>
              <a:cs typeface="Arial" panose="020B0604020202020204" pitchFamily="34" charset="0"/>
            </a:rPr>
            <a:t>crear una pestaña u </a:t>
          </a:r>
          <a:r>
            <a:rPr lang="es-MX" sz="1900" kern="1200" smtClean="0">
              <a:solidFill>
                <a:schemeClr val="tx1"/>
              </a:solidFill>
              <a:latin typeface="+mn-lt"/>
              <a:cs typeface="Arial" panose="020B0604020202020204" pitchFamily="34" charset="0"/>
            </a:rPr>
            <a:t>otra opción de </a:t>
          </a:r>
          <a:r>
            <a:rPr lang="es-MX" sz="1900" kern="1200" dirty="0" smtClean="0">
              <a:solidFill>
                <a:schemeClr val="tx1"/>
              </a:solidFill>
              <a:latin typeface="+mn-lt"/>
              <a:cs typeface="Arial" panose="020B0604020202020204" pitchFamily="34" charset="0"/>
            </a:rPr>
            <a:t>fácil acceso para </a:t>
          </a:r>
          <a:r>
            <a:rPr lang="es-MX" sz="1900" kern="1200" smtClean="0">
              <a:solidFill>
                <a:schemeClr val="tx1"/>
              </a:solidFill>
              <a:latin typeface="+mn-lt"/>
              <a:cs typeface="Arial" panose="020B0604020202020204" pitchFamily="34" charset="0"/>
            </a:rPr>
            <a:t>los ciudadanos, </a:t>
          </a:r>
          <a:r>
            <a:rPr lang="es-MX" sz="1900" kern="1200" dirty="0" smtClean="0">
              <a:solidFill>
                <a:schemeClr val="tx1"/>
              </a:solidFill>
              <a:latin typeface="+mn-lt"/>
              <a:cs typeface="Arial" panose="020B0604020202020204" pitchFamily="34" charset="0"/>
            </a:rPr>
            <a:t>que les permita denunciar ante la entidad los presuntos actos de corrupción de los cuales </a:t>
          </a:r>
          <a:r>
            <a:rPr lang="es-MX" sz="1900" kern="1200" smtClean="0">
              <a:solidFill>
                <a:schemeClr val="tx1"/>
              </a:solidFill>
              <a:latin typeface="+mn-lt"/>
              <a:cs typeface="Arial" panose="020B0604020202020204" pitchFamily="34" charset="0"/>
            </a:rPr>
            <a:t>tengan </a:t>
          </a:r>
          <a:r>
            <a:rPr lang="es-MX" sz="1900" kern="1200" smtClean="0">
              <a:solidFill>
                <a:schemeClr val="tx1"/>
              </a:solidFill>
              <a:latin typeface="+mn-lt"/>
              <a:cs typeface="Arial" panose="020B0604020202020204" pitchFamily="34" charset="0"/>
            </a:rPr>
            <a:t>conocimiento, así como implementar un procedimiento diferenciado para su atención.</a:t>
          </a:r>
          <a:endParaRPr lang="es-CO" sz="1900" kern="1200" dirty="0" smtClean="0">
            <a:solidFill>
              <a:schemeClr val="tx1"/>
            </a:solidFill>
            <a:latin typeface="+mn-lt"/>
            <a:cs typeface="Arial" panose="020B0604020202020204" pitchFamily="34" charset="0"/>
          </a:endParaRPr>
        </a:p>
      </dsp:txBody>
      <dsp:txXfrm>
        <a:off x="235284" y="235284"/>
        <a:ext cx="7998283" cy="43492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136903" cy="4184056"/>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i="0" kern="1200" dirty="0" smtClean="0">
              <a:solidFill>
                <a:schemeClr val="tx1"/>
              </a:solidFill>
            </a:rPr>
            <a:t>La Ley 1437 de 2011 en su artículo 7 numeral 5</a:t>
          </a:r>
          <a:r>
            <a:rPr lang="es-MX" sz="2000" i="0" kern="1200" baseline="0" dirty="0" smtClean="0">
              <a:solidFill>
                <a:schemeClr val="tx1"/>
              </a:solidFill>
            </a:rPr>
            <a:t>, señala que se debe </a:t>
          </a:r>
          <a:r>
            <a:rPr kumimoji="0" lang="es-CO" sz="1600" b="0" i="1" u="none" strike="noStrike" kern="1200" cap="none" spc="0" normalizeH="0" baseline="0" dirty="0" smtClean="0">
              <a:ln>
                <a:noFill/>
              </a:ln>
              <a:solidFill>
                <a:sysClr val="windowText" lastClr="000000"/>
              </a:solidFill>
              <a:effectLst/>
              <a:uLnTx/>
              <a:uFillTx/>
              <a:latin typeface="+mn-lt"/>
              <a:ea typeface="+mn-ea"/>
              <a:cs typeface="+mn-cs"/>
            </a:rPr>
            <a:t>“Expedir, </a:t>
          </a:r>
          <a:r>
            <a:rPr kumimoji="0" lang="es-CO" sz="1600" b="0" i="1" u="sng" strike="noStrike" kern="1200" cap="none" spc="0" normalizeH="0" baseline="0" dirty="0" smtClean="0">
              <a:ln>
                <a:noFill/>
              </a:ln>
              <a:solidFill>
                <a:sysClr val="windowText" lastClr="000000"/>
              </a:solidFill>
              <a:effectLst/>
              <a:uLnTx/>
              <a:uFillTx/>
              <a:latin typeface="+mn-lt"/>
              <a:ea typeface="+mn-ea"/>
              <a:cs typeface="+mn-cs"/>
            </a:rPr>
            <a:t>hacer visible </a:t>
          </a:r>
          <a:r>
            <a:rPr kumimoji="0" lang="es-CO" sz="1600" b="0" i="1" u="none" strike="noStrike" kern="1200" cap="none" spc="0" normalizeH="0" baseline="0" dirty="0" smtClean="0">
              <a:ln>
                <a:noFill/>
              </a:ln>
              <a:solidFill>
                <a:sysClr val="windowText" lastClr="000000"/>
              </a:solidFill>
              <a:effectLst/>
              <a:uLnTx/>
              <a:uFillTx/>
              <a:latin typeface="+mn-lt"/>
              <a:ea typeface="+mn-ea"/>
              <a:cs typeface="+mn-cs"/>
            </a:rPr>
            <a:t>y actualizar anualmente una carta de trato digno al usuario donde la respectiva autoridad especifique todos los derechos de los usuarios y los medios puestos a su disposición para garantizarlos efectivamente”. </a:t>
          </a:r>
          <a:r>
            <a:rPr kumimoji="0" lang="es-CO" sz="1600" b="0" i="0" u="none" strike="noStrike" kern="1200" cap="none" spc="0" normalizeH="0" baseline="0" dirty="0" smtClean="0">
              <a:ln>
                <a:noFill/>
              </a:ln>
              <a:solidFill>
                <a:sysClr val="windowText" lastClr="000000"/>
              </a:solidFill>
              <a:effectLst/>
              <a:uLnTx/>
              <a:uFillTx/>
              <a:latin typeface="+mn-lt"/>
              <a:ea typeface="+mn-ea"/>
              <a:cs typeface="+mn-cs"/>
            </a:rPr>
            <a:t>subrayado fuera de texto</a:t>
          </a:r>
          <a:r>
            <a:rPr lang="es-CO" sz="1600" kern="1200" dirty="0" smtClean="0">
              <a:solidFill>
                <a:schemeClr val="tx1"/>
              </a:solidFill>
            </a:rPr>
            <a:t>. </a:t>
          </a:r>
        </a:p>
        <a:p>
          <a:pPr lvl="0" algn="just" defTabSz="889000">
            <a:lnSpc>
              <a:spcPct val="90000"/>
            </a:lnSpc>
            <a:spcBef>
              <a:spcPct val="0"/>
            </a:spcBef>
            <a:spcAft>
              <a:spcPct val="35000"/>
            </a:spcAft>
          </a:pPr>
          <a:r>
            <a:rPr lang="es-CO" sz="1800" kern="1200" dirty="0" smtClean="0">
              <a:solidFill>
                <a:schemeClr val="tx1"/>
              </a:solidFill>
            </a:rPr>
            <a:t>Una vez verificada la disposición normativa en la pagina web de la entidad, se encontró que l</a:t>
          </a:r>
          <a:r>
            <a:rPr lang="es-CO" sz="1800" kern="1200" baseline="0" dirty="0" smtClean="0"/>
            <a:t>a carta de trato digno al usuario de la CRA, está ubicada en la ventana de la página web de la CRA denominada “</a:t>
          </a:r>
          <a:r>
            <a:rPr lang="es-CO" sz="1800" b="1" i="1" kern="1200" baseline="0" dirty="0" smtClean="0"/>
            <a:t>Información de la CRA de acuerdo a la Ley transparencia</a:t>
          </a:r>
          <a:r>
            <a:rPr lang="es-CO" sz="1800" kern="1200" baseline="0" dirty="0" smtClean="0"/>
            <a:t>”, en el ítem de “</a:t>
          </a:r>
          <a:r>
            <a:rPr lang="es-CO" sz="1800" b="1" i="1" kern="1200" baseline="0" dirty="0" smtClean="0"/>
            <a:t>Políticas, Planes y Manuales</a:t>
          </a:r>
          <a:r>
            <a:rPr lang="es-CO" sz="1800" kern="1200" baseline="0" dirty="0" smtClean="0"/>
            <a:t>”, por lo que </a:t>
          </a:r>
          <a:r>
            <a:rPr lang="es-CO" sz="1800" kern="1200" baseline="0" smtClean="0"/>
            <a:t>se reitera sea ubicada en </a:t>
          </a:r>
          <a:r>
            <a:rPr lang="es-CO" sz="1800" kern="1200" baseline="0" dirty="0" smtClean="0"/>
            <a:t>un lugar de fácil acceso para todos los usuarios en el menú de “Atención a la Ciudadanía” de la página web de la CRA. </a:t>
          </a:r>
          <a:endParaRPr lang="es-CO" sz="1800" i="0" kern="1200" dirty="0">
            <a:solidFill>
              <a:srgbClr val="FF0000"/>
            </a:solidFill>
          </a:endParaRPr>
        </a:p>
      </dsp:txBody>
      <dsp:txXfrm>
        <a:off x="204249" y="204249"/>
        <a:ext cx="7728405" cy="37755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9CE27-079B-4C90-B9B4-8C518B923002}">
      <dsp:nvSpPr>
        <dsp:cNvPr id="0" name=""/>
        <dsp:cNvSpPr/>
      </dsp:nvSpPr>
      <dsp:spPr>
        <a:xfrm>
          <a:off x="0" y="0"/>
          <a:ext cx="8468851" cy="4819824"/>
        </a:xfrm>
        <a:prstGeom prst="round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scene3d>
        <a:sp3d>
          <a:bevelT w="114300" prst="artDeco"/>
          <a:bevelB w="114300" prst="artDeco"/>
        </a:sp3d>
      </dsp:spPr>
      <dsp:style>
        <a:lnRef idx="1">
          <a:schemeClr val="accent1"/>
        </a:lnRef>
        <a:fillRef idx="2">
          <a:schemeClr val="accent1"/>
        </a:fillRef>
        <a:effectRef idx="1">
          <a:schemeClr val="accent1"/>
        </a:effectRef>
        <a:fontRef idx="minor">
          <a:schemeClr val="dk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s-CO" sz="1900" i="0" kern="1200" smtClean="0">
              <a:solidFill>
                <a:schemeClr val="tx1"/>
              </a:solidFill>
              <a:latin typeface="+mn-lt"/>
              <a:cs typeface="Arial" panose="020B0604020202020204" pitchFamily="34" charset="0"/>
            </a:rPr>
            <a:t>De acuerdo con lo manifestado por la Jefe de la Oficina de Planeación (e) en relación con las dos últimas oportunidades de mejora, se solicitó al grupo de soporte de Mintic realizar los ajustes correspondientes dentro de la plantilla de la página web de la UAE CRA. Sin embargo con correo fechado el 17 de los corrientes se señaló lo siguiente.</a:t>
          </a:r>
        </a:p>
        <a:p>
          <a:pPr lvl="0" algn="just" defTabSz="844550">
            <a:lnSpc>
              <a:spcPct val="90000"/>
            </a:lnSpc>
            <a:spcBef>
              <a:spcPct val="0"/>
            </a:spcBef>
            <a:spcAft>
              <a:spcPct val="35000"/>
            </a:spcAft>
          </a:pPr>
          <a:endParaRPr lang="es-CO" sz="1000" i="0" kern="1200" smtClean="0">
            <a:solidFill>
              <a:schemeClr val="tx1"/>
            </a:solidFill>
            <a:latin typeface="+mn-lt"/>
            <a:cs typeface="Arial" panose="020B0604020202020204" pitchFamily="34" charset="0"/>
          </a:endParaRPr>
        </a:p>
        <a:p>
          <a:pPr lvl="0" algn="just" defTabSz="844550">
            <a:lnSpc>
              <a:spcPct val="90000"/>
            </a:lnSpc>
            <a:spcBef>
              <a:spcPct val="0"/>
            </a:spcBef>
            <a:spcAft>
              <a:spcPct val="35000"/>
            </a:spcAft>
          </a:pPr>
          <a:r>
            <a:rPr lang="es-CO" sz="1900" i="1" kern="1200" smtClean="0">
              <a:solidFill>
                <a:schemeClr val="tx1"/>
              </a:solidFill>
              <a:latin typeface="+mn-lt"/>
              <a:cs typeface="Arial" panose="020B0604020202020204" pitchFamily="34" charset="0"/>
            </a:rPr>
            <a:t>“No es posible una personalización en los sitios de la solución tecnológica Gobierno en Línea Territorial – GELT y/o Sitios Web para Entidades Gubernamentales - SWEG, ya que los sitios conservan una homogeneidad y uniformidad. Igualmente se tendrá en cuenta las sugerencias brindadas para próximos mantenimientos de los sitios”.</a:t>
          </a:r>
        </a:p>
        <a:p>
          <a:pPr lvl="0" algn="just" defTabSz="844550">
            <a:lnSpc>
              <a:spcPct val="90000"/>
            </a:lnSpc>
            <a:spcBef>
              <a:spcPct val="0"/>
            </a:spcBef>
            <a:spcAft>
              <a:spcPct val="35000"/>
            </a:spcAft>
          </a:pPr>
          <a:endParaRPr lang="es-CO" sz="1000" i="0" kern="1200" smtClean="0">
            <a:solidFill>
              <a:schemeClr val="tx1"/>
            </a:solidFill>
            <a:latin typeface="+mn-lt"/>
            <a:cs typeface="Arial" panose="020B0604020202020204" pitchFamily="34" charset="0"/>
          </a:endParaRPr>
        </a:p>
        <a:p>
          <a:pPr lvl="0" algn="just" defTabSz="844550">
            <a:lnSpc>
              <a:spcPct val="90000"/>
            </a:lnSpc>
            <a:spcBef>
              <a:spcPct val="0"/>
            </a:spcBef>
            <a:spcAft>
              <a:spcPct val="35000"/>
            </a:spcAft>
          </a:pPr>
          <a:r>
            <a:rPr lang="es-CO" sz="1900" i="0" kern="1200" smtClean="0">
              <a:solidFill>
                <a:schemeClr val="tx1"/>
              </a:solidFill>
              <a:latin typeface="+mn-lt"/>
              <a:cs typeface="Arial" panose="020B0604020202020204" pitchFamily="34" charset="0"/>
            </a:rPr>
            <a:t>Igualmente señala que en el presente año se han adelantado gestiones para contar con una página web propia para el año 2017.</a:t>
          </a:r>
        </a:p>
        <a:p>
          <a:pPr lvl="0" algn="just" defTabSz="844550">
            <a:lnSpc>
              <a:spcPct val="90000"/>
            </a:lnSpc>
            <a:spcBef>
              <a:spcPct val="0"/>
            </a:spcBef>
            <a:spcAft>
              <a:spcPct val="35000"/>
            </a:spcAft>
          </a:pPr>
          <a:r>
            <a:rPr lang="es-CO" sz="1900" i="0" kern="1200" smtClean="0">
              <a:solidFill>
                <a:schemeClr val="tx1"/>
              </a:solidFill>
              <a:latin typeface="+mn-lt"/>
              <a:cs typeface="Arial" panose="020B0604020202020204" pitchFamily="34" charset="0"/>
            </a:rPr>
            <a:t>  </a:t>
          </a:r>
          <a:endParaRPr lang="es-CO" sz="1900" kern="1200" dirty="0" smtClean="0">
            <a:solidFill>
              <a:schemeClr val="tx1"/>
            </a:solidFill>
            <a:latin typeface="+mn-lt"/>
            <a:cs typeface="Arial" panose="020B0604020202020204" pitchFamily="34" charset="0"/>
          </a:endParaRPr>
        </a:p>
      </dsp:txBody>
      <dsp:txXfrm>
        <a:off x="235284" y="235284"/>
        <a:ext cx="7998283" cy="43492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0D1703-ACE4-420A-821C-51DE8E173ABF}" type="datetimeFigureOut">
              <a:rPr lang="es-ES"/>
              <a:pPr>
                <a:defRPr/>
              </a:pPr>
              <a:t>18/08/2016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1D1E2E-2358-40A7-B802-0AC69B49B2DC}" type="slidenum">
              <a:rPr lang="es-ES"/>
              <a:pPr>
                <a:defRPr/>
              </a:pPr>
              <a:t>‹Nº›</a:t>
            </a:fld>
            <a:endParaRPr lang="es-ES"/>
          </a:p>
        </p:txBody>
      </p:sp>
    </p:spTree>
    <p:extLst>
      <p:ext uri="{BB962C8B-B14F-4D97-AF65-F5344CB8AC3E}">
        <p14:creationId xmlns:p14="http://schemas.microsoft.com/office/powerpoint/2010/main" val="129048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2</a:t>
            </a:fld>
            <a:endParaRPr lang="es-E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3</a:t>
            </a:fld>
            <a:endParaRPr lang="es-E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dirty="0"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4</a:t>
            </a:fld>
            <a:endParaRPr lang="es-E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5</a:t>
            </a:fld>
            <a:endParaRPr lang="es-E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6</a:t>
            </a:fld>
            <a:endParaRPr lang="es-E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CO" smtClean="0"/>
          </a:p>
        </p:txBody>
      </p:sp>
      <p:sp>
        <p:nvSpPr>
          <p:cNvPr id="24580" name="3 Marcador de número de diapositiva"/>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3C624FB-15B6-4081-A9A0-833E77B123F7}" type="slidenum">
              <a:rPr lang="es-ES" sz="1200"/>
              <a:pPr algn="r" eaLnBrk="1" hangingPunct="1"/>
              <a:t>7</a:t>
            </a:fld>
            <a:endParaRPr lang="es-E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lvl1pPr>
              <a:defRPr>
                <a:solidFill>
                  <a:schemeClr val="tx2">
                    <a:lumMod val="60000"/>
                    <a:lumOff val="40000"/>
                  </a:schemeClr>
                </a:solidFill>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pic>
        <p:nvPicPr>
          <p:cNvPr id="9" name="8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Tree>
    <p:extLst>
      <p:ext uri="{BB962C8B-B14F-4D97-AF65-F5344CB8AC3E}">
        <p14:creationId xmlns:p14="http://schemas.microsoft.com/office/powerpoint/2010/main" val="9387012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7" name="3 Marcador de fecha"/>
          <p:cNvSpPr>
            <a:spLocks noGrp="1"/>
          </p:cNvSpPr>
          <p:nvPr>
            <p:ph type="dt" sz="half" idx="10"/>
          </p:nvPr>
        </p:nvSpPr>
        <p:spPr/>
        <p:txBody>
          <a:bodyPr/>
          <a:lstStyle>
            <a:lvl1pPr>
              <a:defRPr/>
            </a:lvl1pPr>
          </a:lstStyle>
          <a:p>
            <a:pPr>
              <a:defRPr/>
            </a:pPr>
            <a:fld id="{7DA63B11-977F-4743-96A8-4B85430EE86B}" type="datetimeFigureOut">
              <a:rPr lang="es-ES"/>
              <a:pPr>
                <a:defRPr/>
              </a:pPr>
              <a:t>18/08/2016</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F2B26EA-FA4B-4855-AECD-10A6642E8768}" type="slidenum">
              <a:rPr lang="es-ES"/>
              <a:pPr>
                <a:defRPr/>
              </a:pPr>
              <a:t>‹Nº›</a:t>
            </a:fld>
            <a:endParaRPr lang="es-ES"/>
          </a:p>
        </p:txBody>
      </p:sp>
      <p:pic>
        <p:nvPicPr>
          <p:cNvPr id="11" name="10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3" name="12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22240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5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7" name="6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3" name="2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5250280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n con título">
    <p:spTree>
      <p:nvGrpSpPr>
        <p:cNvPr id="1" name=""/>
        <p:cNvGrpSpPr/>
        <p:nvPr/>
      </p:nvGrpSpPr>
      <p:grpSpPr>
        <a:xfrm>
          <a:off x="0" y="0"/>
          <a:ext cx="0" cy="0"/>
          <a:chOff x="0" y="0"/>
          <a:chExt cx="0" cy="0"/>
        </a:xfrm>
      </p:grpSpPr>
      <p:sp>
        <p:nvSpPr>
          <p:cNvPr id="4" name="3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1720850" y="4714884"/>
            <a:ext cx="5851546" cy="652455"/>
          </a:xfrm>
        </p:spPr>
        <p:txBody>
          <a:bodyPr anchor="b"/>
          <a:lstStyle>
            <a:lvl1pPr algn="ctr">
              <a:defRPr sz="22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792288" y="428604"/>
            <a:ext cx="5637232" cy="4298971"/>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6" name="3 Marcador de fecha"/>
          <p:cNvSpPr>
            <a:spLocks noGrp="1"/>
          </p:cNvSpPr>
          <p:nvPr>
            <p:ph type="dt" sz="half" idx="10"/>
          </p:nvPr>
        </p:nvSpPr>
        <p:spPr/>
        <p:txBody>
          <a:bodyPr/>
          <a:lstStyle>
            <a:lvl1pPr>
              <a:defRPr/>
            </a:lvl1pPr>
          </a:lstStyle>
          <a:p>
            <a:pPr>
              <a:defRPr/>
            </a:pPr>
            <a:fld id="{4B42C719-70E1-4D6E-903D-C00A4E1955DB}" type="datetimeFigureOut">
              <a:rPr lang="es-ES"/>
              <a:pPr>
                <a:defRPr/>
              </a:pPr>
              <a:t>18/08/2016</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8D69F176-EFAC-476E-A100-82FCE2B13E5D}" type="slidenum">
              <a:rPr lang="es-ES"/>
              <a:pPr>
                <a:defRPr/>
              </a:pPr>
              <a:t>‹Nº›</a:t>
            </a:fld>
            <a:endParaRPr lang="es-ES"/>
          </a:p>
        </p:txBody>
      </p:sp>
      <p:pic>
        <p:nvPicPr>
          <p:cNvPr id="10" name="9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7341933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5" name="4 Rectángulo"/>
          <p:cNvSpPr/>
          <p:nvPr userDrawn="1"/>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pic>
        <p:nvPicPr>
          <p:cNvPr id="12" name="1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4" name="13 Rectángulo redondeado"/>
          <p:cNvSpPr/>
          <p:nvPr userDrawn="1"/>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5" name="14 Imagen"/>
          <p:cNvPicPr>
            <a:picLocks noChangeAspect="1"/>
          </p:cNvPicPr>
          <p:nvPr userDrawn="1"/>
        </p:nvPicPr>
        <p:blipFill rotWithShape="1">
          <a:blip r:embed="rId3">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extLst>
      <p:ext uri="{BB962C8B-B14F-4D97-AF65-F5344CB8AC3E}">
        <p14:creationId xmlns:p14="http://schemas.microsoft.com/office/powerpoint/2010/main" val="103811351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1"/>
            <a:ext cx="8229600" cy="41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9852C0-83AC-45BD-8080-8739EC462417}" type="datetimeFigureOut">
              <a:rPr lang="es-ES"/>
              <a:pPr>
                <a:defRPr/>
              </a:pPr>
              <a:t>18/08/2016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C1719B8-940F-4129-85A9-4F3830CCB4DF}" type="slidenum">
              <a:rPr lang="es-ES"/>
              <a:pPr>
                <a:defRPr/>
              </a:pPr>
              <a:t>‹Nº›</a:t>
            </a:fld>
            <a:endParaRPr lang="es-ES"/>
          </a:p>
        </p:txBody>
      </p:sp>
      <p:sp>
        <p:nvSpPr>
          <p:cNvPr id="7" name="6 Rectángulo"/>
          <p:cNvSpPr/>
          <p:nvPr/>
        </p:nvSpPr>
        <p:spPr>
          <a:xfrm>
            <a:off x="0" y="6000750"/>
            <a:ext cx="9144000" cy="857250"/>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pic>
        <p:nvPicPr>
          <p:cNvPr id="3" name="2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1520" y="6091046"/>
            <a:ext cx="2185421" cy="676657"/>
          </a:xfrm>
          <a:prstGeom prst="rect">
            <a:avLst/>
          </a:prstGeom>
        </p:spPr>
      </p:pic>
      <p:sp>
        <p:nvSpPr>
          <p:cNvPr id="16" name="15 Rectángulo redondeado"/>
          <p:cNvSpPr/>
          <p:nvPr/>
        </p:nvSpPr>
        <p:spPr>
          <a:xfrm>
            <a:off x="5868144" y="6086854"/>
            <a:ext cx="3288060" cy="68504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17" name="16 Imagen"/>
          <p:cNvPicPr>
            <a:picLocks noChangeAspect="1"/>
          </p:cNvPicPr>
          <p:nvPr/>
        </p:nvPicPr>
        <p:blipFill rotWithShape="1">
          <a:blip r:embed="rId8">
            <a:extLst>
              <a:ext uri="{28A0092B-C50C-407E-A947-70E740481C1C}">
                <a14:useLocalDpi xmlns:a14="http://schemas.microsoft.com/office/drawing/2010/main" val="0"/>
              </a:ext>
            </a:extLst>
          </a:blip>
          <a:srcRect t="7223" b="8077"/>
          <a:stretch/>
        </p:blipFill>
        <p:spPr>
          <a:xfrm>
            <a:off x="6061866" y="6093296"/>
            <a:ext cx="2827787" cy="680848"/>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Lst>
  <p:timing>
    <p:tnLst>
      <p:par>
        <p:cTn id="1" dur="indefinite" restart="never" nodeType="tmRoot"/>
      </p:par>
    </p:tnLst>
  </p:timing>
  <p:txStyles>
    <p:titleStyle>
      <a:lvl1pPr algn="ctr" rtl="0" eaLnBrk="0" fontAlgn="base" hangingPunct="0">
        <a:spcBef>
          <a:spcPct val="0"/>
        </a:spcBef>
        <a:spcAft>
          <a:spcPct val="0"/>
        </a:spcAft>
        <a:defRPr sz="3600" b="1" kern="1200">
          <a:solidFill>
            <a:srgbClr val="558ED5"/>
          </a:solidFill>
          <a:latin typeface="+mj-lt"/>
          <a:ea typeface="+mj-ea"/>
          <a:cs typeface="+mj-cs"/>
        </a:defRPr>
      </a:lvl1pPr>
      <a:lvl2pPr algn="ctr" rtl="0" eaLnBrk="0" fontAlgn="base" hangingPunct="0">
        <a:spcBef>
          <a:spcPct val="0"/>
        </a:spcBef>
        <a:spcAft>
          <a:spcPct val="0"/>
        </a:spcAft>
        <a:defRPr sz="3600" b="1">
          <a:solidFill>
            <a:srgbClr val="558ED5"/>
          </a:solidFill>
          <a:latin typeface="Calibri" pitchFamily="34" charset="0"/>
        </a:defRPr>
      </a:lvl2pPr>
      <a:lvl3pPr algn="ctr" rtl="0" eaLnBrk="0" fontAlgn="base" hangingPunct="0">
        <a:spcBef>
          <a:spcPct val="0"/>
        </a:spcBef>
        <a:spcAft>
          <a:spcPct val="0"/>
        </a:spcAft>
        <a:defRPr sz="3600" b="1">
          <a:solidFill>
            <a:srgbClr val="558ED5"/>
          </a:solidFill>
          <a:latin typeface="Calibri" pitchFamily="34" charset="0"/>
        </a:defRPr>
      </a:lvl3pPr>
      <a:lvl4pPr algn="ctr" rtl="0" eaLnBrk="0" fontAlgn="base" hangingPunct="0">
        <a:spcBef>
          <a:spcPct val="0"/>
        </a:spcBef>
        <a:spcAft>
          <a:spcPct val="0"/>
        </a:spcAft>
        <a:defRPr sz="3600" b="1">
          <a:solidFill>
            <a:srgbClr val="558ED5"/>
          </a:solidFill>
          <a:latin typeface="Calibri" pitchFamily="34" charset="0"/>
        </a:defRPr>
      </a:lvl4pPr>
      <a:lvl5pPr algn="ctr" rtl="0" eaLnBrk="0" fontAlgn="base" hangingPunct="0">
        <a:spcBef>
          <a:spcPct val="0"/>
        </a:spcBef>
        <a:spcAft>
          <a:spcPct val="0"/>
        </a:spcAft>
        <a:defRPr sz="3600" b="1">
          <a:solidFill>
            <a:srgbClr val="558ED5"/>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5589"/>
            <a:ext cx="5004048"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5496" y="2780928"/>
            <a:ext cx="8856984" cy="1938992"/>
          </a:xfrm>
          <a:prstGeom prst="rect">
            <a:avLst/>
          </a:prstGeom>
          <a:noFill/>
        </p:spPr>
        <p:txBody>
          <a:bodyPr wrap="square" rtlCol="0">
            <a:spAutoFit/>
          </a:bodyPr>
          <a:lstStyle/>
          <a:p>
            <a:pPr algn="ctr"/>
            <a:r>
              <a:rPr lang="es-CO" sz="2000" b="1" smtClean="0"/>
              <a:t>INFORME PRELIMINAR </a:t>
            </a:r>
            <a:r>
              <a:rPr lang="es-CO" sz="2000" b="1" dirty="0" smtClean="0"/>
              <a:t>DE LA EVALUACIÓN DEL PROCESO DE SERVICIO INTEGRAL  AL USUARIO</a:t>
            </a:r>
          </a:p>
          <a:p>
            <a:pPr algn="ctr"/>
            <a:r>
              <a:rPr lang="es-CO" sz="2000" b="1" dirty="0" smtClean="0"/>
              <a:t> </a:t>
            </a:r>
          </a:p>
          <a:p>
            <a:pPr algn="ctr"/>
            <a:r>
              <a:rPr lang="es-CO" sz="2000" b="1" dirty="0" smtClean="0"/>
              <a:t>PRIMER SEMESTRE DE 2016</a:t>
            </a:r>
          </a:p>
          <a:p>
            <a:pPr algn="ctr"/>
            <a:endParaRPr lang="es-CO" sz="2000" b="1" dirty="0"/>
          </a:p>
          <a:p>
            <a:pPr algn="ctr"/>
            <a:r>
              <a:rPr lang="es-CO" sz="2000" b="1" smtClean="0"/>
              <a:t>18</a:t>
            </a:r>
            <a:r>
              <a:rPr lang="es-CO" sz="2000" b="1" smtClean="0">
                <a:solidFill>
                  <a:srgbClr val="FF0000"/>
                </a:solidFill>
              </a:rPr>
              <a:t> </a:t>
            </a:r>
            <a:r>
              <a:rPr lang="es-CO" sz="2000" b="1" smtClean="0"/>
              <a:t>de agosto de </a:t>
            </a:r>
            <a:r>
              <a:rPr lang="es-CO" sz="2000" b="1" dirty="0" smtClean="0"/>
              <a:t>2016</a:t>
            </a:r>
            <a:endParaRPr lang="es-CO" sz="2000" b="1" dirty="0"/>
          </a:p>
        </p:txBody>
      </p:sp>
    </p:spTree>
    <p:extLst>
      <p:ext uri="{BB962C8B-B14F-4D97-AF65-F5344CB8AC3E}">
        <p14:creationId xmlns:p14="http://schemas.microsoft.com/office/powerpoint/2010/main" val="313654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a:t>OPORTUNIDAD DE MEJORA</a:t>
            </a:r>
          </a:p>
          <a:p>
            <a:pPr algn="ctr"/>
            <a:r>
              <a:rPr lang="es-MX" sz="2800"/>
              <a:t>No se evidenció respuesta de las PQRSD ni en el sistema ORFEO ni física en el archivo</a:t>
            </a:r>
            <a:endParaRPr lang="es-CO" sz="2800" dirty="0"/>
          </a:p>
        </p:txBody>
      </p:sp>
      <p:graphicFrame>
        <p:nvGraphicFramePr>
          <p:cNvPr id="7" name="6 Diagrama"/>
          <p:cNvGraphicFramePr/>
          <p:nvPr>
            <p:extLst>
              <p:ext uri="{D42A27DB-BD31-4B8C-83A1-F6EECF244321}">
                <p14:modId xmlns:p14="http://schemas.microsoft.com/office/powerpoint/2010/main" val="1243615120"/>
              </p:ext>
            </p:extLst>
          </p:nvPr>
        </p:nvGraphicFramePr>
        <p:xfrm>
          <a:off x="611560" y="2148539"/>
          <a:ext cx="8208912" cy="3440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7062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solidFill>
                  <a:schemeClr val="tx1"/>
                </a:solidFill>
              </a:rPr>
              <a:t>Se da respuesta al peticionario pero no se traslada </a:t>
            </a:r>
            <a:r>
              <a:rPr lang="es-MX" sz="2800" dirty="0" smtClean="0"/>
              <a:t>a la entidad respectiva</a:t>
            </a:r>
            <a:endParaRPr lang="es-CO" sz="2800" dirty="0"/>
          </a:p>
        </p:txBody>
      </p:sp>
      <p:graphicFrame>
        <p:nvGraphicFramePr>
          <p:cNvPr id="7" name="6 Diagrama"/>
          <p:cNvGraphicFramePr/>
          <p:nvPr>
            <p:extLst>
              <p:ext uri="{D42A27DB-BD31-4B8C-83A1-F6EECF244321}">
                <p14:modId xmlns:p14="http://schemas.microsoft.com/office/powerpoint/2010/main" val="2488857581"/>
              </p:ext>
            </p:extLst>
          </p:nvPr>
        </p:nvGraphicFramePr>
        <p:xfrm>
          <a:off x="611560" y="1988840"/>
          <a:ext cx="8136904"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6295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478076008"/>
              </p:ext>
            </p:extLst>
          </p:nvPr>
        </p:nvGraphicFramePr>
        <p:xfrm>
          <a:off x="323528" y="1268760"/>
          <a:ext cx="8424936" cy="3904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539552" y="404664"/>
            <a:ext cx="8280920" cy="954107"/>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smtClean="0"/>
              <a:t>Traslados extemporáneos</a:t>
            </a:r>
            <a:endParaRPr lang="es-CO" sz="2800" dirty="0"/>
          </a:p>
        </p:txBody>
      </p:sp>
      <p:graphicFrame>
        <p:nvGraphicFramePr>
          <p:cNvPr id="4" name="3 Diagrama"/>
          <p:cNvGraphicFramePr/>
          <p:nvPr>
            <p:extLst>
              <p:ext uri="{D42A27DB-BD31-4B8C-83A1-F6EECF244321}">
                <p14:modId xmlns:p14="http://schemas.microsoft.com/office/powerpoint/2010/main" val="3425584405"/>
              </p:ext>
            </p:extLst>
          </p:nvPr>
        </p:nvGraphicFramePr>
        <p:xfrm>
          <a:off x="539552" y="2132856"/>
          <a:ext cx="8280920" cy="35283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13101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No se obtuvo evidencia de la remisión de la copia del traslado al peticionario</a:t>
            </a:r>
            <a:endParaRPr lang="es-CO" sz="2800" dirty="0"/>
          </a:p>
        </p:txBody>
      </p:sp>
      <p:graphicFrame>
        <p:nvGraphicFramePr>
          <p:cNvPr id="7" name="6 Diagrama"/>
          <p:cNvGraphicFramePr/>
          <p:nvPr>
            <p:extLst>
              <p:ext uri="{D42A27DB-BD31-4B8C-83A1-F6EECF244321}">
                <p14:modId xmlns:p14="http://schemas.microsoft.com/office/powerpoint/2010/main" val="3078846177"/>
              </p:ext>
            </p:extLst>
          </p:nvPr>
        </p:nvGraphicFramePr>
        <p:xfrm>
          <a:off x="611560" y="1916832"/>
          <a:ext cx="8136904"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6775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Arial Narrow" panose="020B0606020202030204" pitchFamily="34" charset="0"/>
              </a:rPr>
              <a:t>OPORTUNIDAD DE MEJORA</a:t>
            </a:r>
          </a:p>
        </p:txBody>
      </p:sp>
      <p:graphicFrame>
        <p:nvGraphicFramePr>
          <p:cNvPr id="7" name="6 Diagrama"/>
          <p:cNvGraphicFramePr/>
          <p:nvPr>
            <p:extLst>
              <p:ext uri="{D42A27DB-BD31-4B8C-83A1-F6EECF244321}">
                <p14:modId xmlns:p14="http://schemas.microsoft.com/office/powerpoint/2010/main" val="2492342472"/>
              </p:ext>
            </p:extLst>
          </p:nvPr>
        </p:nvGraphicFramePr>
        <p:xfrm>
          <a:off x="351620" y="1124744"/>
          <a:ext cx="846885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633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Arial Narrow" panose="020B0606020202030204" pitchFamily="34" charset="0"/>
              </a:rPr>
              <a:t>OPORTUNIDAD DE MEJORA</a:t>
            </a:r>
          </a:p>
        </p:txBody>
      </p:sp>
      <p:graphicFrame>
        <p:nvGraphicFramePr>
          <p:cNvPr id="7" name="6 Diagrama"/>
          <p:cNvGraphicFramePr/>
          <p:nvPr>
            <p:extLst>
              <p:ext uri="{D42A27DB-BD31-4B8C-83A1-F6EECF244321}">
                <p14:modId xmlns:p14="http://schemas.microsoft.com/office/powerpoint/2010/main" val="598068750"/>
              </p:ext>
            </p:extLst>
          </p:nvPr>
        </p:nvGraphicFramePr>
        <p:xfrm>
          <a:off x="611560" y="1268760"/>
          <a:ext cx="8136904" cy="4192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181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523220"/>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latin typeface="Arial Narrow" panose="020B0606020202030204" pitchFamily="34" charset="0"/>
              </a:rPr>
              <a:t>OPORTUNIDAD DE MEJORA</a:t>
            </a:r>
          </a:p>
        </p:txBody>
      </p:sp>
      <p:graphicFrame>
        <p:nvGraphicFramePr>
          <p:cNvPr id="7" name="6 Diagrama"/>
          <p:cNvGraphicFramePr/>
          <p:nvPr>
            <p:extLst>
              <p:ext uri="{D42A27DB-BD31-4B8C-83A1-F6EECF244321}">
                <p14:modId xmlns:p14="http://schemas.microsoft.com/office/powerpoint/2010/main" val="657982151"/>
              </p:ext>
            </p:extLst>
          </p:nvPr>
        </p:nvGraphicFramePr>
        <p:xfrm>
          <a:off x="351620" y="1124744"/>
          <a:ext cx="8468852"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7217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5656" y="1772816"/>
            <a:ext cx="6480720" cy="15696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sz="9600" dirty="0" smtClean="0"/>
              <a:t>ANEXOS </a:t>
            </a:r>
            <a:endParaRPr lang="es-CO" sz="9600" dirty="0"/>
          </a:p>
        </p:txBody>
      </p:sp>
    </p:spTree>
    <p:extLst>
      <p:ext uri="{BB962C8B-B14F-4D97-AF65-F5344CB8AC3E}">
        <p14:creationId xmlns:p14="http://schemas.microsoft.com/office/powerpoint/2010/main" val="3561814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159932479"/>
              </p:ext>
            </p:extLst>
          </p:nvPr>
        </p:nvGraphicFramePr>
        <p:xfrm>
          <a:off x="683569" y="2060848"/>
          <a:ext cx="8136904" cy="3744416"/>
        </p:xfrm>
        <a:graphic>
          <a:graphicData uri="http://schemas.openxmlformats.org/drawingml/2006/table">
            <a:tbl>
              <a:tblPr firstRow="1" firstCol="1" bandRow="1">
                <a:tableStyleId>{5C22544A-7EE6-4342-B048-85BDC9FD1C3A}</a:tableStyleId>
              </a:tblPr>
              <a:tblGrid>
                <a:gridCol w="2212667"/>
                <a:gridCol w="3211936"/>
                <a:gridCol w="2712301"/>
              </a:tblGrid>
              <a:tr h="767232">
                <a:tc>
                  <a:txBody>
                    <a:bodyPr/>
                    <a:lstStyle/>
                    <a:p>
                      <a:pPr algn="ctr">
                        <a:lnSpc>
                          <a:spcPct val="115000"/>
                        </a:lnSpc>
                        <a:spcAft>
                          <a:spcPts val="0"/>
                        </a:spcAft>
                      </a:pPr>
                      <a:r>
                        <a:rPr lang="es-CO" sz="1800" b="1" dirty="0">
                          <a:solidFill>
                            <a:schemeClr val="bg1"/>
                          </a:solidFill>
                          <a:effectLst/>
                        </a:rPr>
                        <a:t>RADICADO NO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rPr>
                        <a:t>NOMBRE DEL PETICIONARIO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800" b="1" dirty="0" smtClean="0">
                          <a:solidFill>
                            <a:schemeClr val="bg1"/>
                          </a:solidFill>
                          <a:effectLst/>
                          <a:latin typeface="Calibri"/>
                          <a:ea typeface="Calibri"/>
                          <a:cs typeface="Times New Roman"/>
                        </a:rPr>
                        <a:t>MOTIVO SOLICITUD</a:t>
                      </a:r>
                      <a:endParaRPr lang="es-CO" sz="1800" b="1" dirty="0">
                        <a:solidFill>
                          <a:schemeClr val="bg1"/>
                        </a:solidFill>
                        <a:effectLst/>
                        <a:latin typeface="Calibri"/>
                        <a:ea typeface="Calibri"/>
                        <a:cs typeface="Times New Roman"/>
                      </a:endParaRPr>
                    </a:p>
                  </a:txBody>
                  <a:tcPr marL="68580" marR="68580" marT="0" marB="0"/>
                </a:tc>
              </a:tr>
              <a:tr h="584992">
                <a:tc>
                  <a:txBody>
                    <a:bodyPr/>
                    <a:lstStyle/>
                    <a:p>
                      <a:pPr marL="0" lvl="0" indent="0">
                        <a:lnSpc>
                          <a:spcPct val="115000"/>
                        </a:lnSpc>
                        <a:spcAft>
                          <a:spcPts val="0"/>
                        </a:spcAft>
                        <a:buFont typeface="+mj-lt"/>
                        <a:buNone/>
                      </a:pPr>
                      <a:r>
                        <a:rPr lang="es-MX" sz="1800" b="1" dirty="0" smtClean="0">
                          <a:solidFill>
                            <a:schemeClr val="bg1"/>
                          </a:solidFill>
                          <a:effectLst/>
                          <a:latin typeface="Calibri"/>
                          <a:ea typeface="Calibri"/>
                          <a:cs typeface="Times New Roman"/>
                        </a:rPr>
                        <a:t>1.-  </a:t>
                      </a:r>
                      <a:r>
                        <a:rPr lang="en-US" sz="1800" b="1" kern="1200" dirty="0" smtClean="0">
                          <a:solidFill>
                            <a:schemeClr val="bg1"/>
                          </a:solidFill>
                          <a:effectLst/>
                          <a:latin typeface="+mn-lt"/>
                          <a:ea typeface="+mn-ea"/>
                          <a:cs typeface="+mn-cs"/>
                        </a:rPr>
                        <a:t>20163210000422</a:t>
                      </a:r>
                      <a:endParaRPr lang="es-CO" sz="1800" b="1"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800" b="0" kern="1200" dirty="0" smtClean="0">
                          <a:solidFill>
                            <a:schemeClr val="tx1"/>
                          </a:solidFill>
                          <a:effectLst/>
                          <a:latin typeface="+mn-lt"/>
                          <a:ea typeface="+mn-ea"/>
                          <a:cs typeface="+mn-cs"/>
                        </a:rPr>
                        <a:t>STELLA GARZÓN MONTENEGRO</a:t>
                      </a:r>
                      <a:endParaRPr lang="es-CO" sz="1400" b="0" dirty="0">
                        <a:solidFill>
                          <a:schemeClr val="tx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400" b="0" dirty="0" smtClean="0">
                          <a:solidFill>
                            <a:schemeClr val="tx1"/>
                          </a:solidFill>
                          <a:effectLst/>
                          <a:latin typeface="Calibri"/>
                          <a:ea typeface="Calibri"/>
                          <a:cs typeface="Times New Roman"/>
                        </a:rPr>
                        <a:t>SOLICITUD CITA AL DIRECTOR </a:t>
                      </a:r>
                      <a:endParaRPr lang="es-CO" sz="1400" b="0" dirty="0">
                        <a:solidFill>
                          <a:schemeClr val="tx1"/>
                        </a:solidFill>
                        <a:effectLst/>
                        <a:latin typeface="Calibri"/>
                        <a:ea typeface="Calibri"/>
                        <a:cs typeface="Times New Roman"/>
                      </a:endParaRPr>
                    </a:p>
                  </a:txBody>
                  <a:tcPr marL="68580" marR="68580" marT="0" marB="0"/>
                </a:tc>
              </a:tr>
              <a:tr h="584992">
                <a:tc>
                  <a:txBody>
                    <a:bodyPr/>
                    <a:lstStyle/>
                    <a:p>
                      <a:pPr marL="0" lvl="0" indent="0">
                        <a:lnSpc>
                          <a:spcPct val="115000"/>
                        </a:lnSpc>
                        <a:spcAft>
                          <a:spcPts val="0"/>
                        </a:spcAft>
                        <a:buFont typeface="+mj-lt"/>
                        <a:buNone/>
                      </a:pPr>
                      <a:r>
                        <a:rPr lang="es-MX" sz="1800" b="1" dirty="0" smtClean="0">
                          <a:solidFill>
                            <a:schemeClr val="bg1"/>
                          </a:solidFill>
                          <a:effectLst/>
                          <a:latin typeface="Calibri"/>
                          <a:ea typeface="Calibri"/>
                          <a:cs typeface="Times New Roman"/>
                        </a:rPr>
                        <a:t>2.-</a:t>
                      </a:r>
                      <a:r>
                        <a:rPr lang="es-MX" sz="1800" b="1" baseline="0" dirty="0" smtClean="0">
                          <a:solidFill>
                            <a:schemeClr val="bg1"/>
                          </a:solidFill>
                          <a:effectLst/>
                          <a:latin typeface="Calibri"/>
                          <a:ea typeface="Calibri"/>
                          <a:cs typeface="Times New Roman"/>
                        </a:rPr>
                        <a:t>  </a:t>
                      </a:r>
                      <a:r>
                        <a:rPr lang="en-US" sz="1800" b="1" kern="1200" dirty="0" smtClean="0">
                          <a:solidFill>
                            <a:schemeClr val="bg1"/>
                          </a:solidFill>
                          <a:effectLst/>
                          <a:latin typeface="+mn-lt"/>
                          <a:ea typeface="+mn-ea"/>
                          <a:cs typeface="+mn-cs"/>
                        </a:rPr>
                        <a:t>20163210002282</a:t>
                      </a:r>
                      <a:endParaRPr lang="es-CO" sz="1800" b="1"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800" b="0" kern="1200" dirty="0" smtClean="0">
                          <a:solidFill>
                            <a:schemeClr val="dk1"/>
                          </a:solidFill>
                          <a:effectLst/>
                          <a:latin typeface="+mn-lt"/>
                          <a:ea typeface="+mn-ea"/>
                          <a:cs typeface="+mn-cs"/>
                        </a:rPr>
                        <a:t>DAVID DAMIAN PRIETO</a:t>
                      </a:r>
                      <a:endParaRPr lang="es-CO" sz="1400" b="0"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400" b="0" dirty="0" smtClean="0">
                          <a:solidFill>
                            <a:schemeClr val="tx1"/>
                          </a:solidFill>
                          <a:effectLst/>
                          <a:latin typeface="Calibri"/>
                          <a:ea typeface="Calibri"/>
                          <a:cs typeface="Times New Roman"/>
                        </a:rPr>
                        <a:t>PERMISO</a:t>
                      </a:r>
                      <a:r>
                        <a:rPr lang="es-MX" sz="1400" b="0" baseline="0" dirty="0" smtClean="0">
                          <a:solidFill>
                            <a:schemeClr val="tx1"/>
                          </a:solidFill>
                          <a:effectLst/>
                          <a:latin typeface="Calibri"/>
                          <a:ea typeface="Calibri"/>
                          <a:cs typeface="Times New Roman"/>
                        </a:rPr>
                        <a:t> CITA MÉDICA</a:t>
                      </a:r>
                      <a:endParaRPr lang="es-CO" sz="1400" b="0" dirty="0">
                        <a:solidFill>
                          <a:schemeClr val="tx1"/>
                        </a:solidFill>
                        <a:effectLst/>
                        <a:latin typeface="Calibri"/>
                        <a:ea typeface="Calibri"/>
                        <a:cs typeface="Times New Roman"/>
                      </a:endParaRPr>
                    </a:p>
                  </a:txBody>
                  <a:tcPr marL="68580" marR="68580" marT="0" marB="0"/>
                </a:tc>
              </a:tr>
              <a:tr h="637216">
                <a:tc>
                  <a:txBody>
                    <a:bodyPr/>
                    <a:lstStyle/>
                    <a:p>
                      <a:pPr marL="0" lvl="0" indent="0">
                        <a:lnSpc>
                          <a:spcPct val="115000"/>
                        </a:lnSpc>
                        <a:spcAft>
                          <a:spcPts val="0"/>
                        </a:spcAft>
                        <a:buFont typeface="+mj-lt"/>
                        <a:buNone/>
                      </a:pPr>
                      <a:r>
                        <a:rPr lang="es-MX" sz="1800" b="1" dirty="0" smtClean="0">
                          <a:solidFill>
                            <a:schemeClr val="bg1"/>
                          </a:solidFill>
                          <a:effectLst/>
                          <a:latin typeface="Calibri"/>
                          <a:ea typeface="Calibri"/>
                          <a:cs typeface="Times New Roman"/>
                        </a:rPr>
                        <a:t>3.-</a:t>
                      </a:r>
                      <a:r>
                        <a:rPr lang="es-MX" sz="1800" b="1" baseline="0" dirty="0" smtClean="0">
                          <a:solidFill>
                            <a:schemeClr val="bg1"/>
                          </a:solidFill>
                          <a:effectLst/>
                          <a:latin typeface="Calibri"/>
                          <a:ea typeface="Calibri"/>
                          <a:cs typeface="Times New Roman"/>
                        </a:rPr>
                        <a:t>  </a:t>
                      </a:r>
                      <a:r>
                        <a:rPr lang="en-US" sz="1800" b="1" kern="1200" dirty="0" smtClean="0">
                          <a:solidFill>
                            <a:schemeClr val="bg1"/>
                          </a:solidFill>
                          <a:effectLst/>
                          <a:latin typeface="+mn-lt"/>
                          <a:ea typeface="+mn-ea"/>
                          <a:cs typeface="+mn-cs"/>
                        </a:rPr>
                        <a:t>20163210009312</a:t>
                      </a:r>
                      <a:endParaRPr lang="es-CO" sz="1800" b="1"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800" b="0" kern="1200" dirty="0" smtClean="0">
                          <a:solidFill>
                            <a:schemeClr val="dk1"/>
                          </a:solidFill>
                          <a:effectLst/>
                          <a:latin typeface="+mn-lt"/>
                          <a:ea typeface="+mn-ea"/>
                          <a:cs typeface="+mn-cs"/>
                        </a:rPr>
                        <a:t>ALIX MIRENA VIRGUEZ</a:t>
                      </a:r>
                      <a:endParaRPr lang="es-CO" sz="1400" b="0" dirty="0">
                        <a:solidFill>
                          <a:schemeClr val="bg1"/>
                        </a:solidFill>
                        <a:effectLst/>
                        <a:latin typeface="Calibri"/>
                        <a:ea typeface="Calibri"/>
                        <a:cs typeface="Times New Roman"/>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MX" sz="1400" b="0" dirty="0" smtClean="0">
                          <a:solidFill>
                            <a:schemeClr val="tx1"/>
                          </a:solidFill>
                          <a:effectLst/>
                          <a:latin typeface="+mn-lt"/>
                          <a:ea typeface="Calibri"/>
                          <a:cs typeface="Times New Roman"/>
                        </a:rPr>
                        <a:t>PERMISO</a:t>
                      </a:r>
                      <a:r>
                        <a:rPr lang="es-MX" sz="1400" b="0" baseline="0" dirty="0" smtClean="0">
                          <a:solidFill>
                            <a:schemeClr val="tx1"/>
                          </a:solidFill>
                          <a:effectLst/>
                          <a:latin typeface="+mn-lt"/>
                          <a:ea typeface="Calibri"/>
                          <a:cs typeface="Times New Roman"/>
                        </a:rPr>
                        <a:t> CITA MÉDICA</a:t>
                      </a:r>
                      <a:endParaRPr lang="es-CO" sz="1400" b="0" dirty="0" smtClean="0">
                        <a:solidFill>
                          <a:schemeClr val="tx1"/>
                        </a:solidFill>
                        <a:effectLst/>
                        <a:latin typeface="+mn-lt"/>
                        <a:ea typeface="Calibri"/>
                        <a:cs typeface="Times New Roman"/>
                      </a:endParaRPr>
                    </a:p>
                    <a:p>
                      <a:pPr algn="just">
                        <a:lnSpc>
                          <a:spcPct val="115000"/>
                        </a:lnSpc>
                        <a:spcAft>
                          <a:spcPts val="0"/>
                        </a:spcAft>
                      </a:pPr>
                      <a:endParaRPr lang="es-CO" sz="1400" b="1" dirty="0">
                        <a:solidFill>
                          <a:schemeClr val="bg1"/>
                        </a:solidFill>
                        <a:effectLst/>
                        <a:latin typeface="Calibri"/>
                        <a:ea typeface="Calibri"/>
                        <a:cs typeface="Times New Roman"/>
                      </a:endParaRPr>
                    </a:p>
                  </a:txBody>
                  <a:tcPr marL="68580" marR="68580" marT="0" marB="0"/>
                </a:tc>
              </a:tr>
              <a:tr h="584992">
                <a:tc>
                  <a:txBody>
                    <a:bodyPr/>
                    <a:lstStyle/>
                    <a:p>
                      <a:pPr marL="0" lvl="0" indent="0">
                        <a:lnSpc>
                          <a:spcPct val="115000"/>
                        </a:lnSpc>
                        <a:spcAft>
                          <a:spcPts val="0"/>
                        </a:spcAft>
                        <a:buFont typeface="+mj-lt"/>
                        <a:buNone/>
                      </a:pPr>
                      <a:r>
                        <a:rPr lang="es-MX" sz="1800" b="1" dirty="0" smtClean="0">
                          <a:solidFill>
                            <a:schemeClr val="bg1"/>
                          </a:solidFill>
                          <a:effectLst/>
                          <a:latin typeface="Calibri"/>
                          <a:ea typeface="Calibri"/>
                          <a:cs typeface="Times New Roman"/>
                        </a:rPr>
                        <a:t>4.- </a:t>
                      </a:r>
                      <a:r>
                        <a:rPr lang="en-US" sz="1800" b="1" kern="1200" dirty="0" smtClean="0">
                          <a:solidFill>
                            <a:schemeClr val="lt1"/>
                          </a:solidFill>
                          <a:effectLst/>
                          <a:latin typeface="+mn-lt"/>
                          <a:ea typeface="+mn-ea"/>
                          <a:cs typeface="+mn-cs"/>
                        </a:rPr>
                        <a:t>20163210039002</a:t>
                      </a:r>
                      <a:endParaRPr lang="es-CO" sz="1800" b="1"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800" b="0" kern="1200" dirty="0" smtClean="0">
                          <a:solidFill>
                            <a:schemeClr val="dk1"/>
                          </a:solidFill>
                          <a:effectLst/>
                          <a:latin typeface="+mn-lt"/>
                          <a:ea typeface="+mn-ea"/>
                          <a:cs typeface="+mn-cs"/>
                        </a:rPr>
                        <a:t>JHON PEÑA QUINTERO</a:t>
                      </a:r>
                      <a:endParaRPr lang="es-CO" sz="1800" b="0"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400" b="0" dirty="0" smtClean="0">
                          <a:solidFill>
                            <a:schemeClr val="tx1"/>
                          </a:solidFill>
                          <a:effectLst/>
                          <a:latin typeface="Calibri"/>
                          <a:ea typeface="Calibri"/>
                          <a:cs typeface="Times New Roman"/>
                        </a:rPr>
                        <a:t>PERMISO ASISTENCIA CITA MÉDICA </a:t>
                      </a:r>
                      <a:endParaRPr lang="es-CO" sz="1400" b="0" dirty="0">
                        <a:solidFill>
                          <a:schemeClr val="tx1"/>
                        </a:solidFill>
                        <a:effectLst/>
                        <a:latin typeface="Calibri"/>
                        <a:ea typeface="Calibri"/>
                        <a:cs typeface="Times New Roman"/>
                      </a:endParaRPr>
                    </a:p>
                  </a:txBody>
                  <a:tcPr marL="68580" marR="68580" marT="0" marB="0"/>
                </a:tc>
              </a:tr>
              <a:tr h="584992">
                <a:tc>
                  <a:txBody>
                    <a:bodyPr/>
                    <a:lstStyle/>
                    <a:p>
                      <a:pPr marL="0" lvl="0" indent="0">
                        <a:lnSpc>
                          <a:spcPct val="115000"/>
                        </a:lnSpc>
                        <a:spcAft>
                          <a:spcPts val="0"/>
                        </a:spcAft>
                        <a:buFont typeface="+mj-lt"/>
                        <a:buNone/>
                      </a:pPr>
                      <a:r>
                        <a:rPr lang="es-MX" sz="1800" b="1" dirty="0" smtClean="0">
                          <a:solidFill>
                            <a:schemeClr val="bg1"/>
                          </a:solidFill>
                          <a:effectLst/>
                          <a:latin typeface="Calibri"/>
                          <a:ea typeface="Calibri"/>
                          <a:cs typeface="Times New Roman"/>
                        </a:rPr>
                        <a:t>5.- </a:t>
                      </a:r>
                      <a:r>
                        <a:rPr lang="es-CO" sz="1800" b="1" kern="1200" dirty="0" smtClean="0">
                          <a:solidFill>
                            <a:schemeClr val="lt1"/>
                          </a:solidFill>
                          <a:effectLst/>
                          <a:latin typeface="+mn-lt"/>
                          <a:ea typeface="+mn-ea"/>
                          <a:cs typeface="+mn-cs"/>
                        </a:rPr>
                        <a:t>20163210040472</a:t>
                      </a:r>
                      <a:endParaRPr lang="es-CO" sz="1800" b="1"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CO" sz="1800" b="0" kern="1200" dirty="0" smtClean="0">
                          <a:solidFill>
                            <a:schemeClr val="dk1"/>
                          </a:solidFill>
                          <a:effectLst/>
                          <a:latin typeface="+mn-lt"/>
                          <a:ea typeface="+mn-ea"/>
                          <a:cs typeface="+mn-cs"/>
                        </a:rPr>
                        <a:t>FLOR ALBA PAEZ </a:t>
                      </a:r>
                      <a:r>
                        <a:rPr lang="es-CO" sz="1800" b="0" kern="1200" dirty="0" err="1" smtClean="0">
                          <a:solidFill>
                            <a:schemeClr val="dk1"/>
                          </a:solidFill>
                          <a:effectLst/>
                          <a:latin typeface="+mn-lt"/>
                          <a:ea typeface="+mn-ea"/>
                          <a:cs typeface="+mn-cs"/>
                        </a:rPr>
                        <a:t>PAEZ</a:t>
                      </a:r>
                      <a:endParaRPr lang="es-CO" sz="1800" b="0" dirty="0">
                        <a:solidFill>
                          <a:schemeClr val="bg1"/>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es-MX" sz="1400" b="0" dirty="0" smtClean="0">
                          <a:solidFill>
                            <a:schemeClr val="tx1"/>
                          </a:solidFill>
                          <a:effectLst/>
                          <a:latin typeface="Calibri"/>
                          <a:ea typeface="Calibri"/>
                          <a:cs typeface="Times New Roman"/>
                        </a:rPr>
                        <a:t>PERMISO</a:t>
                      </a:r>
                      <a:r>
                        <a:rPr lang="es-MX" sz="1400" b="0" baseline="0" dirty="0" smtClean="0">
                          <a:solidFill>
                            <a:schemeClr val="tx1"/>
                          </a:solidFill>
                          <a:effectLst/>
                          <a:latin typeface="Calibri"/>
                          <a:ea typeface="Calibri"/>
                          <a:cs typeface="Times New Roman"/>
                        </a:rPr>
                        <a:t> DILIGENCIA PERSONAL</a:t>
                      </a:r>
                      <a:endParaRPr lang="es-CO" sz="1400" b="0" dirty="0">
                        <a:solidFill>
                          <a:schemeClr val="tx1"/>
                        </a:solidFill>
                        <a:effectLst/>
                        <a:latin typeface="Calibri"/>
                        <a:ea typeface="Calibri"/>
                        <a:cs typeface="Times New Roman"/>
                      </a:endParaRPr>
                    </a:p>
                  </a:txBody>
                  <a:tcPr marL="68580" marR="68580" marT="0" marB="0"/>
                </a:tc>
              </a:tr>
            </a:tbl>
          </a:graphicData>
        </a:graphic>
      </p:graphicFrame>
      <p:sp>
        <p:nvSpPr>
          <p:cNvPr id="5" name="4 CuadroTexto"/>
          <p:cNvSpPr txBox="1"/>
          <p:nvPr/>
        </p:nvSpPr>
        <p:spPr>
          <a:xfrm>
            <a:off x="683568" y="260648"/>
            <a:ext cx="8136904" cy="14773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NO SE EVIDENCIÓ RESPUESTA DE LAS PQRSD EN EL SISTEMA ORFEO NI FÍSICA EN EL ARCHIVO</a:t>
            </a:r>
          </a:p>
          <a:p>
            <a:pPr algn="ctr"/>
            <a:r>
              <a:rPr lang="es-MX" b="1" dirty="0" smtClean="0"/>
              <a:t>(ANEXO 1)</a:t>
            </a:r>
            <a:endParaRPr lang="es-CO" b="1" dirty="0" smtClean="0"/>
          </a:p>
          <a:p>
            <a:endParaRPr lang="es-CO" dirty="0"/>
          </a:p>
        </p:txBody>
      </p:sp>
    </p:spTree>
    <p:extLst>
      <p:ext uri="{BB962C8B-B14F-4D97-AF65-F5344CB8AC3E}">
        <p14:creationId xmlns:p14="http://schemas.microsoft.com/office/powerpoint/2010/main" val="2349501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851411131"/>
              </p:ext>
            </p:extLst>
          </p:nvPr>
        </p:nvGraphicFramePr>
        <p:xfrm>
          <a:off x="683568" y="2060846"/>
          <a:ext cx="8208912" cy="3600401"/>
        </p:xfrm>
        <a:graphic>
          <a:graphicData uri="http://schemas.openxmlformats.org/drawingml/2006/table">
            <a:tbl>
              <a:tblPr firstRow="1" firstCol="1" bandRow="1">
                <a:tableStyleId>{5C22544A-7EE6-4342-B048-85BDC9FD1C3A}</a:tableStyleId>
              </a:tblPr>
              <a:tblGrid>
                <a:gridCol w="2736304"/>
                <a:gridCol w="2736304"/>
                <a:gridCol w="2736304"/>
              </a:tblGrid>
              <a:tr h="932993">
                <a:tc>
                  <a:txBody>
                    <a:bodyPr/>
                    <a:lstStyle/>
                    <a:p>
                      <a:pPr algn="ctr">
                        <a:lnSpc>
                          <a:spcPct val="115000"/>
                        </a:lnSpc>
                        <a:spcAft>
                          <a:spcPts val="0"/>
                        </a:spcAft>
                      </a:pPr>
                      <a:r>
                        <a:rPr lang="es-CO" sz="1800" b="1" dirty="0">
                          <a:solidFill>
                            <a:schemeClr val="bg1"/>
                          </a:solidFill>
                          <a:effectLst/>
                        </a:rPr>
                        <a:t>RADICADO NO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b="1" dirty="0" smtClean="0">
                          <a:solidFill>
                            <a:schemeClr val="bg1"/>
                          </a:solidFill>
                          <a:effectLst/>
                        </a:rPr>
                        <a:t>NOMBRE DEL PETICIONARIO</a:t>
                      </a:r>
                      <a:endParaRPr lang="es-CO" sz="1800" b="1" dirty="0">
                        <a:solidFill>
                          <a:schemeClr val="bg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800" b="1" dirty="0" smtClean="0">
                          <a:solidFill>
                            <a:schemeClr val="bg1"/>
                          </a:solidFill>
                          <a:effectLst/>
                          <a:latin typeface="Calibri"/>
                          <a:ea typeface="Calibri"/>
                          <a:cs typeface="Times New Roman"/>
                        </a:rPr>
                        <a:t>ENTIDAD COMPETENTE</a:t>
                      </a:r>
                      <a:endParaRPr lang="es-CO" sz="1800" b="1" dirty="0">
                        <a:solidFill>
                          <a:schemeClr val="bg1"/>
                        </a:solidFill>
                        <a:effectLst/>
                        <a:latin typeface="Calibri"/>
                        <a:ea typeface="Calibri"/>
                        <a:cs typeface="Times New Roman"/>
                      </a:endParaRPr>
                    </a:p>
                  </a:txBody>
                  <a:tcPr marL="68580" marR="68580" marT="0" marB="0"/>
                </a:tc>
              </a:tr>
              <a:tr h="1253794">
                <a:tc>
                  <a:txBody>
                    <a:bodyPr/>
                    <a:lstStyle/>
                    <a:p>
                      <a:pPr marL="0" lvl="0" indent="0">
                        <a:lnSpc>
                          <a:spcPct val="115000"/>
                        </a:lnSpc>
                        <a:spcAft>
                          <a:spcPts val="0"/>
                        </a:spcAft>
                        <a:buFont typeface="+mj-lt"/>
                        <a:buNone/>
                      </a:pPr>
                      <a:r>
                        <a:rPr lang="es-MX" sz="1800" b="1" dirty="0" smtClean="0">
                          <a:solidFill>
                            <a:schemeClr val="bg1"/>
                          </a:solidFill>
                          <a:effectLst/>
                          <a:latin typeface="Calibri"/>
                          <a:ea typeface="Calibri"/>
                          <a:cs typeface="Times New Roman"/>
                        </a:rPr>
                        <a:t>1.-  </a:t>
                      </a:r>
                      <a:r>
                        <a:rPr lang="es-CO" sz="1800" b="1" kern="1200" dirty="0" smtClean="0">
                          <a:solidFill>
                            <a:schemeClr val="lt1"/>
                          </a:solidFill>
                          <a:effectLst/>
                          <a:latin typeface="+mn-lt"/>
                          <a:ea typeface="+mn-ea"/>
                          <a:cs typeface="+mn-cs"/>
                        </a:rPr>
                        <a:t>20163210007832</a:t>
                      </a:r>
                      <a:endParaRPr lang="es-CO" sz="1800" b="1" dirty="0">
                        <a:solidFill>
                          <a:schemeClr val="bg1"/>
                        </a:solidFill>
                        <a:effectLst/>
                        <a:latin typeface="Calibri"/>
                        <a:ea typeface="Calibri"/>
                        <a:cs typeface="Times New Roman"/>
                      </a:endParaRPr>
                    </a:p>
                  </a:txBody>
                  <a:tcPr marL="68580" marR="68580" marT="0" marB="0"/>
                </a:tc>
                <a:tc>
                  <a:txBody>
                    <a:bodyPr/>
                    <a:lstStyle/>
                    <a:p>
                      <a:pPr algn="ctr"/>
                      <a:r>
                        <a:rPr lang="es-CO" sz="1800" b="1" kern="1200" dirty="0" smtClean="0">
                          <a:solidFill>
                            <a:schemeClr val="dk1"/>
                          </a:solidFill>
                          <a:effectLst/>
                          <a:latin typeface="+mn-lt"/>
                          <a:ea typeface="+mn-ea"/>
                          <a:cs typeface="+mn-cs"/>
                        </a:rPr>
                        <a:t>LUS HELENA HERNANDEZ TABORDA</a:t>
                      </a:r>
                      <a:endParaRPr lang="es-CO" sz="1800" b="1" dirty="0"/>
                    </a:p>
                  </a:txBody>
                  <a:tcPr marL="68580" marR="68580" marT="0" marB="0"/>
                </a:tc>
                <a:tc>
                  <a:txBody>
                    <a:bodyPr/>
                    <a:lstStyle/>
                    <a:p>
                      <a:pPr algn="ctr"/>
                      <a:r>
                        <a:rPr lang="es-MX" sz="1800" b="1" dirty="0" smtClean="0">
                          <a:solidFill>
                            <a:schemeClr val="tx1"/>
                          </a:solidFill>
                          <a:effectLst/>
                          <a:latin typeface="+mn-lt"/>
                          <a:ea typeface="Calibri"/>
                          <a:cs typeface="Times New Roman"/>
                        </a:rPr>
                        <a:t>SUPERINTENDENCIA DE SERVICIOS PÚBLICOS DOMICILIARIOS</a:t>
                      </a:r>
                      <a:endParaRPr lang="es-CO" sz="1800" dirty="0"/>
                    </a:p>
                  </a:txBody>
                  <a:tcPr marL="68580" marR="68580" marT="0" marB="0"/>
                </a:tc>
              </a:tr>
              <a:tr h="1413614">
                <a:tc>
                  <a:txBody>
                    <a:bodyPr/>
                    <a:lstStyle/>
                    <a:p>
                      <a:r>
                        <a:rPr lang="es-CO" sz="1800" b="1" kern="1200" dirty="0" smtClean="0">
                          <a:solidFill>
                            <a:schemeClr val="lt1"/>
                          </a:solidFill>
                          <a:effectLst/>
                          <a:latin typeface="+mn-lt"/>
                          <a:ea typeface="+mn-ea"/>
                          <a:cs typeface="+mn-cs"/>
                        </a:rPr>
                        <a:t>2.-  20163210002012 </a:t>
                      </a:r>
                      <a:endParaRPr lang="es-CO" sz="1800" dirty="0"/>
                    </a:p>
                  </a:txBody>
                  <a:tcPr marL="68580" marR="68580" marT="0" marB="0"/>
                </a:tc>
                <a:tc>
                  <a:txBody>
                    <a:bodyPr/>
                    <a:lstStyle/>
                    <a:p>
                      <a:pPr algn="ctr">
                        <a:lnSpc>
                          <a:spcPct val="115000"/>
                        </a:lnSpc>
                        <a:spcAft>
                          <a:spcPts val="0"/>
                        </a:spcAft>
                      </a:pPr>
                      <a:r>
                        <a:rPr lang="es-CO" sz="1800" b="1" kern="1200" dirty="0" smtClean="0">
                          <a:solidFill>
                            <a:schemeClr val="dk1"/>
                          </a:solidFill>
                          <a:effectLst/>
                          <a:latin typeface="+mn-lt"/>
                          <a:ea typeface="+mn-ea"/>
                          <a:cs typeface="+mn-cs"/>
                        </a:rPr>
                        <a:t>GUSTA ADOLFO OCHOA </a:t>
                      </a:r>
                      <a:r>
                        <a:rPr lang="es-CO" sz="1800" b="1" kern="1200" dirty="0" err="1" smtClean="0">
                          <a:solidFill>
                            <a:schemeClr val="dk1"/>
                          </a:solidFill>
                          <a:effectLst/>
                          <a:latin typeface="+mn-lt"/>
                          <a:ea typeface="+mn-ea"/>
                          <a:cs typeface="+mn-cs"/>
                        </a:rPr>
                        <a:t>OCHOA</a:t>
                      </a:r>
                      <a:endParaRPr lang="es-CO" sz="1800" b="1" dirty="0">
                        <a:solidFill>
                          <a:schemeClr val="tx1"/>
                        </a:solidFill>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800" b="1" dirty="0" smtClean="0">
                          <a:solidFill>
                            <a:schemeClr val="tx1"/>
                          </a:solidFill>
                          <a:effectLst/>
                          <a:latin typeface="Calibri"/>
                          <a:ea typeface="Calibri"/>
                          <a:cs typeface="Times New Roman"/>
                        </a:rPr>
                        <a:t>SUPERINTENDENCIA DE SERVICIOS PÚBLICOS DOMICILIARIOS</a:t>
                      </a:r>
                      <a:endParaRPr lang="es-CO" sz="1800" b="1" dirty="0">
                        <a:solidFill>
                          <a:schemeClr val="tx1"/>
                        </a:solidFill>
                        <a:effectLst/>
                        <a:latin typeface="Calibri"/>
                        <a:ea typeface="Calibri"/>
                        <a:cs typeface="Times New Roman"/>
                      </a:endParaRPr>
                    </a:p>
                  </a:txBody>
                  <a:tcPr marL="68580" marR="68580" marT="0" marB="0"/>
                </a:tc>
              </a:tr>
            </a:tbl>
          </a:graphicData>
        </a:graphic>
      </p:graphicFrame>
      <p:sp>
        <p:nvSpPr>
          <p:cNvPr id="5" name="4 CuadroTexto"/>
          <p:cNvSpPr txBox="1"/>
          <p:nvPr/>
        </p:nvSpPr>
        <p:spPr>
          <a:xfrm>
            <a:off x="683568" y="260648"/>
            <a:ext cx="8136904" cy="14773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SE DA RESPUESTA A PETICIONARIO PERO NO SE TRASLADA A LA ENTIDAD RESPECTIVA</a:t>
            </a:r>
          </a:p>
          <a:p>
            <a:pPr algn="ctr"/>
            <a:r>
              <a:rPr lang="es-MX" b="1" dirty="0" smtClean="0"/>
              <a:t>(ANEXO 2)</a:t>
            </a:r>
            <a:endParaRPr lang="es-CO" b="1" dirty="0" smtClean="0"/>
          </a:p>
          <a:p>
            <a:endParaRPr lang="es-CO" dirty="0"/>
          </a:p>
        </p:txBody>
      </p:sp>
    </p:spTree>
    <p:extLst>
      <p:ext uri="{BB962C8B-B14F-4D97-AF65-F5344CB8AC3E}">
        <p14:creationId xmlns:p14="http://schemas.microsoft.com/office/powerpoint/2010/main" val="2071884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615950"/>
          </a:xfrm>
          <a:prstGeom prst="rect">
            <a:avLst/>
          </a:prstGeom>
          <a:noFill/>
          <a:ln w="9525" algn="ctr">
            <a:noFill/>
            <a:miter lim="800000"/>
            <a:headEnd/>
            <a:tailEnd/>
          </a:ln>
          <a:effectLst/>
        </p:spPr>
        <p:txBody>
          <a:bodyPr>
            <a:spAutoFit/>
          </a:bodyPr>
          <a:lstStyle/>
          <a:p>
            <a:pPr algn="ctr">
              <a:spcBef>
                <a:spcPts val="0"/>
              </a:spcBef>
              <a:defRPr/>
            </a:pPr>
            <a:r>
              <a:rPr lang="es-CO" sz="3400" b="1" dirty="0" smtClean="0">
                <a:latin typeface="+mj-lt"/>
              </a:rPr>
              <a:t>OBJETIVO</a:t>
            </a:r>
            <a:endParaRPr lang="es-CO" sz="3400" b="1" dirty="0">
              <a:latin typeface="+mj-lt"/>
            </a:endParaRPr>
          </a:p>
        </p:txBody>
      </p:sp>
      <p:sp>
        <p:nvSpPr>
          <p:cNvPr id="4" name="1 Rectángulo"/>
          <p:cNvSpPr>
            <a:spLocks noChangeArrowheads="1"/>
          </p:cNvSpPr>
          <p:nvPr/>
        </p:nvSpPr>
        <p:spPr bwMode="auto">
          <a:xfrm>
            <a:off x="315466" y="967582"/>
            <a:ext cx="8360990" cy="1477328"/>
          </a:xfrm>
          <a:prstGeom prst="rect">
            <a:avLst/>
          </a:prstGeom>
          <a:noFill/>
          <a:ln w="9525">
            <a:noFill/>
            <a:miter lim="800000"/>
            <a:headEnd/>
            <a:tailEnd/>
          </a:ln>
        </p:spPr>
        <p:txBody>
          <a:bodyPr wrap="square">
            <a:spAutoFit/>
          </a:bodyPr>
          <a:lstStyle/>
          <a:p>
            <a:pPr marL="0" lvl="1" algn="just">
              <a:defRPr/>
            </a:pPr>
            <a:r>
              <a:rPr lang="es-CO" dirty="0" smtClean="0">
                <a:latin typeface="Arial" panose="020B0604020202020204" pitchFamily="34" charset="0"/>
                <a:cs typeface="Arial" panose="020B0604020202020204" pitchFamily="34" charset="0"/>
              </a:rPr>
              <a:t>Verificar el cumplimiento por parte de la Comisión de Regulación de Agua Potable y Saneamiento Básico – CRA, d</a:t>
            </a:r>
            <a:r>
              <a:rPr lang="es-CO" dirty="0" smtClean="0"/>
              <a:t>el </a:t>
            </a:r>
            <a:r>
              <a:rPr lang="es-CO" dirty="0"/>
              <a:t>artículo 76 de la Ley 1474 de </a:t>
            </a:r>
            <a:r>
              <a:rPr lang="es-CO" dirty="0" smtClean="0"/>
              <a:t>2011, la Ley 1437 de 2011</a:t>
            </a:r>
            <a:r>
              <a:rPr lang="es-CO" dirty="0" smtClean="0">
                <a:latin typeface="Arial" panose="020B0604020202020204" pitchFamily="34" charset="0"/>
                <a:cs typeface="Arial" panose="020B0604020202020204" pitchFamily="34" charset="0"/>
              </a:rPr>
              <a:t>, así como la Ley 1755 de 2015 </a:t>
            </a:r>
            <a:r>
              <a:rPr lang="es-CO" dirty="0"/>
              <a:t>frente a </a:t>
            </a:r>
            <a:r>
              <a:rPr lang="es-CO" dirty="0" smtClean="0"/>
              <a:t>los </a:t>
            </a:r>
            <a:r>
              <a:rPr lang="es-CO" dirty="0" smtClean="0">
                <a:latin typeface="Arial" panose="020B0604020202020204" pitchFamily="34" charset="0"/>
                <a:cs typeface="Arial" panose="020B0604020202020204" pitchFamily="34" charset="0"/>
              </a:rPr>
              <a:t>mecanismos diseñados por la Entidad para la atención de las peticiones, quejas, reclamos, sugerencias y denuncias formuladas por sus usuarios. </a:t>
            </a:r>
            <a:endParaRPr lang="es-CO" b="1" i="1" dirty="0">
              <a:latin typeface="Arial" panose="020B0604020202020204" pitchFamily="34" charset="0"/>
              <a:cs typeface="Arial" panose="020B0604020202020204" pitchFamily="34" charset="0"/>
            </a:endParaRPr>
          </a:p>
        </p:txBody>
      </p:sp>
      <p:sp>
        <p:nvSpPr>
          <p:cNvPr id="2" name="1 CuadroTexto"/>
          <p:cNvSpPr txBox="1"/>
          <p:nvPr/>
        </p:nvSpPr>
        <p:spPr>
          <a:xfrm>
            <a:off x="431540" y="2564904"/>
            <a:ext cx="8280920" cy="5078313"/>
          </a:xfrm>
          <a:prstGeom prst="rect">
            <a:avLst/>
          </a:prstGeom>
          <a:noFill/>
        </p:spPr>
        <p:txBody>
          <a:bodyPr wrap="square" rtlCol="0">
            <a:spAutoFit/>
          </a:bodyPr>
          <a:lstStyle/>
          <a:p>
            <a:pPr algn="ctr"/>
            <a:r>
              <a:rPr lang="es-MX" sz="3400" b="1" dirty="0" smtClean="0">
                <a:latin typeface="+mj-lt"/>
              </a:rPr>
              <a:t>CRITERIOS DE AUDITORÍA</a:t>
            </a:r>
          </a:p>
          <a:p>
            <a:pPr algn="ctr"/>
            <a:endParaRPr lang="es-MX" sz="1000" b="1" dirty="0" smtClean="0">
              <a:latin typeface="+mj-lt"/>
            </a:endParaRPr>
          </a:p>
          <a:p>
            <a:pPr algn="just"/>
            <a:r>
              <a:rPr lang="es-MX" dirty="0" smtClean="0">
                <a:latin typeface="Arial" panose="020B0604020202020204" pitchFamily="34" charset="0"/>
                <a:cs typeface="Arial" panose="020B0604020202020204" pitchFamily="34" charset="0"/>
              </a:rPr>
              <a:t>Los criterios observados en el ejercicio de la auditoría fueron: </a:t>
            </a:r>
          </a:p>
          <a:p>
            <a:pPr algn="just"/>
            <a:endParaRPr lang="es-MX" dirty="0" smtClean="0">
              <a:latin typeface="Arial" panose="020B0604020202020204" pitchFamily="34" charset="0"/>
              <a:cs typeface="Arial" panose="020B0604020202020204" pitchFamily="34" charset="0"/>
            </a:endParaRPr>
          </a:p>
          <a:p>
            <a:pPr marL="266700" indent="-266700" algn="just"/>
            <a:r>
              <a:rPr lang="es-MX" b="1" dirty="0" smtClean="0">
                <a:latin typeface="Arial" panose="020B0604020202020204" pitchFamily="34" charset="0"/>
                <a:cs typeface="Arial" panose="020B0604020202020204" pitchFamily="34" charset="0"/>
              </a:rPr>
              <a:t>1.</a:t>
            </a:r>
            <a:r>
              <a:rPr lang="es-MX" dirty="0" smtClean="0">
                <a:latin typeface="Arial" panose="020B0604020202020204" pitchFamily="34" charset="0"/>
                <a:cs typeface="Arial" panose="020B0604020202020204" pitchFamily="34" charset="0"/>
              </a:rPr>
              <a:t> El cumplimiento de la normatividad que rige las PQRSD (Ley 1755 de 2015; </a:t>
            </a:r>
            <a:r>
              <a:rPr lang="es-MX" dirty="0">
                <a:latin typeface="Arial" panose="020B0604020202020204" pitchFamily="34" charset="0"/>
                <a:cs typeface="Arial" panose="020B0604020202020204" pitchFamily="34" charset="0"/>
              </a:rPr>
              <a:t>artículo 76 de la Ley 1474 de </a:t>
            </a:r>
            <a:r>
              <a:rPr lang="es-MX" dirty="0" smtClean="0">
                <a:latin typeface="Arial" panose="020B0604020202020204" pitchFamily="34" charset="0"/>
                <a:cs typeface="Arial" panose="020B0604020202020204" pitchFamily="34" charset="0"/>
              </a:rPr>
              <a:t>2011 y el artículo 7 de la Ley 1437 de 2011).</a:t>
            </a:r>
          </a:p>
          <a:p>
            <a:pPr algn="just"/>
            <a:r>
              <a:rPr lang="es-MX" b="1" dirty="0" smtClean="0">
                <a:latin typeface="Arial" panose="020B0604020202020204" pitchFamily="34" charset="0"/>
                <a:cs typeface="Arial" panose="020B0604020202020204" pitchFamily="34" charset="0"/>
              </a:rPr>
              <a:t>2.</a:t>
            </a:r>
            <a:r>
              <a:rPr lang="es-MX" dirty="0" smtClean="0">
                <a:latin typeface="Arial" panose="020B0604020202020204" pitchFamily="34" charset="0"/>
                <a:cs typeface="Arial" panose="020B0604020202020204" pitchFamily="34" charset="0"/>
              </a:rPr>
              <a:t> El fundamento de las respuestas emitidas por la entidad.</a:t>
            </a:r>
          </a:p>
          <a:p>
            <a:pPr algn="just"/>
            <a:r>
              <a:rPr lang="es-MX" b="1" dirty="0" smtClean="0">
                <a:latin typeface="Arial" panose="020B0604020202020204" pitchFamily="34" charset="0"/>
                <a:cs typeface="Arial" panose="020B0604020202020204" pitchFamily="34" charset="0"/>
              </a:rPr>
              <a:t>3.</a:t>
            </a:r>
            <a:r>
              <a:rPr lang="es-MX" dirty="0" smtClean="0">
                <a:latin typeface="Arial" panose="020B0604020202020204" pitchFamily="34" charset="0"/>
                <a:cs typeface="Arial" panose="020B0604020202020204" pitchFamily="34" charset="0"/>
              </a:rPr>
              <a:t> La remisión por competencia a las entidades respectivas.</a:t>
            </a:r>
          </a:p>
          <a:p>
            <a:pPr algn="just"/>
            <a:r>
              <a:rPr lang="es-MX" b="1" dirty="0" smtClean="0">
                <a:latin typeface="Arial" panose="020B0604020202020204" pitchFamily="34" charset="0"/>
                <a:cs typeface="Arial" panose="020B0604020202020204" pitchFamily="34" charset="0"/>
              </a:rPr>
              <a:t>4.</a:t>
            </a:r>
            <a:r>
              <a:rPr lang="es-MX" dirty="0" smtClean="0">
                <a:latin typeface="Arial" panose="020B0604020202020204" pitchFamily="34" charset="0"/>
                <a:cs typeface="Arial" panose="020B0604020202020204" pitchFamily="34" charset="0"/>
              </a:rPr>
              <a:t> El oportuno cumplimiento de los términos.</a:t>
            </a:r>
          </a:p>
          <a:p>
            <a:pPr algn="just"/>
            <a:endParaRPr lang="es-MX" dirty="0" smtClean="0">
              <a:latin typeface="Arial" panose="020B0604020202020204" pitchFamily="34" charset="0"/>
              <a:cs typeface="Arial" panose="020B0604020202020204" pitchFamily="34" charset="0"/>
            </a:endParaRPr>
          </a:p>
          <a:p>
            <a:pPr algn="just"/>
            <a:endParaRPr lang="es-MX" sz="3400" b="1" dirty="0">
              <a:latin typeface="+mj-lt"/>
            </a:endParaRPr>
          </a:p>
          <a:p>
            <a:pPr algn="ctr"/>
            <a:endParaRPr lang="es-MX" sz="3400" b="1" dirty="0" smtClean="0">
              <a:latin typeface="+mj-lt"/>
            </a:endParaRPr>
          </a:p>
          <a:p>
            <a:pPr algn="ctr"/>
            <a:endParaRPr lang="es-MX" sz="3400" b="1" dirty="0">
              <a:latin typeface="+mj-lt"/>
            </a:endParaRPr>
          </a:p>
          <a:p>
            <a:pPr algn="ctr"/>
            <a:endParaRPr lang="es-CO" sz="3400" b="1" dirty="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127262188"/>
              </p:ext>
            </p:extLst>
          </p:nvPr>
        </p:nvGraphicFramePr>
        <p:xfrm>
          <a:off x="251518" y="1668462"/>
          <a:ext cx="8352930" cy="3867504"/>
        </p:xfrm>
        <a:graphic>
          <a:graphicData uri="http://schemas.openxmlformats.org/drawingml/2006/table">
            <a:tbl>
              <a:tblPr firstRow="1" firstCol="1" bandRow="1">
                <a:tableStyleId>{5C22544A-7EE6-4342-B048-85BDC9FD1C3A}</a:tableStyleId>
              </a:tblPr>
              <a:tblGrid>
                <a:gridCol w="1651965"/>
                <a:gridCol w="1995134"/>
                <a:gridCol w="1380247"/>
                <a:gridCol w="1535050"/>
                <a:gridCol w="1790534"/>
              </a:tblGrid>
              <a:tr h="924015">
                <a:tc>
                  <a:txBody>
                    <a:bodyPr/>
                    <a:lstStyle/>
                    <a:p>
                      <a:pPr algn="ctr">
                        <a:lnSpc>
                          <a:spcPct val="115000"/>
                        </a:lnSpc>
                        <a:spcAft>
                          <a:spcPts val="0"/>
                        </a:spcAft>
                      </a:pPr>
                      <a:r>
                        <a:rPr lang="es-CO" sz="1400" dirty="0">
                          <a:effectLst/>
                        </a:rPr>
                        <a:t>NO DEL RADICADO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NOMBRE DEL PETICIONARIO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DE RECEPCIÓN</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FECHA DE TRASLADO</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dirty="0">
                          <a:effectLst/>
                        </a:rPr>
                        <a:t>DÍAS EXTEMPORÁNEOS ARTÍCULO 21 </a:t>
                      </a:r>
                      <a:endParaRPr lang="es-CO" sz="1400" dirty="0">
                        <a:effectLst/>
                        <a:latin typeface="Calibri"/>
                        <a:ea typeface="Calibri"/>
                        <a:cs typeface="Times New Roman"/>
                      </a:endParaRPr>
                    </a:p>
                  </a:txBody>
                  <a:tcPr marL="68580" marR="68580" marT="0" marB="0"/>
                </a:tc>
              </a:tr>
              <a:tr h="580674">
                <a:tc>
                  <a:txBody>
                    <a:bodyPr/>
                    <a:lstStyle/>
                    <a:p>
                      <a:pPr algn="ctr">
                        <a:lnSpc>
                          <a:spcPct val="115000"/>
                        </a:lnSpc>
                        <a:spcAft>
                          <a:spcPts val="0"/>
                        </a:spcAft>
                      </a:pPr>
                      <a:r>
                        <a:rPr lang="en-US" sz="1400" b="1" kern="1200" dirty="0" smtClean="0">
                          <a:solidFill>
                            <a:schemeClr val="lt1"/>
                          </a:solidFill>
                          <a:effectLst/>
                          <a:latin typeface="+mn-lt"/>
                          <a:ea typeface="+mn-ea"/>
                          <a:cs typeface="+mn-cs"/>
                        </a:rPr>
                        <a:t>1.- 20163210016292</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400" kern="1200" dirty="0" smtClean="0">
                          <a:solidFill>
                            <a:schemeClr val="dk1"/>
                          </a:solidFill>
                          <a:effectLst/>
                          <a:latin typeface="+mn-lt"/>
                          <a:ea typeface="+mn-ea"/>
                          <a:cs typeface="+mn-cs"/>
                        </a:rPr>
                        <a:t>OLGA ACOSTA</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01/03/2016</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10/03/2016</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2</a:t>
                      </a:r>
                      <a:endParaRPr lang="es-CO" sz="1400" dirty="0">
                        <a:effectLst/>
                        <a:latin typeface="Calibri"/>
                        <a:ea typeface="Calibri"/>
                        <a:cs typeface="Times New Roman"/>
                      </a:endParaRPr>
                    </a:p>
                  </a:txBody>
                  <a:tcPr marL="68580" marR="68580" marT="0" marB="0"/>
                </a:tc>
              </a:tr>
              <a:tr h="383271">
                <a:tc>
                  <a:txBody>
                    <a:bodyPr/>
                    <a:lstStyle/>
                    <a:p>
                      <a:pPr marL="0" algn="ctr" defTabSz="914400" rtl="0" eaLnBrk="1" latinLnBrk="0" hangingPunct="1">
                        <a:lnSpc>
                          <a:spcPct val="115000"/>
                        </a:lnSpc>
                        <a:spcAft>
                          <a:spcPts val="0"/>
                        </a:spcAft>
                      </a:pPr>
                      <a:r>
                        <a:rPr lang="es-CO" sz="1400" b="1" kern="1200" dirty="0" smtClean="0">
                          <a:solidFill>
                            <a:schemeClr val="lt1"/>
                          </a:solidFill>
                          <a:effectLst/>
                          <a:latin typeface="+mn-lt"/>
                          <a:ea typeface="+mn-ea"/>
                          <a:cs typeface="+mn-cs"/>
                        </a:rPr>
                        <a:t>2.- 20163210019162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400" kern="1200" dirty="0" smtClean="0">
                          <a:solidFill>
                            <a:schemeClr val="dk1"/>
                          </a:solidFill>
                          <a:effectLst/>
                          <a:latin typeface="+mn-lt"/>
                          <a:ea typeface="+mn-ea"/>
                          <a:cs typeface="+mn-cs"/>
                        </a:rPr>
                        <a:t>EFRAÍN GUERRERO</a:t>
                      </a:r>
                      <a:endParaRPr lang="es-CO" sz="1400" kern="1200" dirty="0">
                        <a:solidFill>
                          <a:schemeClr val="dk1"/>
                        </a:solidFill>
                        <a:effectLst/>
                        <a:latin typeface="+mn-lt"/>
                        <a:ea typeface="+mn-ea"/>
                        <a:cs typeface="+mn-cs"/>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16/03/2016</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smtClean="0">
                          <a:effectLst/>
                          <a:latin typeface="Calibri"/>
                          <a:ea typeface="Calibri"/>
                          <a:cs typeface="Times New Roman"/>
                        </a:rPr>
                        <a:t>05/04/2016</a:t>
                      </a:r>
                      <a:endParaRPr lang="es-CO"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MX" sz="1400" dirty="0" smtClean="0">
                          <a:effectLst/>
                          <a:latin typeface="Calibri"/>
                          <a:ea typeface="Calibri"/>
                          <a:cs typeface="Times New Roman"/>
                        </a:rPr>
                        <a:t>5</a:t>
                      </a:r>
                      <a:endParaRPr lang="es-CO" sz="1400" dirty="0">
                        <a:effectLst/>
                        <a:latin typeface="Calibri"/>
                        <a:ea typeface="Calibri"/>
                        <a:cs typeface="Times New Roman"/>
                      </a:endParaRPr>
                    </a:p>
                  </a:txBody>
                  <a:tcPr marL="68580" marR="68580" marT="0" marB="0"/>
                </a:tc>
              </a:tr>
              <a:tr h="448642">
                <a:tc>
                  <a:txBody>
                    <a:bodyPr/>
                    <a:lstStyle/>
                    <a:p>
                      <a:pPr marL="0" algn="ctr" defTabSz="914400" rtl="0" eaLnBrk="1" latinLnBrk="0" hangingPunct="1">
                        <a:lnSpc>
                          <a:spcPct val="115000"/>
                        </a:lnSpc>
                        <a:spcAft>
                          <a:spcPts val="0"/>
                        </a:spcAft>
                      </a:pPr>
                      <a:r>
                        <a:rPr lang="en-US" sz="1400" b="1" kern="1200" dirty="0" smtClean="0">
                          <a:solidFill>
                            <a:schemeClr val="lt1"/>
                          </a:solidFill>
                          <a:effectLst/>
                          <a:latin typeface="+mn-lt"/>
                          <a:ea typeface="+mn-ea"/>
                          <a:cs typeface="+mn-cs"/>
                        </a:rPr>
                        <a:t>3.- 20163210024062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400" kern="1200" dirty="0" smtClean="0">
                          <a:solidFill>
                            <a:schemeClr val="dk1"/>
                          </a:solidFill>
                          <a:effectLst/>
                          <a:latin typeface="+mn-lt"/>
                          <a:ea typeface="+mn-ea"/>
                          <a:cs typeface="+mn-cs"/>
                        </a:rPr>
                        <a:t>ALVARO SANJUAN SANCLEMENTE</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11/04/2016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16/05 /2016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19</a:t>
                      </a:r>
                      <a:endParaRPr lang="es-CO" sz="1400" kern="1200" dirty="0">
                        <a:solidFill>
                          <a:schemeClr val="dk1"/>
                        </a:solidFill>
                        <a:effectLst/>
                        <a:latin typeface="+mn-lt"/>
                        <a:ea typeface="+mn-ea"/>
                        <a:cs typeface="+mn-cs"/>
                      </a:endParaRPr>
                    </a:p>
                  </a:txBody>
                  <a:tcPr marL="68580" marR="68580" marT="0" marB="0"/>
                </a:tc>
              </a:tr>
              <a:tr h="374105">
                <a:tc>
                  <a:txBody>
                    <a:bodyPr/>
                    <a:lstStyle/>
                    <a:p>
                      <a:pPr marL="0" algn="ctr" defTabSz="914400" rtl="0" eaLnBrk="1" latinLnBrk="0" hangingPunct="1">
                        <a:lnSpc>
                          <a:spcPct val="115000"/>
                        </a:lnSpc>
                        <a:spcAft>
                          <a:spcPts val="0"/>
                        </a:spcAft>
                      </a:pPr>
                      <a:r>
                        <a:rPr lang="en-US" sz="1400" b="1" kern="1200" dirty="0" smtClean="0">
                          <a:solidFill>
                            <a:schemeClr val="lt1"/>
                          </a:solidFill>
                          <a:effectLst/>
                          <a:latin typeface="+mn-lt"/>
                          <a:ea typeface="+mn-ea"/>
                          <a:cs typeface="+mn-cs"/>
                        </a:rPr>
                        <a:t>4.- 20163210026652 </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400" kern="1200" dirty="0" smtClean="0">
                          <a:solidFill>
                            <a:schemeClr val="dk1"/>
                          </a:solidFill>
                          <a:effectLst/>
                          <a:latin typeface="+mn-lt"/>
                          <a:ea typeface="+mn-ea"/>
                          <a:cs typeface="+mn-cs"/>
                        </a:rPr>
                        <a:t>SANDRA GIRALDO</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21/04/2016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04/05/2016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4</a:t>
                      </a:r>
                      <a:endParaRPr lang="es-CO" sz="1400" kern="1200" dirty="0">
                        <a:solidFill>
                          <a:schemeClr val="dk1"/>
                        </a:solidFill>
                        <a:effectLst/>
                        <a:latin typeface="+mn-lt"/>
                        <a:ea typeface="+mn-ea"/>
                        <a:cs typeface="+mn-cs"/>
                      </a:endParaRPr>
                    </a:p>
                  </a:txBody>
                  <a:tcPr marL="68580" marR="68580" marT="0" marB="0"/>
                </a:tc>
              </a:tr>
              <a:tr h="616010">
                <a:tc>
                  <a:txBody>
                    <a:bodyPr/>
                    <a:lstStyle/>
                    <a:p>
                      <a:pPr marL="0" algn="ctr" defTabSz="914400" rtl="0" eaLnBrk="1" latinLnBrk="0" hangingPunct="1">
                        <a:lnSpc>
                          <a:spcPct val="115000"/>
                        </a:lnSpc>
                        <a:spcAft>
                          <a:spcPts val="0"/>
                        </a:spcAft>
                      </a:pPr>
                      <a:r>
                        <a:rPr lang="en-US" sz="1400" b="1" kern="1200" dirty="0" smtClean="0">
                          <a:solidFill>
                            <a:schemeClr val="lt1"/>
                          </a:solidFill>
                          <a:effectLst/>
                          <a:latin typeface="+mn-lt"/>
                          <a:ea typeface="+mn-ea"/>
                          <a:cs typeface="+mn-cs"/>
                        </a:rPr>
                        <a:t>5.- 20163210002032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400" kern="1200" dirty="0" smtClean="0">
                          <a:solidFill>
                            <a:schemeClr val="dk1"/>
                          </a:solidFill>
                          <a:effectLst/>
                          <a:latin typeface="+mn-lt"/>
                          <a:ea typeface="+mn-ea"/>
                          <a:cs typeface="+mn-cs"/>
                        </a:rPr>
                        <a:t>MARGARITA ROSA DONADO CEPEDA</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12/01/2016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26/01/2016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5</a:t>
                      </a:r>
                      <a:endParaRPr lang="es-CO" sz="1400" kern="1200" dirty="0">
                        <a:solidFill>
                          <a:schemeClr val="dk1"/>
                        </a:solidFill>
                        <a:effectLst/>
                        <a:latin typeface="+mn-lt"/>
                        <a:ea typeface="+mn-ea"/>
                        <a:cs typeface="+mn-cs"/>
                      </a:endParaRPr>
                    </a:p>
                  </a:txBody>
                  <a:tcPr marL="68580" marR="68580" marT="0" marB="0"/>
                </a:tc>
              </a:tr>
              <a:tr h="498701">
                <a:tc>
                  <a:txBody>
                    <a:bodyPr/>
                    <a:lstStyle/>
                    <a:p>
                      <a:pPr marL="0" algn="ctr" defTabSz="914400" rtl="0" eaLnBrk="1" latinLnBrk="0" hangingPunct="1">
                        <a:lnSpc>
                          <a:spcPct val="115000"/>
                        </a:lnSpc>
                        <a:spcAft>
                          <a:spcPts val="0"/>
                        </a:spcAft>
                      </a:pPr>
                      <a:r>
                        <a:rPr lang="en-US" sz="1400" b="1" kern="1200" dirty="0" smtClean="0">
                          <a:solidFill>
                            <a:schemeClr val="lt1"/>
                          </a:solidFill>
                          <a:effectLst/>
                          <a:latin typeface="+mn-lt"/>
                          <a:ea typeface="+mn-ea"/>
                          <a:cs typeface="+mn-cs"/>
                        </a:rPr>
                        <a:t>6.- 20163210015562</a:t>
                      </a:r>
                      <a:endParaRPr lang="es-CO" sz="1400" b="1" kern="1200" dirty="0">
                        <a:solidFill>
                          <a:schemeClr val="lt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CO" sz="1400" kern="1200" dirty="0" smtClean="0">
                          <a:solidFill>
                            <a:schemeClr val="dk1"/>
                          </a:solidFill>
                          <a:effectLst/>
                          <a:latin typeface="+mn-lt"/>
                          <a:ea typeface="+mn-ea"/>
                          <a:cs typeface="+mn-cs"/>
                        </a:rPr>
                        <a:t>JIOVANI AUGUSTO MORALES GARCÍA</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26/02/2016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29/03/2016</a:t>
                      </a:r>
                      <a:endParaRPr lang="es-CO" sz="1400" kern="1200" dirty="0">
                        <a:solidFill>
                          <a:schemeClr val="dk1"/>
                        </a:solidFill>
                        <a:effectLst/>
                        <a:latin typeface="+mn-lt"/>
                        <a:ea typeface="+mn-ea"/>
                        <a:cs typeface="+mn-cs"/>
                      </a:endParaRPr>
                    </a:p>
                  </a:txBody>
                  <a:tcPr marL="68580" marR="68580" marT="0" marB="0"/>
                </a:tc>
                <a:tc>
                  <a:txBody>
                    <a:bodyPr/>
                    <a:lstStyle/>
                    <a:p>
                      <a:pPr marL="0" algn="ctr" defTabSz="914400" rtl="0" eaLnBrk="1" latinLnBrk="0" hangingPunct="1">
                        <a:lnSpc>
                          <a:spcPct val="115000"/>
                        </a:lnSpc>
                        <a:spcAft>
                          <a:spcPts val="0"/>
                        </a:spcAft>
                      </a:pPr>
                      <a:r>
                        <a:rPr lang="es-MX" sz="1400" kern="1200" dirty="0" smtClean="0">
                          <a:solidFill>
                            <a:schemeClr val="dk1"/>
                          </a:solidFill>
                          <a:effectLst/>
                          <a:latin typeface="+mn-lt"/>
                          <a:ea typeface="+mn-ea"/>
                          <a:cs typeface="+mn-cs"/>
                        </a:rPr>
                        <a:t>13</a:t>
                      </a:r>
                      <a:endParaRPr lang="es-CO" sz="1400" kern="1200" dirty="0">
                        <a:solidFill>
                          <a:schemeClr val="dk1"/>
                        </a:solidFill>
                        <a:effectLst/>
                        <a:latin typeface="+mn-lt"/>
                        <a:ea typeface="+mn-ea"/>
                        <a:cs typeface="+mn-cs"/>
                      </a:endParaRPr>
                    </a:p>
                  </a:txBody>
                  <a:tcPr marL="68580" marR="68580" marT="0" marB="0"/>
                </a:tc>
              </a:tr>
            </a:tbl>
          </a:graphicData>
        </a:graphic>
      </p:graphicFrame>
      <p:sp>
        <p:nvSpPr>
          <p:cNvPr id="3" name="Rectangle 1"/>
          <p:cNvSpPr>
            <a:spLocks noChangeArrowheads="1"/>
          </p:cNvSpPr>
          <p:nvPr/>
        </p:nvSpPr>
        <p:spPr bwMode="auto">
          <a:xfrm>
            <a:off x="1671638" y="1668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3 CuadroTexto"/>
          <p:cNvSpPr txBox="1"/>
          <p:nvPr/>
        </p:nvSpPr>
        <p:spPr>
          <a:xfrm>
            <a:off x="251520" y="610022"/>
            <a:ext cx="8352928" cy="92333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r>
              <a:rPr lang="es-MX" b="1" dirty="0" smtClean="0"/>
              <a:t>TRASLADOS </a:t>
            </a:r>
            <a:r>
              <a:rPr lang="es-MX" b="1" dirty="0"/>
              <a:t>DE LAS PQRSD</a:t>
            </a:r>
            <a:endParaRPr lang="es-CO" b="1" dirty="0"/>
          </a:p>
          <a:p>
            <a:pPr algn="ctr"/>
            <a:r>
              <a:rPr lang="es-MX" b="1" dirty="0" smtClean="0"/>
              <a:t> REALIZADOS DE MANERA EXTEMPORÁNEA</a:t>
            </a:r>
          </a:p>
          <a:p>
            <a:pPr algn="ctr"/>
            <a:r>
              <a:rPr lang="es-MX" b="1" dirty="0" smtClean="0"/>
              <a:t>(</a:t>
            </a:r>
            <a:r>
              <a:rPr lang="es-MX" b="1" smtClean="0"/>
              <a:t>ANEXO </a:t>
            </a:r>
            <a:r>
              <a:rPr lang="es-MX" b="1"/>
              <a:t>3</a:t>
            </a:r>
            <a:r>
              <a:rPr lang="es-MX" b="1" smtClean="0"/>
              <a:t>) </a:t>
            </a:r>
            <a:endParaRPr lang="es-CO" dirty="0"/>
          </a:p>
        </p:txBody>
      </p:sp>
    </p:spTree>
    <p:extLst>
      <p:ext uri="{BB962C8B-B14F-4D97-AF65-F5344CB8AC3E}">
        <p14:creationId xmlns:p14="http://schemas.microsoft.com/office/powerpoint/2010/main" val="3706732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485243583"/>
              </p:ext>
            </p:extLst>
          </p:nvPr>
        </p:nvGraphicFramePr>
        <p:xfrm>
          <a:off x="683568" y="1916832"/>
          <a:ext cx="8136904" cy="3772462"/>
        </p:xfrm>
        <a:graphic>
          <a:graphicData uri="http://schemas.openxmlformats.org/drawingml/2006/table">
            <a:tbl>
              <a:tblPr firstRow="1" firstCol="1" bandRow="1">
                <a:tableStyleId>{5C22544A-7EE6-4342-B048-85BDC9FD1C3A}</a:tableStyleId>
              </a:tblPr>
              <a:tblGrid>
                <a:gridCol w="3467029"/>
                <a:gridCol w="4669875"/>
              </a:tblGrid>
              <a:tr h="573032">
                <a:tc>
                  <a:txBody>
                    <a:bodyPr/>
                    <a:lstStyle/>
                    <a:p>
                      <a:pPr algn="ctr">
                        <a:lnSpc>
                          <a:spcPct val="115000"/>
                        </a:lnSpc>
                        <a:spcAft>
                          <a:spcPts val="0"/>
                        </a:spcAft>
                      </a:pPr>
                      <a:r>
                        <a:rPr lang="es-CO" sz="1600" dirty="0">
                          <a:effectLst/>
                        </a:rPr>
                        <a:t>RADICADO NO</a:t>
                      </a:r>
                      <a:endParaRPr lang="es-CO"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600" dirty="0" smtClean="0">
                          <a:effectLst/>
                        </a:rPr>
                        <a:t>NOMBRE DEL PETICIONARIO</a:t>
                      </a:r>
                      <a:endParaRPr lang="es-CO" sz="1600" dirty="0">
                        <a:effectLst/>
                        <a:latin typeface="Calibri"/>
                        <a:ea typeface="Calibri"/>
                        <a:cs typeface="Times New Roman"/>
                      </a:endParaRPr>
                    </a:p>
                  </a:txBody>
                  <a:tcPr marL="68580" marR="68580" marT="0" marB="0"/>
                </a:tc>
              </a:tr>
              <a:tr h="651104">
                <a:tc>
                  <a:txBody>
                    <a:bodyPr/>
                    <a:lstStyle/>
                    <a:p>
                      <a:pPr algn="ctr">
                        <a:lnSpc>
                          <a:spcPct val="115000"/>
                        </a:lnSpc>
                        <a:spcAft>
                          <a:spcPts val="0"/>
                        </a:spcAft>
                      </a:pPr>
                      <a:r>
                        <a:rPr lang="es-CO" sz="1800" b="1" kern="1200" dirty="0" smtClean="0">
                          <a:solidFill>
                            <a:schemeClr val="lt1"/>
                          </a:solidFill>
                          <a:effectLst/>
                          <a:latin typeface="+mn-lt"/>
                          <a:ea typeface="+mn-ea"/>
                          <a:cs typeface="+mn-cs"/>
                        </a:rPr>
                        <a:t>1.- 20163210002032</a:t>
                      </a:r>
                      <a:endParaRPr lang="es-CO"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kern="1200" dirty="0" smtClean="0">
                          <a:solidFill>
                            <a:schemeClr val="dk1"/>
                          </a:solidFill>
                          <a:effectLst/>
                          <a:latin typeface="+mn-lt"/>
                          <a:ea typeface="+mn-ea"/>
                          <a:cs typeface="+mn-cs"/>
                        </a:rPr>
                        <a:t>MARGARITA ROSA DONADO CEPEDA    </a:t>
                      </a:r>
                      <a:endParaRPr lang="es-CO" sz="1600" dirty="0">
                        <a:effectLst/>
                        <a:latin typeface="Calibri"/>
                        <a:ea typeface="Calibri"/>
                        <a:cs typeface="Times New Roman"/>
                      </a:endParaRPr>
                    </a:p>
                  </a:txBody>
                  <a:tcPr marL="68580" marR="68580" marT="0" marB="0"/>
                </a:tc>
              </a:tr>
              <a:tr h="698099">
                <a:tc>
                  <a:txBody>
                    <a:bodyPr/>
                    <a:lstStyle/>
                    <a:p>
                      <a:pPr algn="ctr">
                        <a:lnSpc>
                          <a:spcPct val="115000"/>
                        </a:lnSpc>
                        <a:spcAft>
                          <a:spcPts val="0"/>
                        </a:spcAft>
                      </a:pPr>
                      <a:r>
                        <a:rPr lang="es-CO" sz="1800" b="1" kern="1200" dirty="0" smtClean="0">
                          <a:solidFill>
                            <a:schemeClr val="lt1"/>
                          </a:solidFill>
                          <a:effectLst/>
                          <a:latin typeface="+mn-lt"/>
                          <a:ea typeface="+mn-ea"/>
                          <a:cs typeface="+mn-cs"/>
                        </a:rPr>
                        <a:t>2.- 20163210016292</a:t>
                      </a:r>
                      <a:endParaRPr lang="es-CO"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kern="1200" dirty="0" smtClean="0">
                          <a:solidFill>
                            <a:schemeClr val="dk1"/>
                          </a:solidFill>
                          <a:effectLst/>
                          <a:latin typeface="+mn-lt"/>
                          <a:ea typeface="+mn-ea"/>
                          <a:cs typeface="+mn-cs"/>
                        </a:rPr>
                        <a:t>OLGA ACOSTA</a:t>
                      </a:r>
                      <a:endParaRPr lang="es-CO" sz="1600" dirty="0">
                        <a:effectLst/>
                        <a:latin typeface="Calibri"/>
                        <a:ea typeface="Calibri"/>
                        <a:cs typeface="Times New Roman"/>
                      </a:endParaRPr>
                    </a:p>
                  </a:txBody>
                  <a:tcPr marL="68580" marR="68580" marT="0" marB="0"/>
                </a:tc>
              </a:tr>
              <a:tr h="745094">
                <a:tc>
                  <a:txBody>
                    <a:bodyPr/>
                    <a:lstStyle/>
                    <a:p>
                      <a:pPr algn="ctr">
                        <a:lnSpc>
                          <a:spcPct val="115000"/>
                        </a:lnSpc>
                        <a:spcAft>
                          <a:spcPts val="0"/>
                        </a:spcAft>
                      </a:pPr>
                      <a:r>
                        <a:rPr lang="es-CO" sz="1800" b="1" kern="1200" dirty="0" smtClean="0">
                          <a:solidFill>
                            <a:schemeClr val="lt1"/>
                          </a:solidFill>
                          <a:effectLst/>
                          <a:latin typeface="+mn-lt"/>
                          <a:ea typeface="+mn-ea"/>
                          <a:cs typeface="+mn-cs"/>
                        </a:rPr>
                        <a:t>3.- 20163210019162 </a:t>
                      </a:r>
                      <a:endParaRPr lang="es-CO"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CO" sz="1800" kern="1200" dirty="0" smtClean="0">
                          <a:solidFill>
                            <a:schemeClr val="dk1"/>
                          </a:solidFill>
                          <a:effectLst/>
                          <a:latin typeface="+mn-lt"/>
                          <a:ea typeface="+mn-ea"/>
                          <a:cs typeface="+mn-cs"/>
                        </a:rPr>
                        <a:t>EFRAÍN GUERRERO</a:t>
                      </a:r>
                      <a:endParaRPr lang="es-CO" sz="1600" dirty="0">
                        <a:effectLst/>
                        <a:latin typeface="Calibri"/>
                        <a:ea typeface="Calibri"/>
                        <a:cs typeface="Times New Roman"/>
                      </a:endParaRPr>
                    </a:p>
                  </a:txBody>
                  <a:tcPr marL="68580" marR="68580" marT="0" marB="0"/>
                </a:tc>
              </a:tr>
              <a:tr h="1105133">
                <a:tc>
                  <a:txBody>
                    <a:bodyPr/>
                    <a:lstStyle/>
                    <a:p>
                      <a:pPr algn="ctr">
                        <a:lnSpc>
                          <a:spcPct val="115000"/>
                        </a:lnSpc>
                        <a:spcAft>
                          <a:spcPts val="0"/>
                        </a:spcAft>
                      </a:pPr>
                      <a:r>
                        <a:rPr lang="es-MX" sz="1800" dirty="0" smtClean="0">
                          <a:effectLst/>
                          <a:latin typeface="Calibri"/>
                          <a:ea typeface="Calibri"/>
                          <a:cs typeface="Times New Roman"/>
                        </a:rPr>
                        <a:t>4.- 20163210015562</a:t>
                      </a:r>
                      <a:endParaRPr lang="es-CO" sz="1800" dirty="0">
                        <a:effectLst/>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CO" sz="1800" b="0" kern="1200" dirty="0" smtClean="0">
                          <a:solidFill>
                            <a:schemeClr val="dk1"/>
                          </a:solidFill>
                          <a:effectLst/>
                          <a:latin typeface="+mn-lt"/>
                          <a:ea typeface="+mn-ea"/>
                          <a:cs typeface="+mn-cs"/>
                        </a:rPr>
                        <a:t>JIOVANI AUGUSTO MORALES GARCÍA</a:t>
                      </a:r>
                    </a:p>
                    <a:p>
                      <a:pPr algn="ctr">
                        <a:lnSpc>
                          <a:spcPct val="115000"/>
                        </a:lnSpc>
                        <a:spcAft>
                          <a:spcPts val="0"/>
                        </a:spcAft>
                      </a:pPr>
                      <a:endParaRPr lang="es-CO" sz="1600" dirty="0">
                        <a:effectLst/>
                        <a:latin typeface="Calibri"/>
                        <a:ea typeface="Calibri"/>
                        <a:cs typeface="Times New Roman"/>
                      </a:endParaRPr>
                    </a:p>
                  </a:txBody>
                  <a:tcPr marL="68580" marR="68580" marT="0" marB="0"/>
                </a:tc>
              </a:tr>
            </a:tbl>
          </a:graphicData>
        </a:graphic>
      </p:graphicFrame>
      <p:sp>
        <p:nvSpPr>
          <p:cNvPr id="5" name="4 CuadroTexto"/>
          <p:cNvSpPr txBox="1"/>
          <p:nvPr/>
        </p:nvSpPr>
        <p:spPr>
          <a:xfrm>
            <a:off x="683568" y="260648"/>
            <a:ext cx="8136904" cy="14773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threePt" dir="t"/>
          </a:scene3d>
          <a:sp3d>
            <a:bevelT w="114300" prst="artDeco"/>
            <a:bevelB w="114300" prst="artDeco"/>
          </a:sp3d>
        </p:spPr>
        <p:txBody>
          <a:bodyPr wrap="square" rtlCol="0">
            <a:spAutoFit/>
          </a:bodyPr>
          <a:lstStyle/>
          <a:p>
            <a:pPr algn="ctr"/>
            <a:endParaRPr lang="es-MX" b="1" dirty="0" smtClean="0"/>
          </a:p>
          <a:p>
            <a:pPr algn="ctr"/>
            <a:r>
              <a:rPr lang="es-MX" b="1" dirty="0" smtClean="0"/>
              <a:t>NO SE OBTUVO EVIDENCIA DE LA REMISIÓN DE LA COPIA DEL TRASLADO AL PETICIONARIO</a:t>
            </a:r>
          </a:p>
          <a:p>
            <a:pPr algn="ctr"/>
            <a:r>
              <a:rPr lang="es-MX" b="1" dirty="0" smtClean="0"/>
              <a:t>(</a:t>
            </a:r>
            <a:r>
              <a:rPr lang="es-MX" b="1" smtClean="0"/>
              <a:t>ANEXO 4)</a:t>
            </a:r>
            <a:endParaRPr lang="es-CO" b="1" dirty="0" smtClean="0"/>
          </a:p>
          <a:p>
            <a:endParaRPr lang="es-CO" dirty="0"/>
          </a:p>
        </p:txBody>
      </p:sp>
    </p:spTree>
    <p:extLst>
      <p:ext uri="{BB962C8B-B14F-4D97-AF65-F5344CB8AC3E}">
        <p14:creationId xmlns:p14="http://schemas.microsoft.com/office/powerpoint/2010/main" val="42461803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5445224"/>
            <a:ext cx="9170641" cy="1412776"/>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Text Box 5"/>
          <p:cNvSpPr txBox="1">
            <a:spLocks noChangeArrowheads="1"/>
          </p:cNvSpPr>
          <p:nvPr/>
        </p:nvSpPr>
        <p:spPr bwMode="auto">
          <a:xfrm>
            <a:off x="607442" y="2254220"/>
            <a:ext cx="8429054" cy="3046988"/>
          </a:xfrm>
          <a:prstGeom prst="rect">
            <a:avLst/>
          </a:prstGeom>
          <a:noFill/>
          <a:ln w="9525">
            <a:noFill/>
            <a:miter lim="800000"/>
            <a:headEnd/>
            <a:tailEnd/>
          </a:ln>
        </p:spPr>
        <p:txBody>
          <a:bodyPr wrap="square">
            <a:spAutoFit/>
          </a:bodyPr>
          <a:lstStyle/>
          <a:p>
            <a:pPr algn="r" eaLnBrk="0" fontAlgn="auto" hangingPunct="0">
              <a:spcBef>
                <a:spcPts val="0"/>
              </a:spcBef>
              <a:spcAft>
                <a:spcPts val="0"/>
              </a:spcAft>
              <a:defRPr/>
            </a:pPr>
            <a:r>
              <a:rPr lang="es-MX" sz="3200" b="1" dirty="0">
                <a:latin typeface="+mn-lt"/>
              </a:rPr>
              <a:t>Página web: </a:t>
            </a:r>
            <a:r>
              <a:rPr lang="es-MX" sz="3200" b="1" dirty="0">
                <a:solidFill>
                  <a:srgbClr val="1C3481"/>
                </a:solidFill>
                <a:latin typeface="+mn-lt"/>
              </a:rPr>
              <a:t>www.cra.gov.co</a:t>
            </a:r>
          </a:p>
          <a:p>
            <a:pPr algn="r" eaLnBrk="0" fontAlgn="auto" hangingPunct="0">
              <a:spcBef>
                <a:spcPts val="0"/>
              </a:spcBef>
              <a:spcAft>
                <a:spcPts val="0"/>
              </a:spcAft>
              <a:defRPr/>
            </a:pPr>
            <a:r>
              <a:rPr lang="es-CO" sz="3200" b="1" dirty="0" err="1">
                <a:latin typeface="+mn-lt"/>
              </a:rPr>
              <a:t>Twitter</a:t>
            </a:r>
            <a:r>
              <a:rPr lang="es-CO" sz="3200" b="1" dirty="0">
                <a:latin typeface="+mn-lt"/>
              </a:rPr>
              <a:t>: </a:t>
            </a:r>
            <a:r>
              <a:rPr lang="es-CO" sz="3200" b="1" dirty="0">
                <a:solidFill>
                  <a:srgbClr val="1C3481"/>
                </a:solidFill>
                <a:latin typeface="+mn-lt"/>
              </a:rPr>
              <a:t>@</a:t>
            </a:r>
            <a:r>
              <a:rPr lang="es-CO" sz="3200" b="1" dirty="0" err="1">
                <a:solidFill>
                  <a:srgbClr val="1C3481"/>
                </a:solidFill>
                <a:latin typeface="+mn-lt"/>
              </a:rPr>
              <a:t>cracolombia</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YouTube: </a:t>
            </a:r>
            <a:r>
              <a:rPr lang="es-CO" sz="3200" b="1" dirty="0" err="1">
                <a:solidFill>
                  <a:srgbClr val="1C3481"/>
                </a:solidFill>
                <a:latin typeface="+mn-lt"/>
              </a:rPr>
              <a:t>crapsbcol</a:t>
            </a:r>
            <a:endParaRPr lang="es-CO" sz="3200" b="1" dirty="0">
              <a:solidFill>
                <a:srgbClr val="1C3481"/>
              </a:solidFill>
              <a:latin typeface="+mn-lt"/>
            </a:endParaRPr>
          </a:p>
          <a:p>
            <a:pPr algn="r" eaLnBrk="0" fontAlgn="auto" hangingPunct="0">
              <a:spcBef>
                <a:spcPts val="0"/>
              </a:spcBef>
              <a:spcAft>
                <a:spcPts val="0"/>
              </a:spcAft>
              <a:defRPr/>
            </a:pPr>
            <a:r>
              <a:rPr lang="es-CO" sz="3200" b="1" dirty="0">
                <a:latin typeface="+mn-lt"/>
              </a:rPr>
              <a:t>Facebook: </a:t>
            </a:r>
            <a:r>
              <a:rPr lang="es-CO" sz="3200" b="1" dirty="0">
                <a:solidFill>
                  <a:srgbClr val="1C3481"/>
                </a:solidFill>
                <a:latin typeface="+mn-lt"/>
              </a:rPr>
              <a:t>Comisión de Regulación CRA</a:t>
            </a:r>
          </a:p>
          <a:p>
            <a:pPr algn="r" eaLnBrk="0" fontAlgn="auto" hangingPunct="0">
              <a:spcBef>
                <a:spcPts val="0"/>
              </a:spcBef>
              <a:spcAft>
                <a:spcPts val="0"/>
              </a:spcAft>
              <a:defRPr/>
            </a:pPr>
            <a:r>
              <a:rPr lang="es-MX" sz="3200" b="1" dirty="0" smtClean="0">
                <a:latin typeface="+mn-lt"/>
              </a:rPr>
              <a:t>Correo </a:t>
            </a:r>
            <a:r>
              <a:rPr lang="es-MX" sz="3200" b="1" dirty="0">
                <a:latin typeface="+mn-lt"/>
              </a:rPr>
              <a:t>electrónico:</a:t>
            </a:r>
            <a:r>
              <a:rPr lang="es-MX" sz="3200" b="1" dirty="0">
                <a:solidFill>
                  <a:schemeClr val="tx2">
                    <a:lumMod val="60000"/>
                    <a:lumOff val="40000"/>
                  </a:schemeClr>
                </a:solidFill>
                <a:latin typeface="+mn-lt"/>
              </a:rPr>
              <a:t> </a:t>
            </a:r>
            <a:r>
              <a:rPr lang="es-MX" sz="3200" b="1" dirty="0">
                <a:solidFill>
                  <a:srgbClr val="1C3481"/>
                </a:solidFill>
                <a:latin typeface="+mn-lt"/>
              </a:rPr>
              <a:t>correo@cra.gov.co</a:t>
            </a:r>
          </a:p>
          <a:p>
            <a:pPr algn="r" eaLnBrk="0" fontAlgn="auto" hangingPunct="0">
              <a:spcBef>
                <a:spcPts val="0"/>
              </a:spcBef>
              <a:spcAft>
                <a:spcPts val="0"/>
              </a:spcAft>
              <a:defRPr/>
            </a:pPr>
            <a:r>
              <a:rPr lang="es-MX" sz="3200" b="1" dirty="0">
                <a:latin typeface="+mn-lt"/>
              </a:rPr>
              <a:t>PBX</a:t>
            </a:r>
            <a:r>
              <a:rPr lang="es-MX" sz="3200" b="1" dirty="0" smtClean="0">
                <a:latin typeface="+mn-lt"/>
              </a:rPr>
              <a:t>:</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(1)</a:t>
            </a:r>
            <a:r>
              <a:rPr lang="es-MX" sz="3200" b="1" dirty="0" smtClean="0">
                <a:solidFill>
                  <a:schemeClr val="tx2">
                    <a:lumMod val="60000"/>
                    <a:lumOff val="40000"/>
                  </a:schemeClr>
                </a:solidFill>
                <a:latin typeface="+mn-lt"/>
              </a:rPr>
              <a:t> </a:t>
            </a:r>
            <a:r>
              <a:rPr lang="es-MX" sz="3200" b="1" dirty="0" smtClean="0">
                <a:solidFill>
                  <a:schemeClr val="tx2">
                    <a:lumMod val="75000"/>
                  </a:schemeClr>
                </a:solidFill>
                <a:latin typeface="+mn-lt"/>
              </a:rPr>
              <a:t>4873820</a:t>
            </a:r>
            <a:r>
              <a:rPr lang="es-MX" sz="3200" b="1" dirty="0" smtClean="0">
                <a:solidFill>
                  <a:schemeClr val="tx2">
                    <a:lumMod val="60000"/>
                    <a:lumOff val="40000"/>
                  </a:schemeClr>
                </a:solidFill>
                <a:latin typeface="+mn-lt"/>
              </a:rPr>
              <a:t> </a:t>
            </a:r>
            <a:r>
              <a:rPr lang="es-MX" sz="3200" b="1" dirty="0">
                <a:latin typeface="+mn-lt"/>
              </a:rPr>
              <a:t>Línea </a:t>
            </a:r>
            <a:r>
              <a:rPr lang="es-MX" sz="3200" b="1" dirty="0" smtClean="0">
                <a:latin typeface="+mn-lt"/>
              </a:rPr>
              <a:t>Nacional: </a:t>
            </a:r>
            <a:r>
              <a:rPr lang="es-MX" sz="3200" b="1" dirty="0" smtClean="0">
                <a:solidFill>
                  <a:srgbClr val="1C3481"/>
                </a:solidFill>
                <a:latin typeface="+mn-lt"/>
              </a:rPr>
              <a:t>018000517565</a:t>
            </a:r>
            <a:endParaRPr lang="es-ES" sz="3200" b="1" dirty="0">
              <a:solidFill>
                <a:srgbClr val="1C3481"/>
              </a:solidFill>
              <a:latin typeface="+mn-lt"/>
            </a:endParaRPr>
          </a:p>
        </p:txBody>
      </p:sp>
      <p:sp>
        <p:nvSpPr>
          <p:cNvPr id="16" name="15 Rectángulo"/>
          <p:cNvSpPr/>
          <p:nvPr/>
        </p:nvSpPr>
        <p:spPr>
          <a:xfrm>
            <a:off x="-1" y="0"/>
            <a:ext cx="9170641" cy="1700808"/>
          </a:xfrm>
          <a:prstGeom prst="rect">
            <a:avLst/>
          </a:prstGeom>
          <a:solidFill>
            <a:srgbClr val="1C34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7" name="16 Imagen"/>
          <p:cNvPicPr>
            <a:picLocks noChangeAspect="1"/>
          </p:cNvPicPr>
          <p:nvPr/>
        </p:nvPicPr>
        <p:blipFill rotWithShape="1">
          <a:blip r:embed="rId2" cstate="print">
            <a:extLst>
              <a:ext uri="{28A0092B-C50C-407E-A947-70E740481C1C}">
                <a14:useLocalDpi xmlns:a14="http://schemas.microsoft.com/office/drawing/2010/main" val="0"/>
              </a:ext>
            </a:extLst>
          </a:blip>
          <a:srcRect t="24256"/>
          <a:stretch/>
        </p:blipFill>
        <p:spPr>
          <a:xfrm>
            <a:off x="539952" y="260648"/>
            <a:ext cx="3600000" cy="1127471"/>
          </a:xfrm>
          <a:prstGeom prst="rect">
            <a:avLst/>
          </a:prstGeom>
        </p:spPr>
      </p:pic>
      <p:grpSp>
        <p:nvGrpSpPr>
          <p:cNvPr id="10" name="9 Grupo"/>
          <p:cNvGrpSpPr/>
          <p:nvPr/>
        </p:nvGrpSpPr>
        <p:grpSpPr>
          <a:xfrm>
            <a:off x="5004048" y="5697352"/>
            <a:ext cx="4166593" cy="900000"/>
            <a:chOff x="5004048" y="5697352"/>
            <a:chExt cx="4166593" cy="900000"/>
          </a:xfrm>
        </p:grpSpPr>
        <p:sp>
          <p:nvSpPr>
            <p:cNvPr id="11" name="10 Rectángulo redondeado"/>
            <p:cNvSpPr/>
            <p:nvPr/>
          </p:nvSpPr>
          <p:spPr>
            <a:xfrm>
              <a:off x="5004048" y="5697352"/>
              <a:ext cx="4166593"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dirty="0"/>
            </a:p>
          </p:txBody>
        </p:sp>
        <p:pic>
          <p:nvPicPr>
            <p:cNvPr id="12" name="11 Imagen"/>
            <p:cNvPicPr>
              <a:picLocks noChangeAspect="1"/>
            </p:cNvPicPr>
            <p:nvPr/>
          </p:nvPicPr>
          <p:blipFill rotWithShape="1">
            <a:blip r:embed="rId3">
              <a:extLst>
                <a:ext uri="{28A0092B-C50C-407E-A947-70E740481C1C}">
                  <a14:useLocalDpi xmlns:a14="http://schemas.microsoft.com/office/drawing/2010/main" val="0"/>
                </a:ext>
              </a:extLst>
            </a:blip>
            <a:srcRect t="7813" b="7813"/>
            <a:stretch/>
          </p:blipFill>
          <p:spPr>
            <a:xfrm>
              <a:off x="5285975" y="5733256"/>
              <a:ext cx="3602736" cy="864096"/>
            </a:xfrm>
            <a:prstGeom prst="rect">
              <a:avLst/>
            </a:prstGeom>
          </p:spPr>
        </p:pic>
      </p:grpSp>
    </p:spTree>
    <p:extLst>
      <p:ext uri="{BB962C8B-B14F-4D97-AF65-F5344CB8AC3E}">
        <p14:creationId xmlns:p14="http://schemas.microsoft.com/office/powerpoint/2010/main" val="40002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lide(fromBottom)">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584775"/>
          </a:xfrm>
          <a:prstGeom prst="rect">
            <a:avLst/>
          </a:prstGeom>
          <a:noFill/>
          <a:ln w="9525" algn="ctr">
            <a:noFill/>
            <a:miter lim="800000"/>
            <a:headEnd/>
            <a:tailEnd/>
          </a:ln>
          <a:effectLst/>
        </p:spPr>
        <p:txBody>
          <a:bodyPr>
            <a:spAutoFit/>
          </a:bodyPr>
          <a:lstStyle/>
          <a:p>
            <a:pPr algn="ctr"/>
            <a:r>
              <a:rPr lang="es-CO" sz="3200" b="1" dirty="0">
                <a:latin typeface="Arial Narrow"/>
                <a:cs typeface="Arial Narrow"/>
              </a:rPr>
              <a:t>ALCANCE Y SELECCIÓN DE LA MUESTRA</a:t>
            </a:r>
            <a:endParaRPr lang="es-CO" sz="3200" dirty="0"/>
          </a:p>
        </p:txBody>
      </p:sp>
      <p:sp>
        <p:nvSpPr>
          <p:cNvPr id="5" name="1 Rectángulo"/>
          <p:cNvSpPr>
            <a:spLocks noChangeArrowheads="1"/>
          </p:cNvSpPr>
          <p:nvPr/>
        </p:nvSpPr>
        <p:spPr bwMode="auto">
          <a:xfrm>
            <a:off x="315466" y="967582"/>
            <a:ext cx="8360990" cy="4247317"/>
          </a:xfrm>
          <a:prstGeom prst="rect">
            <a:avLst/>
          </a:prstGeom>
          <a:noFill/>
          <a:ln w="9525">
            <a:noFill/>
            <a:miter lim="800000"/>
            <a:headEnd/>
            <a:tailEnd/>
          </a:ln>
        </p:spPr>
        <p:txBody>
          <a:bodyPr wrap="square">
            <a:spAutoFit/>
          </a:bodyPr>
          <a:lstStyle/>
          <a:p>
            <a:pPr marL="0" lvl="1" algn="just">
              <a:defRPr/>
            </a:pPr>
            <a:r>
              <a:rPr lang="es-CO" dirty="0" smtClean="0">
                <a:latin typeface="Arial" panose="020B0604020202020204" pitchFamily="34" charset="0"/>
                <a:cs typeface="Arial" panose="020B0604020202020204" pitchFamily="34" charset="0"/>
              </a:rPr>
              <a:t>El universo de PQRSD para el periodo comprendido entre el 1º de enero y el 30 de junio de 2016 fue de 228. La selección de auditoría correspondió al 20% del universo para un total de 46 PQRSD tomadas para muestra de auditoría en el ejercicio.  </a:t>
            </a:r>
          </a:p>
          <a:p>
            <a:pPr marL="0" lvl="1" algn="just">
              <a:defRPr/>
            </a:pPr>
            <a:endParaRPr lang="es-CO"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MX" b="1" i="1" dirty="0">
              <a:latin typeface="Arial" panose="020B0604020202020204" pitchFamily="34" charset="0"/>
              <a:cs typeface="Arial" panose="020B0604020202020204" pitchFamily="34" charset="0"/>
            </a:endParaRPr>
          </a:p>
          <a:p>
            <a:pPr marL="0" lvl="1" algn="just">
              <a:defRPr/>
            </a:pPr>
            <a:endParaRPr lang="es-MX" b="1" i="1" dirty="0" smtClean="0">
              <a:latin typeface="Arial" panose="020B0604020202020204" pitchFamily="34" charset="0"/>
              <a:cs typeface="Arial" panose="020B0604020202020204" pitchFamily="34" charset="0"/>
            </a:endParaRPr>
          </a:p>
          <a:p>
            <a:pPr marL="0" lvl="1" algn="just">
              <a:defRPr/>
            </a:pPr>
            <a:endParaRPr lang="es-CO" b="1" i="1" dirty="0" smtClean="0">
              <a:latin typeface="Arial" panose="020B0604020202020204" pitchFamily="34" charset="0"/>
              <a:cs typeface="Arial" panose="020B0604020202020204" pitchFamily="34" charset="0"/>
            </a:endParaRPr>
          </a:p>
        </p:txBody>
      </p:sp>
      <p:graphicFrame>
        <p:nvGraphicFramePr>
          <p:cNvPr id="4" name="3 Gráfico"/>
          <p:cNvGraphicFramePr/>
          <p:nvPr>
            <p:extLst>
              <p:ext uri="{D42A27DB-BD31-4B8C-83A1-F6EECF244321}">
                <p14:modId xmlns:p14="http://schemas.microsoft.com/office/powerpoint/2010/main" val="960096758"/>
              </p:ext>
            </p:extLst>
          </p:nvPr>
        </p:nvGraphicFramePr>
        <p:xfrm>
          <a:off x="395536" y="2204864"/>
          <a:ext cx="8136904"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70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569660"/>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a:t>
            </a:r>
            <a:r>
              <a:rPr lang="es-CO" sz="3200" b="1" dirty="0" smtClean="0">
                <a:latin typeface="Arial Narrow" panose="020B0606020202030204" pitchFamily="34" charset="0"/>
                <a:cs typeface="Arial" panose="020B0604020202020204" pitchFamily="34" charset="0"/>
              </a:rPr>
              <a:t>INTEGRAL </a:t>
            </a:r>
            <a:r>
              <a:rPr lang="es-CO" sz="3200" b="1" dirty="0">
                <a:latin typeface="Arial Narrow" panose="020B0606020202030204" pitchFamily="34" charset="0"/>
                <a:cs typeface="Arial" panose="020B0604020202020204" pitchFamily="34" charset="0"/>
              </a:rPr>
              <a:t>AL USUARIO </a:t>
            </a:r>
            <a:r>
              <a:rPr lang="es-CO" sz="3200" b="1" dirty="0" smtClean="0">
                <a:latin typeface="Arial Narrow" panose="020B0606020202030204" pitchFamily="34" charset="0"/>
                <a:cs typeface="Arial" panose="020B0604020202020204" pitchFamily="34" charset="0"/>
              </a:rPr>
              <a:t>PRIMER </a:t>
            </a:r>
            <a:r>
              <a:rPr lang="es-CO" sz="3200" b="1" dirty="0">
                <a:latin typeface="Arial Narrow" panose="020B0606020202030204" pitchFamily="34" charset="0"/>
                <a:cs typeface="Arial" panose="020B0604020202020204" pitchFamily="34" charset="0"/>
              </a:rPr>
              <a:t>SEMESTRE DE </a:t>
            </a:r>
            <a:r>
              <a:rPr lang="es-CO" sz="3200" b="1" dirty="0" smtClean="0">
                <a:latin typeface="Arial Narrow" panose="020B0606020202030204" pitchFamily="34" charset="0"/>
                <a:cs typeface="Arial" panose="020B0604020202020204" pitchFamily="34" charset="0"/>
              </a:rPr>
              <a:t>2016</a:t>
            </a:r>
          </a:p>
          <a:p>
            <a:pPr algn="ctr">
              <a:spcBef>
                <a:spcPts val="0"/>
              </a:spcBef>
              <a:defRPr/>
            </a:pPr>
            <a:endParaRPr lang="es-CO" sz="3200" b="1" dirty="0">
              <a:latin typeface="Arial Narrow" panose="020B060602020203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588875456"/>
              </p:ext>
            </p:extLst>
          </p:nvPr>
        </p:nvGraphicFramePr>
        <p:xfrm>
          <a:off x="179512" y="1428057"/>
          <a:ext cx="8712968" cy="4449216"/>
        </p:xfrm>
        <a:graphic>
          <a:graphicData uri="http://schemas.openxmlformats.org/drawingml/2006/table">
            <a:tbl>
              <a:tblPr firstRow="1" bandRow="1">
                <a:tableStyleId>{5C22544A-7EE6-4342-B048-85BDC9FD1C3A}</a:tableStyleId>
              </a:tblPr>
              <a:tblGrid>
                <a:gridCol w="4604414"/>
                <a:gridCol w="4108554"/>
              </a:tblGrid>
              <a:tr h="6809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1474 de 2011</a:t>
                      </a:r>
                    </a:p>
                    <a:p>
                      <a:pPr algn="ctr"/>
                      <a:r>
                        <a:rPr lang="es-MX" b="1" i="1" dirty="0" smtClean="0"/>
                        <a:t>Artículo</a:t>
                      </a:r>
                      <a:r>
                        <a:rPr lang="es-MX" b="1" i="1" baseline="0" dirty="0" smtClean="0"/>
                        <a:t> 7</a:t>
                      </a:r>
                      <a:r>
                        <a:rPr lang="es-MX" i="1" baseline="0" dirty="0" smtClean="0"/>
                        <a:t>6</a:t>
                      </a:r>
                      <a:endParaRPr lang="es-CO"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768250">
                <a:tc>
                  <a:txBody>
                    <a:bodyPr/>
                    <a:lstStyle/>
                    <a:p>
                      <a:pPr marL="342900" lvl="1" indent="-161925" algn="just">
                        <a:buFont typeface="Arial" pitchFamily="34" charset="0"/>
                        <a:buChar char="•"/>
                      </a:pPr>
                      <a:endParaRPr lang="es-CO" sz="1800" dirty="0" smtClean="0"/>
                    </a:p>
                    <a:p>
                      <a:pPr marL="342900" lvl="1" indent="-161925" algn="just">
                        <a:buFont typeface="Arial" pitchFamily="34" charset="0"/>
                        <a:buChar char="•"/>
                      </a:pPr>
                      <a:endParaRPr lang="es-CO" sz="1800" dirty="0" smtClean="0"/>
                    </a:p>
                    <a:p>
                      <a:pPr marL="342900" lvl="1" indent="-161925" algn="just">
                        <a:buFont typeface="Arial" pitchFamily="34" charset="0"/>
                        <a:buChar char="•"/>
                      </a:pPr>
                      <a:r>
                        <a:rPr lang="es-CO" sz="1800" dirty="0" smtClean="0"/>
                        <a:t>“</a:t>
                      </a:r>
                      <a:r>
                        <a:rPr lang="es-CO" sz="1800" i="1" dirty="0" smtClean="0"/>
                        <a:t>En la página web principal de toda entidad pública deberá existir un link de quejas, sugerencias y reclamos de fácil acceso para que los ciudadanos realicen sus comentarios</a:t>
                      </a:r>
                      <a:r>
                        <a:rPr lang="es-CO" sz="1800" dirty="0" smtClean="0"/>
                        <a:t>”.</a:t>
                      </a:r>
                    </a:p>
                    <a:p>
                      <a:pPr marL="342900" lvl="1" indent="-342900" algn="just">
                        <a:buFont typeface="Arial" pitchFamily="34" charset="0"/>
                        <a:buChar char="•"/>
                      </a:pPr>
                      <a:endParaRPr lang="es-CO" sz="1800" dirty="0" smtClean="0"/>
                    </a:p>
                    <a:p>
                      <a:pPr marL="0" lvl="1" indent="0" algn="just">
                        <a:buFont typeface="Arial" pitchFamily="34" charset="0"/>
                        <a:buNone/>
                      </a:pPr>
                      <a:endParaRPr lang="es-CO" sz="1800" dirty="0" smtClean="0"/>
                    </a:p>
                    <a:p>
                      <a:endParaRPr lang="es-CO" dirty="0"/>
                    </a:p>
                  </a:txBody>
                  <a:tcPr/>
                </a:tc>
                <a:tc>
                  <a:txBody>
                    <a:bodyPr/>
                    <a:lstStyle/>
                    <a:p>
                      <a:pPr marL="285750" indent="-285750" algn="just">
                        <a:buFont typeface="Arial" panose="020B0604020202020204" pitchFamily="34" charset="0"/>
                        <a:buChar char="•"/>
                      </a:pPr>
                      <a:endParaRPr lang="es-CO" dirty="0" smtClean="0"/>
                    </a:p>
                    <a:p>
                      <a:pPr marL="285750" indent="-285750" algn="just">
                        <a:buFont typeface="Arial" panose="020B0604020202020204" pitchFamily="34" charset="0"/>
                        <a:buChar char="•"/>
                      </a:pPr>
                      <a:endParaRPr lang="es-CO" dirty="0" smtClean="0"/>
                    </a:p>
                    <a:p>
                      <a:pPr marL="285750" indent="-285750" algn="just">
                        <a:buFont typeface="Arial" panose="020B0604020202020204" pitchFamily="34" charset="0"/>
                        <a:buChar char="•"/>
                      </a:pPr>
                      <a:r>
                        <a:rPr lang="es-CO" dirty="0" smtClean="0"/>
                        <a:t>La entidad cuenta en</a:t>
                      </a:r>
                      <a:r>
                        <a:rPr lang="es-CO" baseline="0" dirty="0" smtClean="0"/>
                        <a:t> la pagina web con un menú denominado “Atención a la Ciudadanía” que despliega una sección de peticiones, quejas, reclamos y denuncias, de fácil acceso a la ciudadanía.</a:t>
                      </a:r>
                    </a:p>
                    <a:p>
                      <a:pPr algn="just"/>
                      <a:endParaRPr lang="es-CO" baseline="0" dirty="0" smtClean="0"/>
                    </a:p>
                    <a:p>
                      <a:pPr algn="just"/>
                      <a:endParaRPr lang="es-CO" dirty="0"/>
                    </a:p>
                  </a:txBody>
                  <a:tcPr/>
                </a:tc>
              </a:tr>
            </a:tbl>
          </a:graphicData>
        </a:graphic>
      </p:graphicFrame>
    </p:spTree>
    <p:extLst>
      <p:ext uri="{BB962C8B-B14F-4D97-AF65-F5344CB8AC3E}">
        <p14:creationId xmlns:p14="http://schemas.microsoft.com/office/powerpoint/2010/main" val="316978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INTEGRAL AL USUARIO </a:t>
            </a:r>
            <a:r>
              <a:rPr lang="es-CO" sz="3200" b="1" dirty="0" smtClean="0">
                <a:latin typeface="Arial Narrow" panose="020B0606020202030204" pitchFamily="34" charset="0"/>
                <a:cs typeface="Arial" panose="020B0604020202020204" pitchFamily="34" charset="0"/>
              </a:rPr>
              <a:t>PRIMER </a:t>
            </a:r>
            <a:r>
              <a:rPr lang="es-CO" sz="3200" b="1" dirty="0">
                <a:latin typeface="Arial Narrow" panose="020B0606020202030204" pitchFamily="34" charset="0"/>
                <a:cs typeface="Arial" panose="020B0604020202020204" pitchFamily="34" charset="0"/>
              </a:rPr>
              <a:t>SEMESTRE DE </a:t>
            </a:r>
            <a:r>
              <a:rPr lang="es-CO" sz="3200" b="1" dirty="0" smtClean="0">
                <a:latin typeface="Arial Narrow" panose="020B0606020202030204" pitchFamily="34" charset="0"/>
                <a:cs typeface="Arial" panose="020B0604020202020204" pitchFamily="34" charset="0"/>
              </a:rPr>
              <a:t>2016</a:t>
            </a:r>
            <a:endParaRPr lang="es-CO" sz="3200" b="1" dirty="0">
              <a:latin typeface="Arial Narrow" panose="020B060602020203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417073567"/>
              </p:ext>
            </p:extLst>
          </p:nvPr>
        </p:nvGraphicFramePr>
        <p:xfrm>
          <a:off x="287524" y="1439516"/>
          <a:ext cx="8568952" cy="4437756"/>
        </p:xfrm>
        <a:graphic>
          <a:graphicData uri="http://schemas.openxmlformats.org/drawingml/2006/table">
            <a:tbl>
              <a:tblPr firstRow="1" bandRow="1">
                <a:tableStyleId>{5C22544A-7EE6-4342-B048-85BDC9FD1C3A}</a:tableStyleId>
              </a:tblPr>
              <a:tblGrid>
                <a:gridCol w="4528308"/>
                <a:gridCol w="4040644"/>
              </a:tblGrid>
              <a:tr h="861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numeral 4º </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249036">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s-CO" sz="1900" b="0" i="1" u="none" strike="noStrike" kern="1200" cap="none" spc="0" normalizeH="0" baseline="0" noProof="0" dirty="0" smtClean="0">
                        <a:ln>
                          <a:noFill/>
                        </a:ln>
                        <a:solidFill>
                          <a:sysClr val="windowText" lastClr="000000"/>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900" b="0" i="1" u="none" strike="noStrike" kern="1200" cap="none" spc="0" normalizeH="0" baseline="0" noProof="0" dirty="0" smtClean="0">
                          <a:ln>
                            <a:noFill/>
                          </a:ln>
                          <a:solidFill>
                            <a:sysClr val="windowText" lastClr="000000"/>
                          </a:solidFill>
                          <a:effectLst/>
                          <a:uLnTx/>
                          <a:uFillTx/>
                          <a:latin typeface="+mn-lt"/>
                          <a:ea typeface="+mn-ea"/>
                          <a:cs typeface="+mn-cs"/>
                        </a:rPr>
                        <a:t>“Establecer un sistema de turnos acorde con las necesidades del servicio y las nuevas tecnologías, para la ordenada atención de peticiones, quejas, denuncias o reclamos”</a:t>
                      </a:r>
                    </a:p>
                    <a:p>
                      <a:endParaRPr lang="es-CO" dirty="0" smtClean="0"/>
                    </a:p>
                    <a:p>
                      <a:endParaRPr lang="es-CO" dirty="0" smtClean="0"/>
                    </a:p>
                    <a:p>
                      <a:endParaRPr lang="es-CO" dirty="0" smtClean="0"/>
                    </a:p>
                  </a:txBody>
                  <a:tcPr/>
                </a:tc>
                <a:tc>
                  <a:txBody>
                    <a:bodyPr/>
                    <a:lstStyle/>
                    <a:p>
                      <a:pPr marL="0" indent="0" algn="just">
                        <a:buFont typeface="Arial" panose="020B0604020202020204" pitchFamily="34" charset="0"/>
                        <a:buNone/>
                      </a:pPr>
                      <a:endParaRPr lang="es-CO" baseline="0" dirty="0" smtClean="0"/>
                    </a:p>
                    <a:p>
                      <a:pPr marL="285750" indent="-285750" algn="just">
                        <a:buFont typeface="Arial" panose="020B0604020202020204" pitchFamily="34" charset="0"/>
                        <a:buChar char="•"/>
                      </a:pPr>
                      <a:r>
                        <a:rPr lang="es-CO" baseline="0" dirty="0" smtClean="0"/>
                        <a:t>La entidad no cuenta con un sistema de turnos para la atención ordenada para las PQRSD por cuanto las necesidades del servicio no lo requiere, ya que la mayoría de las PQRSD son allegadas por correo electrónico y certificado.</a:t>
                      </a:r>
                    </a:p>
                    <a:p>
                      <a:pPr marL="0" indent="0" algn="just">
                        <a:buFont typeface="Arial" panose="020B0604020202020204" pitchFamily="34" charset="0"/>
                        <a:buNone/>
                      </a:pPr>
                      <a:endParaRPr lang="es-CO" baseline="0" dirty="0" smtClean="0"/>
                    </a:p>
                  </a:txBody>
                  <a:tcPr/>
                </a:tc>
              </a:tr>
            </a:tbl>
          </a:graphicData>
        </a:graphic>
      </p:graphicFrame>
    </p:spTree>
    <p:extLst>
      <p:ext uri="{BB962C8B-B14F-4D97-AF65-F5344CB8AC3E}">
        <p14:creationId xmlns:p14="http://schemas.microsoft.com/office/powerpoint/2010/main" val="275956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INTEGRAL AL USUARIO </a:t>
            </a:r>
            <a:r>
              <a:rPr lang="es-CO" sz="3200" b="1" dirty="0" smtClean="0">
                <a:latin typeface="Arial Narrow" panose="020B0606020202030204" pitchFamily="34" charset="0"/>
                <a:cs typeface="Arial" panose="020B0604020202020204" pitchFamily="34" charset="0"/>
              </a:rPr>
              <a:t>PRIMER </a:t>
            </a:r>
            <a:r>
              <a:rPr lang="es-CO" sz="3200" b="1" dirty="0">
                <a:latin typeface="Arial Narrow" panose="020B0606020202030204" pitchFamily="34" charset="0"/>
                <a:cs typeface="Arial" panose="020B0604020202020204" pitchFamily="34" charset="0"/>
              </a:rPr>
              <a:t>SEMESTRE DE </a:t>
            </a:r>
            <a:r>
              <a:rPr lang="es-CO" sz="3200" b="1" dirty="0" smtClean="0">
                <a:latin typeface="Arial Narrow" panose="020B0606020202030204" pitchFamily="34" charset="0"/>
                <a:cs typeface="Arial" panose="020B0604020202020204" pitchFamily="34" charset="0"/>
              </a:rPr>
              <a:t>2016</a:t>
            </a:r>
            <a:endParaRPr lang="es-CO" sz="3200" b="1" dirty="0">
              <a:latin typeface="Arial Narrow" panose="020B060602020203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559248019"/>
              </p:ext>
            </p:extLst>
          </p:nvPr>
        </p:nvGraphicFramePr>
        <p:xfrm>
          <a:off x="143508" y="1377280"/>
          <a:ext cx="8892988" cy="4572000"/>
        </p:xfrm>
        <a:graphic>
          <a:graphicData uri="http://schemas.openxmlformats.org/drawingml/2006/table">
            <a:tbl>
              <a:tblPr firstRow="1" bandRow="1">
                <a:tableStyleId>{5C22544A-7EE6-4342-B048-85BDC9FD1C3A}</a:tableStyleId>
              </a:tblPr>
              <a:tblGrid>
                <a:gridCol w="4699546"/>
                <a:gridCol w="4193442"/>
              </a:tblGrid>
              <a:tr h="8324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2 y 6</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347784">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“Garantizar atención personal al público, como mínimo durante cuarenta (40) horas a la semana, las cuales se distribuirán en horarios que satisfagan las necesidades del servicio”. </a:t>
                      </a:r>
                      <a:endParaRPr lang="es-CO" sz="1800" dirty="0" smtClean="0"/>
                    </a:p>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dirty="0" smtClean="0">
                          <a:ln>
                            <a:noFill/>
                          </a:ln>
                          <a:solidFill>
                            <a:sysClr val="windowText" lastClr="000000"/>
                          </a:solidFill>
                          <a:effectLst/>
                          <a:uLnTx/>
                          <a:uFillTx/>
                          <a:latin typeface="+mn-lt"/>
                          <a:ea typeface="+mn-ea"/>
                          <a:cs typeface="+mn-cs"/>
                        </a:rPr>
                        <a:t>“Tramitar las peticiones que lleguen vía fax o por medios electrónicos (…)”.</a:t>
                      </a:r>
                    </a:p>
                  </a:txBody>
                  <a:tcPr/>
                </a:tc>
                <a:tc>
                  <a:txBody>
                    <a:bodyPr/>
                    <a:lstStyle/>
                    <a:p>
                      <a:pPr marL="285750" indent="-285750" algn="just">
                        <a:buFont typeface="Arial" panose="020B0604020202020204" pitchFamily="34" charset="0"/>
                        <a:buChar char="•"/>
                      </a:pPr>
                      <a:r>
                        <a:rPr lang="es-CO" baseline="0" dirty="0" smtClean="0"/>
                        <a:t>La CRA cuenta con atención personalizada 40 horas semanales de lunes a viernes de 8:00 a.m. a 4:00 p.m. en jornada continua.</a:t>
                      </a:r>
                    </a:p>
                    <a:p>
                      <a:pPr marL="285750" indent="-285750" algn="just">
                        <a:buFont typeface="Arial" panose="020B0604020202020204" pitchFamily="34" charset="0"/>
                        <a:buChar char="•"/>
                      </a:pPr>
                      <a:endParaRPr lang="es-CO" baseline="0" dirty="0" smtClean="0"/>
                    </a:p>
                    <a:p>
                      <a:pPr marL="285750" indent="-285750" algn="just">
                        <a:buFont typeface="Arial" panose="020B0604020202020204" pitchFamily="34" charset="0"/>
                        <a:buChar char="•"/>
                      </a:pPr>
                      <a:r>
                        <a:rPr lang="es-CO" baseline="0" dirty="0" smtClean="0"/>
                        <a:t>Cuando las PQRSD llegan a la entidad vía fax, éstas son radicadas por el área de correspondencia en el sistema ORFEO, y los medios electrónicos son direccionados directamente al sistema ORFEO en donde son radicados por dicha dependencia.</a:t>
                      </a:r>
                      <a:endParaRPr lang="es-CO" dirty="0" smtClean="0"/>
                    </a:p>
                  </a:txBody>
                  <a:tcPr/>
                </a:tc>
              </a:tr>
            </a:tbl>
          </a:graphicData>
        </a:graphic>
      </p:graphicFrame>
    </p:spTree>
    <p:extLst>
      <p:ext uri="{BB962C8B-B14F-4D97-AF65-F5344CB8AC3E}">
        <p14:creationId xmlns:p14="http://schemas.microsoft.com/office/powerpoint/2010/main" val="222119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0" y="350838"/>
            <a:ext cx="9144000" cy="1077218"/>
          </a:xfrm>
          <a:prstGeom prst="rect">
            <a:avLst/>
          </a:prstGeom>
          <a:noFill/>
          <a:ln w="9525" algn="ctr">
            <a:noFill/>
            <a:miter lim="800000"/>
            <a:headEnd/>
            <a:tailEnd/>
          </a:ln>
          <a:effectLst/>
        </p:spPr>
        <p:txBody>
          <a:bodyPr>
            <a:spAutoFit/>
          </a:bodyPr>
          <a:lstStyle/>
          <a:p>
            <a:pPr algn="ctr">
              <a:spcBef>
                <a:spcPts val="0"/>
              </a:spcBef>
              <a:defRPr/>
            </a:pPr>
            <a:r>
              <a:rPr lang="es-CO" sz="3200" b="1" dirty="0">
                <a:latin typeface="Arial Narrow" panose="020B0606020202030204" pitchFamily="34" charset="0"/>
                <a:cs typeface="Arial" panose="020B0604020202020204" pitchFamily="34" charset="0"/>
              </a:rPr>
              <a:t>FORTALEZAS DEL PROCESO DE SERVICIO INTEGRAL AL USUARIO </a:t>
            </a:r>
            <a:r>
              <a:rPr lang="es-CO" sz="3200" b="1" dirty="0" smtClean="0">
                <a:latin typeface="Arial Narrow" panose="020B0606020202030204" pitchFamily="34" charset="0"/>
                <a:cs typeface="Arial" panose="020B0604020202020204" pitchFamily="34" charset="0"/>
              </a:rPr>
              <a:t>PRIMER </a:t>
            </a:r>
            <a:r>
              <a:rPr lang="es-CO" sz="3200" b="1" dirty="0">
                <a:latin typeface="Arial Narrow" panose="020B0606020202030204" pitchFamily="34" charset="0"/>
                <a:cs typeface="Arial" panose="020B0604020202020204" pitchFamily="34" charset="0"/>
              </a:rPr>
              <a:t>SEMESTRE DE </a:t>
            </a:r>
            <a:r>
              <a:rPr lang="es-CO" sz="3200" b="1" dirty="0" smtClean="0">
                <a:latin typeface="Arial Narrow" panose="020B0606020202030204" pitchFamily="34" charset="0"/>
                <a:cs typeface="Arial" panose="020B0604020202020204" pitchFamily="34" charset="0"/>
              </a:rPr>
              <a:t>2016</a:t>
            </a:r>
            <a:endParaRPr lang="es-CO" sz="3200" b="1" dirty="0">
              <a:latin typeface="Arial Narrow" panose="020B060602020203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695088786"/>
              </p:ext>
            </p:extLst>
          </p:nvPr>
        </p:nvGraphicFramePr>
        <p:xfrm>
          <a:off x="204056" y="1340768"/>
          <a:ext cx="8688424" cy="4464496"/>
        </p:xfrm>
        <a:graphic>
          <a:graphicData uri="http://schemas.openxmlformats.org/drawingml/2006/table">
            <a:tbl>
              <a:tblPr firstRow="1" bandRow="1">
                <a:tableStyleId>{5C22544A-7EE6-4342-B048-85BDC9FD1C3A}</a:tableStyleId>
              </a:tblPr>
              <a:tblGrid>
                <a:gridCol w="4591443"/>
                <a:gridCol w="4096981"/>
              </a:tblGrid>
              <a:tr h="11303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Directrices Ley 1437 de 2011</a:t>
                      </a: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i="1" dirty="0" smtClean="0"/>
                        <a:t>Artículo 7º</a:t>
                      </a:r>
                      <a:r>
                        <a:rPr lang="es-MX" sz="1800" b="1" i="1" baseline="0" dirty="0" smtClean="0"/>
                        <a:t> “Deberes de las autoridades en la atención al público”, </a:t>
                      </a:r>
                      <a:r>
                        <a:rPr lang="es-MX" sz="1800" b="1" i="1" dirty="0" smtClean="0"/>
                        <a:t> numeral 8</a:t>
                      </a:r>
                      <a:endParaRPr lang="es-CO" sz="1800" b="1" i="1" dirty="0" smtClean="0"/>
                    </a:p>
                    <a:p>
                      <a:pPr algn="ctr"/>
                      <a:endParaRPr lang="es-C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1" dirty="0" smtClean="0"/>
                        <a:t>Implementación en la CRA</a:t>
                      </a:r>
                    </a:p>
                    <a:p>
                      <a:pPr algn="ctr"/>
                      <a:endParaRPr lang="es-CO" dirty="0"/>
                    </a:p>
                  </a:txBody>
                  <a:tcPr/>
                </a:tc>
              </a:tr>
              <a:tr h="3275776">
                <a:tc>
                  <a:txBody>
                    <a:bodyPr/>
                    <a:lstStyle/>
                    <a:p>
                      <a:pPr marL="342900" marR="0" lvl="0" indent="-342900" algn="just"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s-CO" sz="1800" b="0" i="1" u="none" strike="noStrike" kern="1200" cap="none" spc="0" normalizeH="0" baseline="0" noProof="0" dirty="0" smtClean="0">
                          <a:ln>
                            <a:noFill/>
                          </a:ln>
                          <a:solidFill>
                            <a:sysClr val="windowText" lastClr="000000"/>
                          </a:solidFill>
                          <a:effectLst/>
                          <a:uLnTx/>
                          <a:uFillTx/>
                          <a:latin typeface="+mn-lt"/>
                          <a:ea typeface="+mn-ea"/>
                          <a:cs typeface="+mn-cs"/>
                        </a:rPr>
                        <a:t>“Adoptar medios tecnológicos para el trámite y resolución de peticiones, y permitir el uso de medios alternativos para quienes no dispongan de aquellos”.</a:t>
                      </a:r>
                    </a:p>
                    <a:p>
                      <a:endParaRPr lang="es-CO" dirty="0" smtClean="0"/>
                    </a:p>
                  </a:txBody>
                  <a:tcPr/>
                </a:tc>
                <a:tc>
                  <a:txBody>
                    <a:bodyPr/>
                    <a:lstStyle/>
                    <a:p>
                      <a:pPr marL="285750" indent="-285750" algn="just">
                        <a:buFont typeface="Arial" panose="020B0604020202020204" pitchFamily="34" charset="0"/>
                        <a:buChar char="•"/>
                      </a:pPr>
                      <a:r>
                        <a:rPr lang="es-CO" baseline="0" dirty="0" smtClean="0"/>
                        <a:t>La entidad cuenta con canales de comunicación para recepcionar y tramitar las PQRSD tales como: presencial y/o correspondencia; telefónico; virtual (página web, correo electrónico, chat); redes sociales como </a:t>
                      </a:r>
                      <a:r>
                        <a:rPr lang="es-CO" baseline="0" dirty="0" err="1" smtClean="0"/>
                        <a:t>facebook</a:t>
                      </a:r>
                      <a:r>
                        <a:rPr lang="es-CO" baseline="0" dirty="0" smtClean="0"/>
                        <a:t>, </a:t>
                      </a:r>
                      <a:r>
                        <a:rPr lang="es-CO" sz="1800" kern="1200" dirty="0" smtClean="0">
                          <a:solidFill>
                            <a:schemeClr val="dk1"/>
                          </a:solidFill>
                          <a:effectLst/>
                          <a:latin typeface="+mn-lt"/>
                          <a:ea typeface="+mn-ea"/>
                          <a:cs typeface="+mn-cs"/>
                        </a:rPr>
                        <a:t>twitter, </a:t>
                      </a:r>
                      <a:r>
                        <a:rPr lang="es-CO" sz="1800" kern="1200" dirty="0" err="1" smtClean="0">
                          <a:solidFill>
                            <a:schemeClr val="dk1"/>
                          </a:solidFill>
                          <a:effectLst/>
                          <a:latin typeface="+mn-lt"/>
                          <a:ea typeface="+mn-ea"/>
                          <a:cs typeface="+mn-cs"/>
                        </a:rPr>
                        <a:t>youtube</a:t>
                      </a:r>
                      <a:r>
                        <a:rPr lang="es-CO" baseline="0" dirty="0" smtClean="0"/>
                        <a:t>; jornadas </a:t>
                      </a:r>
                      <a:r>
                        <a:rPr lang="es-CO" baseline="0" smtClean="0"/>
                        <a:t>de participación, jornadas </a:t>
                      </a:r>
                      <a:r>
                        <a:rPr lang="es-CO" baseline="0" dirty="0" smtClean="0"/>
                        <a:t>de divulgación y círculos de regulación.</a:t>
                      </a:r>
                    </a:p>
                    <a:p>
                      <a:pPr marL="0" indent="0" algn="just">
                        <a:buFont typeface="Arial" panose="020B0604020202020204" pitchFamily="34" charset="0"/>
                        <a:buNone/>
                      </a:pPr>
                      <a:endParaRPr lang="es-CO" dirty="0" smtClean="0"/>
                    </a:p>
                  </a:txBody>
                  <a:tcPr/>
                </a:tc>
              </a:tr>
            </a:tbl>
          </a:graphicData>
        </a:graphic>
      </p:graphicFrame>
    </p:spTree>
    <p:extLst>
      <p:ext uri="{BB962C8B-B14F-4D97-AF65-F5344CB8AC3E}">
        <p14:creationId xmlns:p14="http://schemas.microsoft.com/office/powerpoint/2010/main" val="250996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extLst>
              <p:ext uri="{D42A27DB-BD31-4B8C-83A1-F6EECF244321}">
                <p14:modId xmlns:p14="http://schemas.microsoft.com/office/powerpoint/2010/main" val="1254950384"/>
              </p:ext>
            </p:extLst>
          </p:nvPr>
        </p:nvGraphicFramePr>
        <p:xfrm>
          <a:off x="467544" y="476672"/>
          <a:ext cx="8208912"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7481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332657"/>
            <a:ext cx="8208912" cy="1384995"/>
          </a:xfrm>
          <a:prstGeom prst="rect">
            <a:avLst/>
          </a:prstGeo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63500" dist="50800" dir="13500000">
              <a:prstClr val="black">
                <a:alpha val="50000"/>
              </a:prstClr>
            </a:innerShdw>
          </a:effectLst>
          <a:scene3d>
            <a:camera prst="orthographicFront"/>
            <a:lightRig rig="threePt" dir="t"/>
          </a:scene3d>
          <a:sp3d>
            <a:bevelT w="114300" prst="artDeco"/>
            <a:bevelB w="1143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MX" sz="2800" b="1" dirty="0" smtClean="0"/>
              <a:t>OPORTUNIDAD DE MEJORA</a:t>
            </a:r>
          </a:p>
          <a:p>
            <a:pPr algn="ctr"/>
            <a:r>
              <a:rPr lang="es-MX" sz="2800" dirty="0" smtClean="0"/>
              <a:t>No se evidenció respuesta de las PQRSD ni en el sistema ORFEO ni física en el archivo</a:t>
            </a:r>
            <a:endParaRPr lang="es-CO" sz="2800" dirty="0"/>
          </a:p>
        </p:txBody>
      </p:sp>
      <p:graphicFrame>
        <p:nvGraphicFramePr>
          <p:cNvPr id="7" name="6 Diagrama"/>
          <p:cNvGraphicFramePr/>
          <p:nvPr>
            <p:extLst>
              <p:ext uri="{D42A27DB-BD31-4B8C-83A1-F6EECF244321}">
                <p14:modId xmlns:p14="http://schemas.microsoft.com/office/powerpoint/2010/main" val="1336982284"/>
              </p:ext>
            </p:extLst>
          </p:nvPr>
        </p:nvGraphicFramePr>
        <p:xfrm>
          <a:off x="611560" y="1988840"/>
          <a:ext cx="8136904"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2520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20240</TotalTime>
  <Words>1910</Words>
  <Application>Microsoft Office PowerPoint</Application>
  <PresentationFormat>Presentación en pantalla (4:3)</PresentationFormat>
  <Paragraphs>199</Paragraphs>
  <Slides>22</Slides>
  <Notes>6</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Mercadeo básico</dc:title>
  <dc:creator>Preferred Customer</dc:creator>
  <cp:lastModifiedBy>Giovanni Soto Cagua</cp:lastModifiedBy>
  <cp:revision>780</cp:revision>
  <dcterms:created xsi:type="dcterms:W3CDTF">2009-07-03T14:17:45Z</dcterms:created>
  <dcterms:modified xsi:type="dcterms:W3CDTF">2016-08-18T14:32:02Z</dcterms:modified>
</cp:coreProperties>
</file>