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94" r:id="rId4"/>
    <p:sldId id="262" r:id="rId5"/>
    <p:sldId id="263" r:id="rId6"/>
    <p:sldId id="274" r:id="rId7"/>
    <p:sldId id="267" r:id="rId8"/>
    <p:sldId id="295" r:id="rId9"/>
    <p:sldId id="296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7" autoAdjust="0"/>
    <p:restoredTop sz="94660"/>
  </p:normalViewPr>
  <p:slideViewPr>
    <p:cSldViewPr>
      <p:cViewPr varScale="1">
        <p:scale>
          <a:sx n="103" d="100"/>
          <a:sy n="103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 smtClean="0"/>
              <a:t>RESULTADOS DE LA VERIFICACIÓN</a:t>
            </a:r>
            <a:r>
              <a:rPr lang="es-CO" baseline="0" smtClean="0"/>
              <a:t> </a:t>
            </a:r>
            <a:r>
              <a:rPr lang="es-CO" smtClean="0"/>
              <a:t>DEL</a:t>
            </a:r>
            <a:r>
              <a:rPr lang="es-CO" baseline="0" smtClean="0"/>
              <a:t> </a:t>
            </a:r>
            <a:r>
              <a:rPr lang="es-CO" baseline="0" smtClean="0"/>
              <a:t>REGISTRO EN EL SIGEP </a:t>
            </a:r>
            <a:endParaRPr lang="es-CO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9066290829983752E-2"/>
          <c:y val="8.9411919425284744E-2"/>
          <c:w val="0.79847787567763129"/>
          <c:h val="0.79793409835319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Universo 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148596974505209E-3"/>
                  <c:y val="4.8873418348429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074298487253155E-3"/>
                  <c:y val="4.8873418348429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Hojas de vida registradas en el SIGEP  empleados públicos                              </c:v>
                </c:pt>
                <c:pt idx="1">
                  <c:v>Hojas de vida registradas en el SIGEP contratistas                               </c:v>
                </c:pt>
                <c:pt idx="2">
                  <c:v>Declaración de bienes y rentas registradas en el SIGEP  de los empleados públicos                                     </c:v>
                </c:pt>
                <c:pt idx="3">
                  <c:v>Declaración de bienes y renta registradas en el SIGEP de los contratistas                                                      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77</c:v>
                </c:pt>
                <c:pt idx="1">
                  <c:v>15</c:v>
                </c:pt>
                <c:pt idx="2">
                  <c:v>77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Excepciones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Hojas de vida registradas en el SIGEP  empleados públicos                              </c:v>
                </c:pt>
                <c:pt idx="1">
                  <c:v>Hojas de vida registradas en el SIGEP contratistas                               </c:v>
                </c:pt>
                <c:pt idx="2">
                  <c:v>Declaración de bienes y rentas registradas en el SIGEP  de los empleados públicos                                     </c:v>
                </c:pt>
                <c:pt idx="3">
                  <c:v>Declaración de bienes y renta registradas en el SIGEP de los contratistas                                                       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520896"/>
        <c:axId val="209534976"/>
      </c:barChart>
      <c:catAx>
        <c:axId val="2095208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solidFill>
              <a:schemeClr val="accent1">
                <a:shade val="95000"/>
                <a:satMod val="105000"/>
              </a:schemeClr>
            </a:solidFill>
          </a:ln>
        </c:spPr>
        <c:txPr>
          <a:bodyPr/>
          <a:lstStyle/>
          <a:p>
            <a:pPr>
              <a:defRPr sz="810" b="1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CO"/>
          </a:p>
        </c:txPr>
        <c:crossAx val="209534976"/>
        <c:crosses val="autoZero"/>
        <c:auto val="1"/>
        <c:lblAlgn val="ctr"/>
        <c:lblOffset val="100"/>
        <c:noMultiLvlLbl val="0"/>
      </c:catAx>
      <c:valAx>
        <c:axId val="209534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520896"/>
        <c:crosses val="autoZero"/>
        <c:crossBetween val="between"/>
      </c:valAx>
      <c:spPr>
        <a:noFill/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6338198889582074"/>
          <c:y val="0.48182347209078508"/>
          <c:w val="0.1109917036758499"/>
          <c:h val="7.0298915916973084E-2"/>
        </c:manualLayout>
      </c:layout>
      <c:overlay val="0"/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  <a:scene3d>
      <a:camera prst="orthographicFront"/>
      <a:lightRig rig="threePt" dir="t"/>
    </a:scene3d>
    <a:sp3d>
      <a:bevelT w="114300" prst="artDeco"/>
      <a:bevelB w="114300" prst="artDeco"/>
    </a:sp3d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 sz="1800" b="1" i="0" baseline="0" smtClean="0">
                <a:effectLst/>
              </a:rPr>
              <a:t>OBSERVACIONES DEL REGISTRO EN EL SIGEP DE FUNCIONARIOS Y CONTRATISTAS POR CRITERIO</a:t>
            </a:r>
            <a:endParaRPr lang="es-CO">
              <a:effectLst/>
            </a:endParaRPr>
          </a:p>
        </c:rich>
      </c:tx>
      <c:layout>
        <c:manualLayout>
          <c:xMode val="edge"/>
          <c:yMode val="edge"/>
          <c:x val="0.1289461427362771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9066290829983752E-2"/>
          <c:y val="8.9411919425284744E-2"/>
          <c:w val="0.79847787567763129"/>
          <c:h val="0.657688637005526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Universo del hallazgo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DATOS PERSONALES     0.79%</c:v>
                </c:pt>
                <c:pt idx="1">
                  <c:v>MONITOREO HOJA DE VIDA                     0%</c:v>
                </c:pt>
                <c:pt idx="2">
                  <c:v>NIVEL ACADÉMICO                                    3.01%</c:v>
                </c:pt>
                <c:pt idx="3">
                  <c:v>EXPERIENCIA LABORAL                         4.92%</c:v>
                </c:pt>
                <c:pt idx="4">
                  <c:v>MONITOREO BIENES Y RENTAS                               0%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377</c:v>
                </c:pt>
                <c:pt idx="1">
                  <c:v>174</c:v>
                </c:pt>
                <c:pt idx="2">
                  <c:v>232</c:v>
                </c:pt>
                <c:pt idx="3">
                  <c:v>203</c:v>
                </c:pt>
                <c:pt idx="4">
                  <c:v>145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Excepciones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DATOS PERSONALES     0.79%</c:v>
                </c:pt>
                <c:pt idx="1">
                  <c:v>MONITOREO HOJA DE VIDA                     0%</c:v>
                </c:pt>
                <c:pt idx="2">
                  <c:v>NIVEL ACADÉMICO                                    3.01%</c:v>
                </c:pt>
                <c:pt idx="3">
                  <c:v>EXPERIENCIA LABORAL                         4.92%</c:v>
                </c:pt>
                <c:pt idx="4">
                  <c:v>MONITOREO BIENES Y RENTAS                               0%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7</c:v>
                </c:pt>
                <c:pt idx="3">
                  <c:v>10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131008"/>
        <c:axId val="211136896"/>
      </c:barChart>
      <c:catAx>
        <c:axId val="2111310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solidFill>
              <a:schemeClr val="accent1">
                <a:shade val="95000"/>
                <a:satMod val="105000"/>
              </a:schemeClr>
            </a:solidFill>
          </a:ln>
        </c:spPr>
        <c:txPr>
          <a:bodyPr/>
          <a:lstStyle/>
          <a:p>
            <a: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CO"/>
          </a:p>
        </c:txPr>
        <c:crossAx val="211136896"/>
        <c:crosses val="autoZero"/>
        <c:auto val="1"/>
        <c:lblAlgn val="ctr"/>
        <c:lblOffset val="100"/>
        <c:noMultiLvlLbl val="0"/>
      </c:catAx>
      <c:valAx>
        <c:axId val="211136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1131008"/>
        <c:crosses val="autoZero"/>
        <c:crossBetween val="between"/>
      </c:valAx>
      <c:spPr>
        <a:noFill/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83603673665888978"/>
          <c:y val="0.29046488141210547"/>
          <c:w val="0.15944097379493447"/>
          <c:h val="7.6849894857733345E-2"/>
        </c:manualLayout>
      </c:layout>
      <c:overlay val="0"/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  <a:scene3d>
      <a:camera prst="orthographicFront"/>
      <a:lightRig rig="threePt" dir="t"/>
    </a:scene3d>
    <a:sp3d>
      <a:bevelT w="114300" prst="artDeco"/>
      <a:bevelB w="114300" prst="artDeco"/>
    </a:sp3d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CB69D-23E6-4B86-A03B-5D9E6A4950B4}" type="datetimeFigureOut">
              <a:rPr lang="es-CO" smtClean="0"/>
              <a:t>6/10/2016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A09DA-BDF9-4248-99C7-AED0382410E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2295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2</a:t>
            </a:fld>
            <a:endParaRPr lang="es-E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3</a:t>
            </a:fld>
            <a:endParaRPr lang="es-E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4</a:t>
            </a:fld>
            <a:endParaRPr lang="es-E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5</a:t>
            </a:fld>
            <a:endParaRPr lang="es-E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6</a:t>
            </a:fld>
            <a:endParaRPr lang="es-E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BD3C-343A-4853-8129-3995236155B7}" type="datetimeFigureOut">
              <a:rPr lang="es-CO" smtClean="0"/>
              <a:t>6/10/2016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712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BD3C-343A-4853-8129-3995236155B7}" type="datetimeFigureOut">
              <a:rPr lang="es-CO" smtClean="0"/>
              <a:t>6/10/2016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5628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BD3C-343A-4853-8129-3995236155B7}" type="datetimeFigureOut">
              <a:rPr lang="es-CO" smtClean="0"/>
              <a:t>6/10/2016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3314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BD3C-343A-4853-8129-3995236155B7}" type="datetimeFigureOut">
              <a:rPr lang="es-CO" smtClean="0"/>
              <a:t>6/10/2016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8918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BD3C-343A-4853-8129-3995236155B7}" type="datetimeFigureOut">
              <a:rPr lang="es-CO" smtClean="0"/>
              <a:t>6/10/2016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019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BD3C-343A-4853-8129-3995236155B7}" type="datetimeFigureOut">
              <a:rPr lang="es-CO" smtClean="0"/>
              <a:t>6/10/2016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3253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BD3C-343A-4853-8129-3995236155B7}" type="datetimeFigureOut">
              <a:rPr lang="es-CO" smtClean="0"/>
              <a:t>6/10/2016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7529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BD3C-343A-4853-8129-3995236155B7}" type="datetimeFigureOut">
              <a:rPr lang="es-CO" smtClean="0"/>
              <a:t>6/10/2016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6290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BD3C-343A-4853-8129-3995236155B7}" type="datetimeFigureOut">
              <a:rPr lang="es-CO" smtClean="0"/>
              <a:t>6/10/2016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5171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BD3C-343A-4853-8129-3995236155B7}" type="datetimeFigureOut">
              <a:rPr lang="es-CO" smtClean="0"/>
              <a:t>6/10/2016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3429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BD3C-343A-4853-8129-3995236155B7}" type="datetimeFigureOut">
              <a:rPr lang="es-CO" smtClean="0"/>
              <a:t>6/10/2016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341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EBD3C-343A-4853-8129-3995236155B7}" type="datetimeFigureOut">
              <a:rPr lang="es-CO" smtClean="0"/>
              <a:t>6/10/2016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2778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-15205"/>
            <a:ext cx="9111342" cy="687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29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56"/>
          <a:stretch/>
        </p:blipFill>
        <p:spPr>
          <a:xfrm>
            <a:off x="539952" y="573337"/>
            <a:ext cx="3600000" cy="1127471"/>
          </a:xfrm>
          <a:prstGeom prst="rect">
            <a:avLst/>
          </a:prstGeom>
        </p:spPr>
      </p:pic>
      <p:grpSp>
        <p:nvGrpSpPr>
          <p:cNvPr id="7" name="6 Grupo"/>
          <p:cNvGrpSpPr/>
          <p:nvPr/>
        </p:nvGrpSpPr>
        <p:grpSpPr>
          <a:xfrm>
            <a:off x="539952" y="5715304"/>
            <a:ext cx="4166593" cy="900000"/>
            <a:chOff x="5004048" y="5697352"/>
            <a:chExt cx="4166593" cy="900000"/>
          </a:xfrm>
        </p:grpSpPr>
        <p:sp>
          <p:nvSpPr>
            <p:cNvPr id="24" name="23 Rectángulo redondeado"/>
            <p:cNvSpPr/>
            <p:nvPr/>
          </p:nvSpPr>
          <p:spPr>
            <a:xfrm>
              <a:off x="5004048" y="5697352"/>
              <a:ext cx="4166593" cy="900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CO" dirty="0"/>
            </a:p>
          </p:txBody>
        </p:sp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13" b="7813"/>
            <a:stretch/>
          </p:blipFill>
          <p:spPr>
            <a:xfrm>
              <a:off x="5285975" y="5733256"/>
              <a:ext cx="3602736" cy="864096"/>
            </a:xfrm>
            <a:prstGeom prst="rect">
              <a:avLst/>
            </a:prstGeom>
          </p:spPr>
        </p:pic>
      </p:grp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4536504"/>
          </a:xfrm>
        </p:spPr>
        <p:txBody>
          <a:bodyPr>
            <a:normAutofit fontScale="90000"/>
          </a:bodyPr>
          <a:lstStyle/>
          <a:p>
            <a:pPr algn="l"/>
            <a:r>
              <a:rPr lang="es-MX" b="1" smtClean="0"/>
              <a:t/>
            </a:r>
            <a:br>
              <a:rPr lang="es-MX" b="1" smtClean="0"/>
            </a:br>
            <a:r>
              <a:rPr lang="es-MX" b="1" smtClean="0"/>
              <a:t/>
            </a:r>
            <a:br>
              <a:rPr lang="es-MX" b="1" smtClean="0"/>
            </a:br>
            <a:r>
              <a:rPr lang="es-MX" sz="3600" b="1" smtClean="0"/>
              <a:t>Informe Preliminar de </a:t>
            </a:r>
            <a:br>
              <a:rPr lang="es-MX" sz="3600" b="1" smtClean="0"/>
            </a:br>
            <a:r>
              <a:rPr lang="es-MX" sz="3600" b="1" smtClean="0">
                <a:latin typeface="+mn-lt"/>
              </a:rPr>
              <a:t>Seguimiento </a:t>
            </a:r>
            <a:r>
              <a:rPr lang="es-MX" sz="3600" b="1" dirty="0" smtClean="0">
                <a:latin typeface="+mn-lt"/>
              </a:rPr>
              <a:t>al Sistema </a:t>
            </a:r>
            <a:r>
              <a:rPr lang="es-MX" sz="3600" b="1" smtClean="0">
                <a:latin typeface="+mn-lt"/>
              </a:rPr>
              <a:t>de </a:t>
            </a:r>
            <a:br>
              <a:rPr lang="es-MX" sz="3600" b="1" smtClean="0">
                <a:latin typeface="+mn-lt"/>
              </a:rPr>
            </a:br>
            <a:r>
              <a:rPr lang="es-MX" sz="3600" b="1" smtClean="0">
                <a:latin typeface="+mn-lt"/>
              </a:rPr>
              <a:t>Información </a:t>
            </a:r>
            <a:r>
              <a:rPr lang="es-MX" sz="3600" b="1" dirty="0" smtClean="0">
                <a:latin typeface="+mn-lt"/>
              </a:rPr>
              <a:t>y Gestión </a:t>
            </a:r>
            <a:br>
              <a:rPr lang="es-MX" sz="3600" b="1" dirty="0" smtClean="0">
                <a:latin typeface="+mn-lt"/>
              </a:rPr>
            </a:br>
            <a:r>
              <a:rPr lang="es-MX" sz="3600" b="1" dirty="0" smtClean="0">
                <a:latin typeface="+mn-lt"/>
              </a:rPr>
              <a:t>del Empleo Público </a:t>
            </a:r>
            <a:r>
              <a:rPr lang="es-MX" sz="3600" b="1" smtClean="0">
                <a:latin typeface="+mn-lt"/>
              </a:rPr>
              <a:t/>
            </a:r>
            <a:br>
              <a:rPr lang="es-MX" sz="3600" b="1" smtClean="0">
                <a:latin typeface="+mn-lt"/>
              </a:rPr>
            </a:br>
            <a:r>
              <a:rPr lang="es-MX" sz="3600" b="1" smtClean="0">
                <a:latin typeface="+mn-lt"/>
              </a:rPr>
              <a:t>SIGEP</a:t>
            </a:r>
            <a:br>
              <a:rPr lang="es-MX" sz="3600" b="1" smtClean="0">
                <a:latin typeface="+mn-lt"/>
              </a:rPr>
            </a:br>
            <a:r>
              <a:rPr lang="es-CO" sz="1600" b="1" dirty="0" smtClean="0">
                <a:latin typeface="+mn-lt"/>
              </a:rPr>
              <a:t/>
            </a:r>
            <a:br>
              <a:rPr lang="es-CO" sz="1600" b="1" dirty="0" smtClean="0">
                <a:latin typeface="+mn-lt"/>
              </a:rPr>
            </a:br>
            <a:r>
              <a:rPr lang="es-CO" sz="3600" b="1" dirty="0" smtClean="0">
                <a:latin typeface="+mn-lt"/>
              </a:rPr>
              <a:t>Control Interno</a:t>
            </a:r>
            <a:r>
              <a:rPr lang="es-CO" sz="3600" b="1" smtClean="0">
                <a:latin typeface="+mn-lt"/>
              </a:rPr>
              <a:t/>
            </a:r>
            <a:br>
              <a:rPr lang="es-CO" sz="3600" b="1" smtClean="0">
                <a:latin typeface="+mn-lt"/>
              </a:rPr>
            </a:br>
            <a:r>
              <a:rPr lang="es-CO" sz="3600" b="1" smtClean="0">
                <a:latin typeface="+mn-lt"/>
              </a:rPr>
              <a:t>Octubre 6 </a:t>
            </a:r>
            <a:r>
              <a:rPr lang="es-CO" sz="3600" b="1" dirty="0" smtClean="0">
                <a:latin typeface="+mn-lt"/>
              </a:rPr>
              <a:t>de 2016</a:t>
            </a:r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endParaRPr lang="es-CO" dirty="0">
              <a:latin typeface="+mn-lt"/>
            </a:endParaRPr>
          </a:p>
        </p:txBody>
      </p:sp>
      <p:sp>
        <p:nvSpPr>
          <p:cNvPr id="6" name="AutoShape 2" descr="Resultado de imagen para sigep"/>
          <p:cNvSpPr>
            <a:spLocks noChangeAspect="1" noChangeArrowheads="1"/>
          </p:cNvSpPr>
          <p:nvPr/>
        </p:nvSpPr>
        <p:spPr bwMode="auto">
          <a:xfrm>
            <a:off x="155575" y="-1752600"/>
            <a:ext cx="37528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994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350838"/>
            <a:ext cx="91440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s-CO" sz="4000" b="1" dirty="0" smtClean="0"/>
              <a:t>OBJETIVO</a:t>
            </a:r>
            <a:endParaRPr lang="es-CO" sz="4000" b="1" dirty="0"/>
          </a:p>
        </p:txBody>
      </p:sp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315466" y="967582"/>
            <a:ext cx="836099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just">
              <a:defRPr/>
            </a:pPr>
            <a:r>
              <a:rPr lang="es-CO" sz="2000" dirty="0" smtClean="0">
                <a:cs typeface="Arial" panose="020B0604020202020204" pitchFamily="34" charset="0"/>
              </a:rPr>
              <a:t>Verificar el registro y la </a:t>
            </a:r>
            <a:r>
              <a:rPr lang="es-CO" sz="2000" dirty="0">
                <a:cs typeface="Arial" panose="020B0604020202020204" pitchFamily="34" charset="0"/>
              </a:rPr>
              <a:t>actualización </a:t>
            </a:r>
            <a:r>
              <a:rPr lang="es-CO" sz="2000" dirty="0" smtClean="0">
                <a:cs typeface="Arial" panose="020B0604020202020204" pitchFamily="34" charset="0"/>
              </a:rPr>
              <a:t>de la información ingresada por los empleados públicos </a:t>
            </a:r>
            <a:r>
              <a:rPr lang="es-CO" sz="2000" dirty="0">
                <a:cs typeface="Arial" panose="020B0604020202020204" pitchFamily="34" charset="0"/>
              </a:rPr>
              <a:t>y </a:t>
            </a:r>
            <a:r>
              <a:rPr lang="es-CO" sz="2000" dirty="0" smtClean="0">
                <a:cs typeface="Arial" panose="020B0604020202020204" pitchFamily="34" charset="0"/>
              </a:rPr>
              <a:t>contratistas </a:t>
            </a:r>
            <a:r>
              <a:rPr lang="es-CO" sz="2000" dirty="0">
                <a:cs typeface="Arial" panose="020B0604020202020204" pitchFamily="34" charset="0"/>
              </a:rPr>
              <a:t>de la Comisión de Regulación de Agua Potable y Saneamiento Básico- </a:t>
            </a:r>
            <a:r>
              <a:rPr lang="es-CO" sz="2000" dirty="0" smtClean="0">
                <a:cs typeface="Arial" panose="020B0604020202020204" pitchFamily="34" charset="0"/>
              </a:rPr>
              <a:t>CRA en la plataforma SIGEP, relacionado con los módulos de hoja de vida y declaración de bienes y rentas </a:t>
            </a:r>
            <a:r>
              <a:rPr lang="es-CO" sz="2000" dirty="0">
                <a:cs typeface="Arial" panose="020B0604020202020204" pitchFamily="34" charset="0"/>
              </a:rPr>
              <a:t>en cumplimiento a lo establecido en </a:t>
            </a:r>
            <a:r>
              <a:rPr lang="es-CO" sz="2000" smtClean="0">
                <a:cs typeface="Arial" panose="020B0604020202020204" pitchFamily="34" charset="0"/>
              </a:rPr>
              <a:t>la Ley </a:t>
            </a:r>
            <a:r>
              <a:rPr lang="es-CO" sz="2000" dirty="0" smtClean="0">
                <a:cs typeface="Arial" panose="020B0604020202020204" pitchFamily="34" charset="0"/>
              </a:rPr>
              <a:t>190 de 1995</a:t>
            </a:r>
            <a:r>
              <a:rPr lang="es-CO" sz="2000" smtClean="0">
                <a:cs typeface="Arial" panose="020B0604020202020204" pitchFamily="34" charset="0"/>
              </a:rPr>
              <a:t>, </a:t>
            </a:r>
            <a:r>
              <a:rPr lang="es-CO" sz="2000">
                <a:cs typeface="Arial" panose="020B0604020202020204" pitchFamily="34" charset="0"/>
              </a:rPr>
              <a:t>artículo 1</a:t>
            </a:r>
            <a:r>
              <a:rPr lang="es-CO" sz="2000" smtClean="0">
                <a:cs typeface="Arial" panose="020B0604020202020204" pitchFamily="34" charset="0"/>
              </a:rPr>
              <a:t>° del Decreto </a:t>
            </a:r>
            <a:r>
              <a:rPr lang="es-CO" sz="2000" dirty="0" smtClean="0">
                <a:cs typeface="Arial" panose="020B0604020202020204" pitchFamily="34" charset="0"/>
              </a:rPr>
              <a:t>2232 </a:t>
            </a:r>
            <a:r>
              <a:rPr lang="es-CO" sz="2000" smtClean="0">
                <a:cs typeface="Arial" panose="020B0604020202020204" pitchFamily="34" charset="0"/>
              </a:rPr>
              <a:t>de 1995, </a:t>
            </a:r>
            <a:r>
              <a:rPr lang="es-CO" sz="2000" dirty="0">
                <a:cs typeface="Arial" panose="020B0604020202020204" pitchFamily="34" charset="0"/>
              </a:rPr>
              <a:t>D</a:t>
            </a:r>
            <a:r>
              <a:rPr lang="es-CO" sz="2000" smtClean="0">
                <a:cs typeface="Arial" panose="020B0604020202020204" pitchFamily="34" charset="0"/>
              </a:rPr>
              <a:t>ecreto </a:t>
            </a:r>
            <a:r>
              <a:rPr lang="es-CO" sz="2000" dirty="0">
                <a:cs typeface="Arial" panose="020B0604020202020204" pitchFamily="34" charset="0"/>
              </a:rPr>
              <a:t>2842 de 2010 </a:t>
            </a:r>
            <a:r>
              <a:rPr lang="es-CO" sz="2000">
                <a:cs typeface="Arial" panose="020B0604020202020204" pitchFamily="34" charset="0"/>
              </a:rPr>
              <a:t>y </a:t>
            </a:r>
            <a:r>
              <a:rPr lang="es-CO" sz="2000" smtClean="0">
                <a:cs typeface="Arial" panose="020B0604020202020204" pitchFamily="34" charset="0"/>
              </a:rPr>
              <a:t>el Decreto </a:t>
            </a:r>
            <a:r>
              <a:rPr lang="es-CO" sz="2000" dirty="0">
                <a:cs typeface="Arial" panose="020B0604020202020204" pitchFamily="34" charset="0"/>
              </a:rPr>
              <a:t>Ley 0019 de </a:t>
            </a:r>
            <a:r>
              <a:rPr lang="es-CO" sz="2000" dirty="0" smtClean="0">
                <a:cs typeface="Arial" panose="020B0604020202020204" pitchFamily="34" charset="0"/>
              </a:rPr>
              <a:t>2012.</a:t>
            </a:r>
            <a:endParaRPr lang="es-CO" sz="2000" b="1" i="1" dirty="0">
              <a:cs typeface="Arial" panose="020B0604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31540" y="2492897"/>
            <a:ext cx="824491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3400" b="1" dirty="0">
              <a:latin typeface="+mj-lt"/>
            </a:endParaRPr>
          </a:p>
          <a:p>
            <a:pPr algn="ctr"/>
            <a:r>
              <a:rPr lang="es-MX" sz="4000" b="1" dirty="0" smtClean="0"/>
              <a:t>CRITERIOS DE SEGUIMIENTO</a:t>
            </a:r>
          </a:p>
          <a:p>
            <a:pPr algn="ctr"/>
            <a:endParaRPr lang="es-MX" sz="1000" b="1" dirty="0" smtClean="0">
              <a:latin typeface="+mj-lt"/>
            </a:endParaRPr>
          </a:p>
          <a:p>
            <a:pPr algn="just"/>
            <a:r>
              <a:rPr lang="es-MX" sz="2000" dirty="0" smtClean="0">
                <a:cs typeface="Arial" panose="020B0604020202020204" pitchFamily="34" charset="0"/>
              </a:rPr>
              <a:t>Los criterios observados en </a:t>
            </a:r>
            <a:r>
              <a:rPr lang="es-MX" sz="2000" smtClean="0">
                <a:cs typeface="Arial" panose="020B0604020202020204" pitchFamily="34" charset="0"/>
              </a:rPr>
              <a:t>el seguimiento fueron los siguientes: </a:t>
            </a:r>
            <a:endParaRPr lang="es-MX" sz="2000" dirty="0" smtClean="0">
              <a:cs typeface="Arial" panose="020B0604020202020204" pitchFamily="34" charset="0"/>
            </a:endParaRPr>
          </a:p>
          <a:p>
            <a:pPr algn="just"/>
            <a:endParaRPr lang="es-MX" sz="2000" dirty="0" smtClean="0"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s-MX" sz="2000" dirty="0" smtClean="0">
                <a:cs typeface="Arial" panose="020B0604020202020204" pitchFamily="34" charset="0"/>
              </a:rPr>
              <a:t>Verificación de la </a:t>
            </a:r>
            <a:r>
              <a:rPr lang="es-MX" sz="2000" smtClean="0">
                <a:cs typeface="Arial" panose="020B0604020202020204" pitchFamily="34" charset="0"/>
              </a:rPr>
              <a:t>información </a:t>
            </a:r>
            <a:r>
              <a:rPr lang="es-MX" sz="2000">
                <a:cs typeface="Arial" panose="020B0604020202020204" pitchFamily="34" charset="0"/>
              </a:rPr>
              <a:t>registrada por </a:t>
            </a:r>
            <a:r>
              <a:rPr lang="es-MX" sz="2000" smtClean="0">
                <a:cs typeface="Arial" panose="020B0604020202020204" pitchFamily="34" charset="0"/>
              </a:rPr>
              <a:t>los </a:t>
            </a:r>
            <a:r>
              <a:rPr lang="es-MX" sz="2000">
                <a:cs typeface="Arial" panose="020B0604020202020204" pitchFamily="34" charset="0"/>
              </a:rPr>
              <a:t>servidores públicos y contratistas </a:t>
            </a:r>
            <a:r>
              <a:rPr lang="es-MX" sz="2000" smtClean="0">
                <a:cs typeface="Arial" panose="020B0604020202020204" pitchFamily="34" charset="0"/>
              </a:rPr>
              <a:t>en </a:t>
            </a:r>
            <a:r>
              <a:rPr lang="es-MX" sz="2000" dirty="0" smtClean="0">
                <a:cs typeface="Arial" panose="020B0604020202020204" pitchFamily="34" charset="0"/>
              </a:rPr>
              <a:t>los módulos hojas de vida y declaración de bienes y </a:t>
            </a:r>
            <a:r>
              <a:rPr lang="es-MX" sz="2000" smtClean="0">
                <a:cs typeface="Arial" panose="020B0604020202020204" pitchFamily="34" charset="0"/>
              </a:rPr>
              <a:t>rentas de la plataforma SIGEP, vs la información documental contenida en las carpetas de hojas de vida y contratos, respectivamente. </a:t>
            </a:r>
            <a:endParaRPr lang="es-MX" sz="20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67544" y="350839"/>
            <a:ext cx="8352928" cy="132343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es-CO" sz="4000" b="1" dirty="0">
                <a:cs typeface="Arial Narrow"/>
              </a:rPr>
              <a:t>ALCANCE Y SELECCIÓN </a:t>
            </a:r>
            <a:endParaRPr lang="es-CO" sz="4000" b="1" dirty="0" smtClean="0">
              <a:cs typeface="Arial Narrow"/>
            </a:endParaRPr>
          </a:p>
          <a:p>
            <a:pPr algn="ctr"/>
            <a:r>
              <a:rPr lang="es-CO" sz="4000" b="1" dirty="0" smtClean="0">
                <a:cs typeface="Arial Narrow"/>
              </a:rPr>
              <a:t>DE </a:t>
            </a:r>
            <a:r>
              <a:rPr lang="es-CO" sz="4000" b="1" dirty="0">
                <a:cs typeface="Arial Narrow"/>
              </a:rPr>
              <a:t>LA MUESTRA</a:t>
            </a:r>
            <a:endParaRPr lang="es-CO" sz="4000" dirty="0"/>
          </a:p>
        </p:txBody>
      </p:sp>
      <p:sp>
        <p:nvSpPr>
          <p:cNvPr id="5" name="1 Rectángulo"/>
          <p:cNvSpPr>
            <a:spLocks noChangeArrowheads="1"/>
          </p:cNvSpPr>
          <p:nvPr/>
        </p:nvSpPr>
        <p:spPr bwMode="auto">
          <a:xfrm>
            <a:off x="467544" y="1916833"/>
            <a:ext cx="8352928" cy="375487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just">
              <a:defRPr/>
            </a:pPr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>
              <a:defRPr/>
            </a:pPr>
            <a:r>
              <a:rPr lang="es-CO" sz="2200" dirty="0" smtClean="0">
                <a:cs typeface="Arial" panose="020B0604020202020204" pitchFamily="34" charset="0"/>
              </a:rPr>
              <a:t>El universo de la planta de personal de la CRA al 31 de marzo de 2016 fue de </a:t>
            </a:r>
            <a:r>
              <a:rPr lang="es-CO" sz="2200" smtClean="0">
                <a:cs typeface="Arial" panose="020B0604020202020204" pitchFamily="34" charset="0"/>
              </a:rPr>
              <a:t>92 personas, donde 77 correspondieron a  empleados </a:t>
            </a:r>
            <a:r>
              <a:rPr lang="es-CO" sz="2200" dirty="0" smtClean="0">
                <a:cs typeface="Arial" panose="020B0604020202020204" pitchFamily="34" charset="0"/>
              </a:rPr>
              <a:t>públicos </a:t>
            </a:r>
            <a:r>
              <a:rPr lang="es-CO" sz="2200" smtClean="0">
                <a:cs typeface="Arial" panose="020B0604020202020204" pitchFamily="34" charset="0"/>
              </a:rPr>
              <a:t>y 15 a contratistas</a:t>
            </a:r>
            <a:r>
              <a:rPr lang="es-CO" sz="2200" dirty="0" smtClean="0">
                <a:cs typeface="Arial" panose="020B0604020202020204" pitchFamily="34" charset="0"/>
              </a:rPr>
              <a:t>. </a:t>
            </a:r>
          </a:p>
          <a:p>
            <a:pPr marL="0" lvl="1" algn="just">
              <a:defRPr/>
            </a:pPr>
            <a:endParaRPr lang="es-CO" sz="2200" dirty="0">
              <a:cs typeface="Arial" panose="020B0604020202020204" pitchFamily="34" charset="0"/>
            </a:endParaRPr>
          </a:p>
          <a:p>
            <a:pPr marL="0" lvl="1" algn="just">
              <a:defRPr/>
            </a:pPr>
            <a:r>
              <a:rPr lang="es-CO" sz="2200" smtClean="0">
                <a:cs typeface="Arial" panose="020B0604020202020204" pitchFamily="34" charset="0"/>
              </a:rPr>
              <a:t>Se seleccionó el 30% del universo de los empleados públicos correspondiente a 24 </a:t>
            </a:r>
            <a:r>
              <a:rPr lang="es-CO" sz="2200">
                <a:cs typeface="Arial" panose="020B0604020202020204" pitchFamily="34" charset="0"/>
              </a:rPr>
              <a:t>funcionarios </a:t>
            </a:r>
            <a:r>
              <a:rPr lang="es-CO" sz="2200" smtClean="0">
                <a:cs typeface="Arial" panose="020B0604020202020204" pitchFamily="34" charset="0"/>
              </a:rPr>
              <a:t>(24 de 77). </a:t>
            </a:r>
            <a:endParaRPr lang="es-CO" sz="2200" dirty="0" smtClean="0">
              <a:cs typeface="Arial" panose="020B0604020202020204" pitchFamily="34" charset="0"/>
            </a:endParaRPr>
          </a:p>
          <a:p>
            <a:pPr marL="0" lvl="1" algn="just">
              <a:defRPr/>
            </a:pPr>
            <a:endParaRPr lang="es-MX" sz="2200" dirty="0">
              <a:cs typeface="Arial" panose="020B0604020202020204" pitchFamily="34" charset="0"/>
            </a:endParaRPr>
          </a:p>
          <a:p>
            <a:pPr marL="0" lvl="1" algn="just">
              <a:defRPr/>
            </a:pPr>
            <a:r>
              <a:rPr lang="es-MX" sz="2200" dirty="0" smtClean="0">
                <a:cs typeface="Arial" panose="020B0604020202020204" pitchFamily="34" charset="0"/>
              </a:rPr>
              <a:t>De </a:t>
            </a:r>
            <a:r>
              <a:rPr lang="es-MX" sz="2200" smtClean="0">
                <a:cs typeface="Arial" panose="020B0604020202020204" pitchFamily="34" charset="0"/>
              </a:rPr>
              <a:t>igual forma se seleccionó </a:t>
            </a:r>
            <a:r>
              <a:rPr lang="es-CO" sz="2200">
                <a:cs typeface="Arial" panose="020B0604020202020204" pitchFamily="34" charset="0"/>
              </a:rPr>
              <a:t>el 30% del universo de los </a:t>
            </a:r>
            <a:r>
              <a:rPr lang="es-CO" sz="2200" smtClean="0">
                <a:cs typeface="Arial" panose="020B0604020202020204" pitchFamily="34" charset="0"/>
              </a:rPr>
              <a:t>contratistas </a:t>
            </a:r>
            <a:r>
              <a:rPr lang="es-CO" sz="2200">
                <a:cs typeface="Arial" panose="020B0604020202020204" pitchFamily="34" charset="0"/>
              </a:rPr>
              <a:t>correspondiente a </a:t>
            </a:r>
            <a:r>
              <a:rPr lang="es-CO" sz="2200" smtClean="0">
                <a:cs typeface="Arial" panose="020B0604020202020204" pitchFamily="34" charset="0"/>
              </a:rPr>
              <a:t>5 personas (5 </a:t>
            </a:r>
            <a:r>
              <a:rPr lang="es-CO" sz="2200">
                <a:cs typeface="Arial" panose="020B0604020202020204" pitchFamily="34" charset="0"/>
              </a:rPr>
              <a:t>de </a:t>
            </a:r>
            <a:r>
              <a:rPr lang="es-CO" sz="2200" smtClean="0">
                <a:cs typeface="Arial" panose="020B0604020202020204" pitchFamily="34" charset="0"/>
              </a:rPr>
              <a:t>15). </a:t>
            </a:r>
            <a:endParaRPr lang="es-CO" sz="2200" dirty="0" smtClean="0">
              <a:cs typeface="Arial" panose="020B0604020202020204" pitchFamily="34" charset="0"/>
            </a:endParaRPr>
          </a:p>
          <a:p>
            <a:pPr marL="0" lvl="1" algn="just">
              <a:defRPr/>
            </a:pPr>
            <a:endParaRPr lang="es-MX" sz="2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78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06829" y="316625"/>
            <a:ext cx="8685652" cy="193671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s-MX" sz="4000" b="1" dirty="0" smtClean="0"/>
              <a:t>FORTALEZAS</a:t>
            </a:r>
            <a:endParaRPr lang="es-CO" sz="4000" b="1" dirty="0" smtClean="0"/>
          </a:p>
          <a:p>
            <a:pPr algn="ctr">
              <a:spcBef>
                <a:spcPts val="0"/>
              </a:spcBef>
              <a:defRPr/>
            </a:pPr>
            <a:r>
              <a:rPr lang="es-MX" sz="4000" b="1" dirty="0" smtClean="0"/>
              <a:t>SISTEMA DE INFORMACIÓN Y GESTIÓN DEL EMPLEO PÚBLICO- SIGEP</a:t>
            </a:r>
            <a:endParaRPr lang="es-CO" sz="4000" b="1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533809"/>
              </p:ext>
            </p:extLst>
          </p:nvPr>
        </p:nvGraphicFramePr>
        <p:xfrm>
          <a:off x="209331" y="2492896"/>
          <a:ext cx="8685652" cy="4034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5007"/>
                <a:gridCol w="4180645"/>
              </a:tblGrid>
              <a:tr h="11869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1" dirty="0" smtClean="0"/>
                        <a:t>DECRETO</a:t>
                      </a:r>
                      <a:r>
                        <a:rPr lang="es-MX" sz="1800" b="1" i="1" baseline="0" dirty="0" smtClean="0"/>
                        <a:t> 2842 DE 2010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1" baseline="0" dirty="0" smtClean="0"/>
                        <a:t>Artículo 10° Numeral 1°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1" baseline="0" dirty="0" smtClean="0"/>
                        <a:t>“Formato De Hoja De Vida”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b="1" i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b="1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i="1" dirty="0" smtClean="0"/>
                        <a:t>Implementación en la CRA</a:t>
                      </a:r>
                    </a:p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2845492">
                <a:tc>
                  <a:txBody>
                    <a:bodyPr/>
                    <a:lstStyle/>
                    <a:p>
                      <a:pPr marL="466725" lvl="1" indent="-285750" algn="just">
                        <a:buFont typeface="Arial" pitchFamily="34" charset="0"/>
                        <a:buChar char="•"/>
                      </a:pPr>
                      <a:endParaRPr lang="es-CO" sz="18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66725" lvl="1" indent="-285750" algn="just">
                        <a:buFont typeface="Arial" pitchFamily="34" charset="0"/>
                        <a:buChar char="•"/>
                      </a:pPr>
                      <a:r>
                        <a:rPr lang="es-CO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“Están obligados a diligenciar el formato único de hoja de vida, (…) :</a:t>
                      </a:r>
                      <a:r>
                        <a:rPr lang="es-CO" sz="16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Los </a:t>
                      </a:r>
                      <a:r>
                        <a:rPr lang="es-CO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empleados públicos</a:t>
                      </a:r>
                      <a:r>
                        <a:rPr lang="es-CO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que ocupen cargos de (…), de carrera y de libre nombramiento y remoción, (…)”. </a:t>
                      </a:r>
                    </a:p>
                    <a:p>
                      <a:pPr marL="180975" lvl="1" indent="0" algn="just">
                        <a:buFont typeface="Arial" pitchFamily="34" charset="0"/>
                        <a:buNone/>
                      </a:pPr>
                      <a:endParaRPr lang="es-CO" sz="16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66725" lvl="1" indent="-285750" algn="just">
                        <a:buFont typeface="Arial" pitchFamily="34" charset="0"/>
                        <a:buChar char="•"/>
                      </a:pPr>
                      <a:r>
                        <a:rPr lang="es-CO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Inciso segundo </a:t>
                      </a:r>
                      <a:r>
                        <a:rPr lang="es-CO" sz="1600" dirty="0" smtClean="0"/>
                        <a:t>“</a:t>
                      </a:r>
                      <a:r>
                        <a:rPr lang="es-CO" sz="1600" i="1" dirty="0" smtClean="0"/>
                        <a:t>Será responsabilidad de cada </a:t>
                      </a:r>
                      <a:r>
                        <a:rPr lang="es-CO" sz="1600" b="1" i="1" dirty="0" smtClean="0"/>
                        <a:t>servidor público </a:t>
                      </a:r>
                      <a:r>
                        <a:rPr lang="es-CO" sz="1600" i="1" dirty="0" smtClean="0"/>
                        <a:t>(…) </a:t>
                      </a:r>
                      <a:r>
                        <a:rPr lang="es-CO" sz="1600" b="1" i="1" dirty="0" smtClean="0"/>
                        <a:t>registrar </a:t>
                      </a:r>
                      <a:r>
                        <a:rPr lang="es-CO" sz="1600" b="0" i="1" dirty="0" smtClean="0"/>
                        <a:t>y actualizar</a:t>
                      </a:r>
                      <a:r>
                        <a:rPr lang="es-CO" sz="1600" i="1" dirty="0" smtClean="0"/>
                        <a:t> la</a:t>
                      </a:r>
                      <a:r>
                        <a:rPr lang="es-CO" sz="1600" i="1" baseline="0" dirty="0" smtClean="0"/>
                        <a:t> </a:t>
                      </a:r>
                      <a:r>
                        <a:rPr lang="es-CO" sz="1600" i="1" dirty="0" smtClean="0"/>
                        <a:t>información en su </a:t>
                      </a:r>
                      <a:r>
                        <a:rPr lang="es-CO" sz="1600" b="1" i="1" dirty="0" smtClean="0"/>
                        <a:t>hoja de </a:t>
                      </a:r>
                      <a:r>
                        <a:rPr lang="es-CO" sz="1600" b="1" i="1" smtClean="0"/>
                        <a:t>vida</a:t>
                      </a:r>
                      <a:r>
                        <a:rPr lang="es-CO" sz="1600" i="1" smtClean="0"/>
                        <a:t> </a:t>
                      </a:r>
                      <a:r>
                        <a:rPr lang="es-CO" sz="1600" i="1" smtClean="0"/>
                        <a:t>(…)”</a:t>
                      </a:r>
                      <a:r>
                        <a:rPr lang="es-CO" sz="1800" i="1" smtClean="0"/>
                        <a:t> </a:t>
                      </a:r>
                      <a:r>
                        <a:rPr lang="es-CO" sz="1600" b="0" i="0" smtClean="0"/>
                        <a:t>(negrillas</a:t>
                      </a:r>
                      <a:r>
                        <a:rPr lang="es-CO" sz="1600" b="0" i="0" baseline="0" smtClean="0"/>
                        <a:t> </a:t>
                      </a:r>
                      <a:r>
                        <a:rPr lang="es-CO" sz="1600" b="0" i="0" baseline="0" dirty="0" smtClean="0"/>
                        <a:t>fuera </a:t>
                      </a:r>
                      <a:r>
                        <a:rPr lang="es-CO" sz="1600" b="0" i="0" baseline="0" smtClean="0"/>
                        <a:t>de </a:t>
                      </a:r>
                      <a:r>
                        <a:rPr lang="es-CO" sz="1600" b="0" i="0" baseline="0" smtClean="0"/>
                        <a:t>texto).</a:t>
                      </a:r>
                      <a:r>
                        <a:rPr lang="es-CO" sz="1600" b="0" i="0" smtClean="0"/>
                        <a:t> </a:t>
                      </a:r>
                      <a:endParaRPr lang="es-CO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s-CO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MX" baseline="0" smtClean="0"/>
                        <a:t>Los empleados </a:t>
                      </a:r>
                      <a:r>
                        <a:rPr lang="es-MX" baseline="0" smtClean="0"/>
                        <a:t>públicos </a:t>
                      </a:r>
                      <a:r>
                        <a:rPr lang="es-MX" baseline="0" smtClean="0"/>
                        <a:t>de la CRA verificados al </a:t>
                      </a:r>
                      <a:r>
                        <a:rPr lang="es-MX" baseline="0" dirty="0" smtClean="0"/>
                        <a:t>31 de marzo </a:t>
                      </a:r>
                      <a:r>
                        <a:rPr lang="es-MX" baseline="0" smtClean="0"/>
                        <a:t>de </a:t>
                      </a:r>
                      <a:r>
                        <a:rPr lang="es-MX" baseline="0" smtClean="0"/>
                        <a:t>2016, </a:t>
                      </a:r>
                      <a:r>
                        <a:rPr lang="es-MX" baseline="0" dirty="0" smtClean="0"/>
                        <a:t>contaban con sus hojas de vida registradas en el SIGEP.</a:t>
                      </a:r>
                      <a:endParaRPr lang="es-CO" baseline="0" dirty="0" smtClean="0"/>
                    </a:p>
                    <a:p>
                      <a:pPr algn="just"/>
                      <a:endParaRPr lang="es-CO" baseline="0" dirty="0" smtClean="0"/>
                    </a:p>
                    <a:p>
                      <a:pPr algn="just"/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25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95943" y="316625"/>
            <a:ext cx="8696538" cy="19389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s-MX" sz="4000" b="1" dirty="0" smtClean="0"/>
              <a:t>FORTALEZAS</a:t>
            </a:r>
            <a:endParaRPr lang="es-CO" sz="4000" b="1" dirty="0" smtClean="0"/>
          </a:p>
          <a:p>
            <a:pPr algn="ctr">
              <a:spcBef>
                <a:spcPts val="0"/>
              </a:spcBef>
              <a:defRPr/>
            </a:pPr>
            <a:r>
              <a:rPr lang="es-MX" sz="4000" b="1" dirty="0" smtClean="0"/>
              <a:t>SISTEMA DE INFORMACIÓN Y GESTIÓN DEL EMPLEO PÚBLICO- SIGEP</a:t>
            </a:r>
            <a:endParaRPr lang="es-CO" sz="4000" b="1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639739"/>
              </p:ext>
            </p:extLst>
          </p:nvPr>
        </p:nvGraphicFramePr>
        <p:xfrm>
          <a:off x="195943" y="2341455"/>
          <a:ext cx="869988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2388"/>
                <a:gridCol w="4187496"/>
              </a:tblGrid>
              <a:tr h="10190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1" dirty="0" smtClean="0"/>
                        <a:t>DECRETO</a:t>
                      </a:r>
                      <a:r>
                        <a:rPr lang="es-MX" sz="1800" b="1" i="1" baseline="0" dirty="0" smtClean="0"/>
                        <a:t> 2842 DE 2010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1" baseline="0" dirty="0" smtClean="0"/>
                        <a:t>Artículo 10°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1" baseline="0" dirty="0" smtClean="0"/>
                        <a:t>“Formato De Hoja De Vida”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b="1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b="1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i="1" dirty="0" smtClean="0"/>
                        <a:t>Implementación en la CRA</a:t>
                      </a:r>
                    </a:p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2959241">
                <a:tc>
                  <a:txBody>
                    <a:bodyPr/>
                    <a:lstStyle/>
                    <a:p>
                      <a:pPr marL="466725" lvl="1" indent="-285750" algn="just">
                        <a:buFont typeface="Arial" pitchFamily="34" charset="0"/>
                        <a:buChar char="•"/>
                      </a:pPr>
                      <a:r>
                        <a:rPr lang="es-CO" sz="1600" smtClean="0"/>
                        <a:t>“</a:t>
                      </a:r>
                      <a:r>
                        <a:rPr lang="es-CO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Están obligados a diligenciar el formato único de hoja de vida, (…):</a:t>
                      </a:r>
                      <a:r>
                        <a:rPr lang="es-CO" sz="16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(…) </a:t>
                      </a:r>
                      <a:r>
                        <a:rPr lang="es-CO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s-CO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contratistas de prestación de servicios</a:t>
                      </a:r>
                      <a:r>
                        <a:rPr lang="es-CO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CO" sz="16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(…).” </a:t>
                      </a:r>
                      <a:r>
                        <a:rPr lang="es-CO" sz="16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Inciso </a:t>
                      </a:r>
                      <a:r>
                        <a:rPr lang="es-CO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segundo. </a:t>
                      </a:r>
                      <a:r>
                        <a:rPr lang="es-CO" sz="1600" dirty="0" smtClean="0"/>
                        <a:t>“</a:t>
                      </a:r>
                      <a:r>
                        <a:rPr lang="es-CO" sz="1600" i="1" dirty="0" smtClean="0"/>
                        <a:t>Será responsabilidad de cada (…) </a:t>
                      </a:r>
                      <a:r>
                        <a:rPr lang="es-CO" sz="1600" b="1" i="1" dirty="0" smtClean="0"/>
                        <a:t>contratista registrar </a:t>
                      </a:r>
                      <a:r>
                        <a:rPr lang="es-CO" sz="1600" b="0" i="1" dirty="0" smtClean="0"/>
                        <a:t>y actualizar la</a:t>
                      </a:r>
                      <a:r>
                        <a:rPr lang="es-CO" sz="1600" b="0" i="1" baseline="0" dirty="0" smtClean="0"/>
                        <a:t> </a:t>
                      </a:r>
                      <a:r>
                        <a:rPr lang="es-CO" sz="1600" b="0" i="1" dirty="0" smtClean="0"/>
                        <a:t>información en su hoja de vida </a:t>
                      </a:r>
                      <a:r>
                        <a:rPr lang="es-CO" sz="1600" i="1" baseline="0" dirty="0" smtClean="0"/>
                        <a:t>(…)”</a:t>
                      </a:r>
                      <a:r>
                        <a:rPr lang="es-CO" sz="1800" i="1" dirty="0" smtClean="0"/>
                        <a:t>.</a:t>
                      </a:r>
                      <a:r>
                        <a:rPr lang="es-CO" sz="1800" dirty="0" smtClean="0"/>
                        <a:t> </a:t>
                      </a:r>
                      <a:r>
                        <a:rPr lang="es-CO" sz="1600" dirty="0" smtClean="0"/>
                        <a:t>Negrillas fuera de </a:t>
                      </a:r>
                      <a:r>
                        <a:rPr lang="es-CO" sz="1600" smtClean="0"/>
                        <a:t>texto</a:t>
                      </a:r>
                      <a:r>
                        <a:rPr lang="es-CO" sz="1600" smtClean="0"/>
                        <a:t>.</a:t>
                      </a:r>
                    </a:p>
                    <a:p>
                      <a:pPr marL="180975" lvl="1" indent="0" algn="just">
                        <a:buFont typeface="Arial" pitchFamily="34" charset="0"/>
                        <a:buNone/>
                      </a:pPr>
                      <a:endParaRPr lang="es-CO" sz="1600" smtClean="0"/>
                    </a:p>
                    <a:p>
                      <a:pPr marL="466725" lvl="1" indent="-285750" algn="just">
                        <a:buFont typeface="Arial" pitchFamily="34" charset="0"/>
                        <a:buChar char="•"/>
                      </a:pPr>
                      <a:r>
                        <a:rPr lang="es-CO" sz="1600" i="0" smtClean="0"/>
                        <a:t>Decreto 2232 de 1995 </a:t>
                      </a:r>
                      <a:r>
                        <a:rPr lang="es-CO" sz="1600" b="0" smtClean="0"/>
                        <a:t>Artículo  1º.</a:t>
                      </a:r>
                      <a:r>
                        <a:rPr lang="es-CO" sz="1600" smtClean="0"/>
                        <a:t> </a:t>
                      </a:r>
                      <a:r>
                        <a:rPr lang="es-CO" sz="1600" i="1" smtClean="0"/>
                        <a:t>Declaración de bienes y rentas.</a:t>
                      </a:r>
                      <a:r>
                        <a:rPr lang="es-CO" sz="1600" smtClean="0"/>
                        <a:t> (…) </a:t>
                      </a:r>
                      <a:r>
                        <a:rPr lang="es-CO" sz="1600" i="1" smtClean="0"/>
                        <a:t>a celebrar contrato de prestación de servicios con duración superior a tres (3) meses, deberá presentar la declaración de bienes y rentas</a:t>
                      </a:r>
                      <a:r>
                        <a:rPr lang="es-CO" sz="1600" smtClean="0"/>
                        <a:t>,</a:t>
                      </a:r>
                      <a:r>
                        <a:rPr lang="es-CO" sz="1600" baseline="0" smtClean="0"/>
                        <a:t> (…)”</a:t>
                      </a:r>
                      <a:r>
                        <a:rPr lang="es-CO" sz="1600" smtClean="0"/>
                        <a:t>.</a:t>
                      </a:r>
                      <a:r>
                        <a:rPr lang="es-CO" sz="1600" i="1" baseline="0" smtClean="0"/>
                        <a:t> </a:t>
                      </a:r>
                      <a:endParaRPr lang="es-CO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MX" sz="1600" baseline="0" smtClean="0"/>
                        <a:t>Los contratistas verificados al 31 de marzo de 2016, contaban con sus hojas de vida registradas en el SIGEP.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s-MX" sz="1600" baseline="0" smtClean="0"/>
                    </a:p>
                    <a:p>
                      <a:pPr marL="268288" indent="0" algn="just">
                        <a:buFont typeface="Arial" panose="020B0604020202020204" pitchFamily="34" charset="0"/>
                        <a:buNone/>
                      </a:pPr>
                      <a:r>
                        <a:rPr lang="es-MX" sz="1600" baseline="0" smtClean="0"/>
                        <a:t>De igual forma, los contratistas seleccionados en la muestra cuyos contratos cuentan con un plazo de ejecución superior a 3 meses, tienen su declaración de bienes y rentas registrada en el SIGEP.</a:t>
                      </a:r>
                      <a:endParaRPr lang="es-CO" sz="1600" baseline="0" smtClean="0"/>
                    </a:p>
                    <a:p>
                      <a:pPr algn="just"/>
                      <a:endParaRPr lang="es-CO" baseline="0" dirty="0" smtClean="0"/>
                    </a:p>
                    <a:p>
                      <a:pPr algn="just"/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0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06829" y="316625"/>
            <a:ext cx="8685652" cy="193671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s-MX" sz="4000" b="1" dirty="0" smtClean="0"/>
              <a:t>FORTALEZAS</a:t>
            </a:r>
            <a:endParaRPr lang="es-CO" sz="4000" b="1" dirty="0" smtClean="0"/>
          </a:p>
          <a:p>
            <a:pPr algn="ctr">
              <a:spcBef>
                <a:spcPts val="0"/>
              </a:spcBef>
              <a:defRPr/>
            </a:pPr>
            <a:r>
              <a:rPr lang="es-MX" sz="4000" b="1" dirty="0" smtClean="0"/>
              <a:t>SISTEMA DE INFORMACIÓN Y GESTIÓN DEL EMPLEO PÚBLICO- SIGEP</a:t>
            </a:r>
            <a:endParaRPr lang="es-CO" sz="4000" b="1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72588"/>
              </p:ext>
            </p:extLst>
          </p:nvPr>
        </p:nvGraphicFramePr>
        <p:xfrm>
          <a:off x="209331" y="2492896"/>
          <a:ext cx="8683150" cy="4173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3709"/>
                <a:gridCol w="4179441"/>
              </a:tblGrid>
              <a:tr h="13937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1" dirty="0" smtClean="0"/>
                        <a:t>DECRETO</a:t>
                      </a:r>
                      <a:r>
                        <a:rPr lang="es-MX" sz="1800" b="1" i="1" baseline="0" dirty="0" smtClean="0"/>
                        <a:t> 2842 DE 2010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Artículo 11.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CO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Diligenciamiento de (…) declaración de bienes y rentas</a:t>
                      </a:r>
                      <a:r>
                        <a:rPr lang="es-CO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”.</a:t>
                      </a:r>
                      <a:endParaRPr lang="es-MX" sz="1800" b="1" i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b="1" i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b="1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i="1" dirty="0" smtClean="0"/>
                        <a:t>Implementación en la CRA</a:t>
                      </a:r>
                    </a:p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2710714">
                <a:tc>
                  <a:txBody>
                    <a:bodyPr/>
                    <a:lstStyle/>
                    <a:p>
                      <a:pPr marL="466725" lvl="1" indent="-285750" algn="just">
                        <a:buFont typeface="Arial" pitchFamily="34" charset="0"/>
                        <a:buChar char="•"/>
                      </a:pPr>
                      <a:endParaRPr lang="es-CO" sz="18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O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“Será responsabilidad de </a:t>
                      </a:r>
                      <a:r>
                        <a:rPr lang="es-CO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cada </a:t>
                      </a:r>
                      <a:r>
                        <a:rPr lang="es-CO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servidor público</a:t>
                      </a:r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registrar y actualizar la información (…) </a:t>
                      </a:r>
                      <a:r>
                        <a:rPr lang="es-CO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declaración de bienes y rentas</a:t>
                      </a:r>
                      <a:r>
                        <a:rPr lang="es-CO" sz="16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CO" sz="16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(…)" </a:t>
                      </a:r>
                      <a:r>
                        <a:rPr lang="es-CO" sz="16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</a:t>
                      </a:r>
                      <a:r>
                        <a:rPr lang="es-CO" sz="160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egrillas</a:t>
                      </a:r>
                      <a:r>
                        <a:rPr lang="es-CO" sz="1600" i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fuera </a:t>
                      </a:r>
                      <a:r>
                        <a:rPr lang="es-CO" sz="1600" i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s-CO" sz="1600" i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texto).</a:t>
                      </a:r>
                      <a:endParaRPr lang="es-CO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s-CO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MX" baseline="0" smtClean="0"/>
                        <a:t>Los empleados públicos de la CRA verificados al 31 de marzo de 2016, </a:t>
                      </a:r>
                      <a:r>
                        <a:rPr lang="es-MX" baseline="0" dirty="0" smtClean="0"/>
                        <a:t>registraron su declaración de bienes y rentas en el SIGEP.</a:t>
                      </a:r>
                      <a:endParaRPr lang="es-CO" baseline="0" dirty="0" smtClean="0"/>
                    </a:p>
                    <a:p>
                      <a:pPr algn="just"/>
                      <a:endParaRPr lang="es-CO" baseline="0" dirty="0" smtClean="0"/>
                    </a:p>
                    <a:p>
                      <a:pPr algn="just"/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56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832538516"/>
              </p:ext>
            </p:extLst>
          </p:nvPr>
        </p:nvGraphicFramePr>
        <p:xfrm>
          <a:off x="467544" y="476672"/>
          <a:ext cx="842493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2 Grupo"/>
          <p:cNvGrpSpPr/>
          <p:nvPr/>
        </p:nvGrpSpPr>
        <p:grpSpPr>
          <a:xfrm>
            <a:off x="3131840" y="1124744"/>
            <a:ext cx="2785513" cy="426664"/>
            <a:chOff x="411373" y="1090443"/>
            <a:chExt cx="8227468" cy="1596228"/>
          </a:xfrm>
        </p:grpSpPr>
        <p:sp>
          <p:nvSpPr>
            <p:cNvPr id="4" name="3 Rectángulo redondeado"/>
            <p:cNvSpPr/>
            <p:nvPr/>
          </p:nvSpPr>
          <p:spPr>
            <a:xfrm>
              <a:off x="411373" y="1090443"/>
              <a:ext cx="8227468" cy="159622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4 Rectángulo"/>
            <p:cNvSpPr/>
            <p:nvPr/>
          </p:nvSpPr>
          <p:spPr>
            <a:xfrm>
              <a:off x="505040" y="1359838"/>
              <a:ext cx="8040132" cy="8613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25" tIns="0" rIns="228625" bIns="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b="1" kern="1200" dirty="0" smtClean="0"/>
                <a:t>CUMPLIMIENTO: </a:t>
              </a:r>
              <a:r>
                <a:rPr lang="es-MX" sz="1200" b="1" dirty="0" smtClean="0"/>
                <a:t>100</a:t>
              </a:r>
              <a:r>
                <a:rPr lang="es-MX" sz="1200" b="1" kern="1200" dirty="0" smtClean="0"/>
                <a:t>% (</a:t>
              </a:r>
              <a:r>
                <a:rPr lang="es-MX" sz="1200" b="1" kern="1200" dirty="0" smtClean="0">
                  <a:solidFill>
                    <a:schemeClr val="bg1"/>
                  </a:solidFill>
                </a:rPr>
                <a:t>172</a:t>
              </a:r>
              <a:r>
                <a:rPr lang="es-MX" sz="1200" b="1" kern="1200" dirty="0" smtClean="0"/>
                <a:t>/172)</a:t>
              </a:r>
              <a:endParaRPr lang="es-CO" sz="1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1714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315515866"/>
              </p:ext>
            </p:extLst>
          </p:nvPr>
        </p:nvGraphicFramePr>
        <p:xfrm>
          <a:off x="467544" y="476672"/>
          <a:ext cx="842493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1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5445224"/>
            <a:ext cx="9170641" cy="1412776"/>
          </a:xfrm>
          <a:prstGeom prst="rect">
            <a:avLst/>
          </a:prstGeom>
          <a:solidFill>
            <a:srgbClr val="1C34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07442" y="2254220"/>
            <a:ext cx="842905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>
                <a:latin typeface="+mn-lt"/>
              </a:rPr>
              <a:t>Página web: </a:t>
            </a:r>
            <a:r>
              <a:rPr lang="es-MX" sz="3200" b="1" dirty="0">
                <a:solidFill>
                  <a:srgbClr val="1C3481"/>
                </a:solidFill>
                <a:latin typeface="+mn-lt"/>
              </a:rPr>
              <a:t>www.cra.gov.co</a:t>
            </a: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b="1" dirty="0">
                <a:latin typeface="+mn-lt"/>
              </a:rPr>
              <a:t>Twitter: </a:t>
            </a:r>
            <a:r>
              <a:rPr lang="es-CO" sz="3200" b="1" dirty="0">
                <a:solidFill>
                  <a:srgbClr val="1C3481"/>
                </a:solidFill>
                <a:latin typeface="+mn-lt"/>
              </a:rPr>
              <a:t>@</a:t>
            </a:r>
            <a:r>
              <a:rPr lang="es-CO" sz="3200" b="1" dirty="0" err="1">
                <a:solidFill>
                  <a:srgbClr val="1C3481"/>
                </a:solidFill>
                <a:latin typeface="+mn-lt"/>
              </a:rPr>
              <a:t>cracolombia</a:t>
            </a:r>
            <a:endParaRPr lang="es-CO" sz="3200" b="1" dirty="0">
              <a:solidFill>
                <a:srgbClr val="1C3481"/>
              </a:solidFill>
              <a:latin typeface="+mn-lt"/>
            </a:endParaRP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b="1" dirty="0">
                <a:latin typeface="+mn-lt"/>
              </a:rPr>
              <a:t>YouTube: </a:t>
            </a:r>
            <a:r>
              <a:rPr lang="es-CO" sz="3200" b="1" dirty="0" err="1">
                <a:solidFill>
                  <a:srgbClr val="1C3481"/>
                </a:solidFill>
                <a:latin typeface="+mn-lt"/>
              </a:rPr>
              <a:t>crapsbcol</a:t>
            </a:r>
            <a:endParaRPr lang="es-CO" sz="3200" b="1" dirty="0">
              <a:solidFill>
                <a:srgbClr val="1C3481"/>
              </a:solidFill>
              <a:latin typeface="+mn-lt"/>
            </a:endParaRP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b="1" dirty="0">
                <a:latin typeface="+mn-lt"/>
              </a:rPr>
              <a:t>Facebook: </a:t>
            </a:r>
            <a:r>
              <a:rPr lang="es-CO" sz="3200" b="1" dirty="0">
                <a:solidFill>
                  <a:srgbClr val="1C3481"/>
                </a:solidFill>
                <a:latin typeface="+mn-lt"/>
              </a:rPr>
              <a:t>Comisión de Regulación CRA</a:t>
            </a: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 smtClean="0">
                <a:latin typeface="+mn-lt"/>
              </a:rPr>
              <a:t>Correo </a:t>
            </a:r>
            <a:r>
              <a:rPr lang="es-MX" sz="3200" b="1" dirty="0">
                <a:latin typeface="+mn-lt"/>
              </a:rPr>
              <a:t>electrónico:</a:t>
            </a:r>
            <a:r>
              <a:rPr lang="es-MX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s-MX" sz="3200" b="1" dirty="0">
                <a:solidFill>
                  <a:srgbClr val="1C3481"/>
                </a:solidFill>
                <a:latin typeface="+mn-lt"/>
              </a:rPr>
              <a:t>correo@cra.gov.co</a:t>
            </a: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>
                <a:latin typeface="+mn-lt"/>
              </a:rPr>
              <a:t>PBX</a:t>
            </a:r>
            <a:r>
              <a:rPr lang="es-MX" sz="3200" b="1" dirty="0" smtClean="0">
                <a:latin typeface="+mn-lt"/>
              </a:rPr>
              <a:t>:</a:t>
            </a:r>
            <a:r>
              <a:rPr lang="es-MX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(1)</a:t>
            </a:r>
            <a:r>
              <a:rPr lang="es-MX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4873820</a:t>
            </a:r>
            <a:r>
              <a:rPr lang="es-MX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s-MX" sz="3200" b="1" dirty="0">
                <a:latin typeface="+mn-lt"/>
              </a:rPr>
              <a:t>Línea </a:t>
            </a:r>
            <a:r>
              <a:rPr lang="es-MX" sz="3200" b="1" dirty="0" smtClean="0">
                <a:latin typeface="+mn-lt"/>
              </a:rPr>
              <a:t>Nacional: </a:t>
            </a:r>
            <a:r>
              <a:rPr lang="es-MX" sz="3200" b="1" dirty="0" smtClean="0">
                <a:solidFill>
                  <a:srgbClr val="1C3481"/>
                </a:solidFill>
                <a:latin typeface="+mn-lt"/>
              </a:rPr>
              <a:t>018000517565</a:t>
            </a:r>
            <a:endParaRPr lang="es-ES" sz="3200" b="1" dirty="0">
              <a:solidFill>
                <a:srgbClr val="1C3481"/>
              </a:solidFill>
              <a:latin typeface="+mn-lt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-1" y="0"/>
            <a:ext cx="9170641" cy="1700808"/>
          </a:xfrm>
          <a:prstGeom prst="rect">
            <a:avLst/>
          </a:prstGeom>
          <a:solidFill>
            <a:srgbClr val="1C34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O" dirty="0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56"/>
          <a:stretch/>
        </p:blipFill>
        <p:spPr>
          <a:xfrm>
            <a:off x="539952" y="260648"/>
            <a:ext cx="3600000" cy="1127471"/>
          </a:xfrm>
          <a:prstGeom prst="rect">
            <a:avLst/>
          </a:prstGeom>
        </p:spPr>
      </p:pic>
      <p:grpSp>
        <p:nvGrpSpPr>
          <p:cNvPr id="10" name="9 Grupo"/>
          <p:cNvGrpSpPr/>
          <p:nvPr/>
        </p:nvGrpSpPr>
        <p:grpSpPr>
          <a:xfrm>
            <a:off x="5004048" y="5697352"/>
            <a:ext cx="4166593" cy="900000"/>
            <a:chOff x="5004048" y="5697352"/>
            <a:chExt cx="4166593" cy="900000"/>
          </a:xfrm>
        </p:grpSpPr>
        <p:sp>
          <p:nvSpPr>
            <p:cNvPr id="11" name="10 Rectángulo redondeado"/>
            <p:cNvSpPr/>
            <p:nvPr/>
          </p:nvSpPr>
          <p:spPr>
            <a:xfrm>
              <a:off x="5004048" y="5697352"/>
              <a:ext cx="4166593" cy="900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CO" dirty="0"/>
            </a:p>
          </p:txBody>
        </p:sp>
        <p:pic>
          <p:nvPicPr>
            <p:cNvPr id="12" name="11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13" b="7813"/>
            <a:stretch/>
          </p:blipFill>
          <p:spPr>
            <a:xfrm>
              <a:off x="5285975" y="5733256"/>
              <a:ext cx="3602736" cy="8640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377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3795</TotalTime>
  <Words>625</Words>
  <Application>Microsoft Office PowerPoint</Application>
  <PresentationFormat>Presentación en pantalla (4:3)</PresentationFormat>
  <Paragraphs>71</Paragraphs>
  <Slides>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  Informe Preliminar de  Seguimiento al Sistema de  Información y Gestión  del Empleo Público  SIGEP  Control Interno Octubre 6 de 2016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Carolina Rodriguez Guevara</dc:creator>
  <cp:lastModifiedBy>Giovanni Soto Cagua</cp:lastModifiedBy>
  <cp:revision>299</cp:revision>
  <dcterms:created xsi:type="dcterms:W3CDTF">2016-08-02T12:18:44Z</dcterms:created>
  <dcterms:modified xsi:type="dcterms:W3CDTF">2016-10-06T15:32:36Z</dcterms:modified>
</cp:coreProperties>
</file>