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drawings/drawing5.xml" ContentType="application/vnd.openxmlformats-officedocument.drawingml.chartshapes+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500" r:id="rId2"/>
    <p:sldId id="597" r:id="rId3"/>
    <p:sldId id="588" r:id="rId4"/>
    <p:sldId id="589" r:id="rId5"/>
    <p:sldId id="590" r:id="rId6"/>
    <p:sldId id="591" r:id="rId7"/>
    <p:sldId id="593" r:id="rId8"/>
    <p:sldId id="598" r:id="rId9"/>
    <p:sldId id="594" r:id="rId10"/>
    <p:sldId id="596" r:id="rId11"/>
    <p:sldId id="528"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1C3481"/>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7842" autoAdjust="0"/>
  </p:normalViewPr>
  <p:slideViewPr>
    <p:cSldViewPr>
      <p:cViewPr>
        <p:scale>
          <a:sx n="100" d="100"/>
          <a:sy n="100" d="100"/>
        </p:scale>
        <p:origin x="-122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98977891345407E-2"/>
          <c:y val="4.0421751968503936E-2"/>
          <c:w val="0.84532185312743024"/>
          <c:h val="0.72198449803149611"/>
        </c:manualLayout>
      </c:layout>
      <c:barChart>
        <c:barDir val="col"/>
        <c:grouping val="stacked"/>
        <c:varyColors val="0"/>
        <c:ser>
          <c:idx val="0"/>
          <c:order val="0"/>
          <c:tx>
            <c:strRef>
              <c:f>Hoja1!$B$1</c:f>
              <c:strCache>
                <c:ptCount val="1"/>
                <c:pt idx="0">
                  <c:v>Ejecutado</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showLegendKey val="0"/>
            <c:showVal val="1"/>
            <c:showCatName val="0"/>
            <c:showSerName val="0"/>
            <c:showPercent val="0"/>
            <c:showBubbleSize val="0"/>
            <c:showLeaderLines val="0"/>
          </c:dLbls>
          <c:cat>
            <c:strRef>
              <c:f>Hoja1!$A$2:$A$6</c:f>
              <c:strCache>
                <c:ptCount val="5"/>
                <c:pt idx="0">
                  <c:v>Modificación de la Resolución CRA 726-2015 Consumo Excesivo (C75)</c:v>
                </c:pt>
                <c:pt idx="1">
                  <c:v>Consumo Básico (C21)</c:v>
                </c:pt>
                <c:pt idx="2">
                  <c:v>Variables necesarias para el cálculo del Puntaje de Eficiencia Comparativa con metodología DEA (C10) (1)</c:v>
                </c:pt>
                <c:pt idx="3">
                  <c:v>Revisión Resoluciones CRA 628 y 633 de 2013 (C13) (1)</c:v>
                </c:pt>
                <c:pt idx="4">
                  <c:v>Acuerdos de Lavado (C14) (1)</c:v>
                </c:pt>
              </c:strCache>
            </c:strRef>
          </c:cat>
          <c:val>
            <c:numRef>
              <c:f>Hoja1!$B$2:$B$6</c:f>
              <c:numCache>
                <c:formatCode>0%</c:formatCode>
                <c:ptCount val="5"/>
                <c:pt idx="0">
                  <c:v>1</c:v>
                </c:pt>
                <c:pt idx="1">
                  <c:v>1</c:v>
                </c:pt>
                <c:pt idx="2">
                  <c:v>0.3</c:v>
                </c:pt>
                <c:pt idx="3">
                  <c:v>0.25</c:v>
                </c:pt>
                <c:pt idx="4">
                  <c:v>0.45</c:v>
                </c:pt>
              </c:numCache>
            </c:numRef>
          </c:val>
        </c:ser>
        <c:ser>
          <c:idx val="1"/>
          <c:order val="1"/>
          <c:tx>
            <c:strRef>
              <c:f>Hoja1!$C$1</c:f>
              <c:strCache>
                <c:ptCount val="1"/>
                <c:pt idx="0">
                  <c:v>Sin Ejecutar</c:v>
                </c:pt>
              </c:strCache>
            </c:strRef>
          </c:tx>
          <c:spPr>
            <a:solidFill>
              <a:schemeClr val="accent1">
                <a:lumMod val="40000"/>
                <a:lumOff val="60000"/>
              </a:schemeClr>
            </a:solidFill>
            <a:ln>
              <a:solidFill>
                <a:schemeClr val="accent1">
                  <a:lumMod val="60000"/>
                  <a:lumOff val="40000"/>
                </a:schemeClr>
              </a:solidFill>
            </a:ln>
            <a:effectLst/>
            <a:scene3d>
              <a:camera prst="orthographicFront"/>
              <a:lightRig rig="balanced" dir="t">
                <a:rot lat="0" lon="0" rev="8700000"/>
              </a:lightRig>
            </a:scene3d>
            <a:sp3d>
              <a:bevelT w="190500" h="38100"/>
            </a:sp3d>
          </c:spPr>
          <c:invertIfNegative val="0"/>
          <c:dLbls>
            <c:showLegendKey val="0"/>
            <c:showVal val="1"/>
            <c:showCatName val="0"/>
            <c:showSerName val="0"/>
            <c:showPercent val="0"/>
            <c:showBubbleSize val="0"/>
            <c:showLeaderLines val="0"/>
          </c:dLbls>
          <c:cat>
            <c:strRef>
              <c:f>Hoja1!$A$2:$A$6</c:f>
              <c:strCache>
                <c:ptCount val="5"/>
                <c:pt idx="0">
                  <c:v>Modificación de la Resolución CRA 726-2015 Consumo Excesivo (C75)</c:v>
                </c:pt>
                <c:pt idx="1">
                  <c:v>Consumo Básico (C21)</c:v>
                </c:pt>
                <c:pt idx="2">
                  <c:v>Variables necesarias para el cálculo del Puntaje de Eficiencia Comparativa con metodología DEA (C10) (1)</c:v>
                </c:pt>
                <c:pt idx="3">
                  <c:v>Revisión Resoluciones CRA 628 y 633 de 2013 (C13) (1)</c:v>
                </c:pt>
                <c:pt idx="4">
                  <c:v>Acuerdos de Lavado (C14) (1)</c:v>
                </c:pt>
              </c:strCache>
            </c:strRef>
          </c:cat>
          <c:val>
            <c:numRef>
              <c:f>Hoja1!$C$2:$C$6</c:f>
              <c:numCache>
                <c:formatCode>0%</c:formatCode>
                <c:ptCount val="5"/>
                <c:pt idx="0">
                  <c:v>1</c:v>
                </c:pt>
                <c:pt idx="1">
                  <c:v>1</c:v>
                </c:pt>
                <c:pt idx="2">
                  <c:v>0.7</c:v>
                </c:pt>
                <c:pt idx="3">
                  <c:v>0.75</c:v>
                </c:pt>
                <c:pt idx="4">
                  <c:v>0.55000000000000004</c:v>
                </c:pt>
              </c:numCache>
            </c:numRef>
          </c:val>
        </c:ser>
        <c:dLbls>
          <c:showLegendKey val="0"/>
          <c:showVal val="0"/>
          <c:showCatName val="0"/>
          <c:showSerName val="0"/>
          <c:showPercent val="0"/>
          <c:showBubbleSize val="0"/>
        </c:dLbls>
        <c:gapWidth val="150"/>
        <c:overlap val="100"/>
        <c:axId val="198027136"/>
        <c:axId val="198028672"/>
      </c:barChart>
      <c:catAx>
        <c:axId val="198027136"/>
        <c:scaling>
          <c:orientation val="minMax"/>
        </c:scaling>
        <c:delete val="0"/>
        <c:axPos val="b"/>
        <c:majorTickMark val="out"/>
        <c:minorTickMark val="none"/>
        <c:tickLblPos val="nextTo"/>
        <c:txPr>
          <a:bodyPr/>
          <a:lstStyle/>
          <a:p>
            <a:pPr>
              <a:defRPr sz="1100">
                <a:latin typeface="Arial" panose="020B0604020202020204" pitchFamily="34" charset="0"/>
                <a:cs typeface="Arial" panose="020B0604020202020204" pitchFamily="34" charset="0"/>
              </a:defRPr>
            </a:pPr>
            <a:endParaRPr lang="es-CO"/>
          </a:p>
        </c:txPr>
        <c:crossAx val="198028672"/>
        <c:crosses val="autoZero"/>
        <c:auto val="1"/>
        <c:lblAlgn val="ctr"/>
        <c:lblOffset val="100"/>
        <c:noMultiLvlLbl val="0"/>
      </c:catAx>
      <c:valAx>
        <c:axId val="198028672"/>
        <c:scaling>
          <c:orientation val="minMax"/>
          <c:max val="1"/>
          <c:min val="0.1"/>
        </c:scaling>
        <c:delete val="1"/>
        <c:axPos val="l"/>
        <c:majorGridlines>
          <c:spPr>
            <a:ln>
              <a:noFill/>
            </a:ln>
          </c:spPr>
        </c:majorGridlines>
        <c:minorGridlines>
          <c:spPr>
            <a:ln>
              <a:noFill/>
            </a:ln>
          </c:spPr>
        </c:minorGridlines>
        <c:numFmt formatCode="0%" sourceLinked="1"/>
        <c:majorTickMark val="out"/>
        <c:minorTickMark val="none"/>
        <c:tickLblPos val="nextTo"/>
        <c:crossAx val="198027136"/>
        <c:crosses val="autoZero"/>
        <c:crossBetween val="between"/>
      </c:valAx>
      <c:spPr>
        <a:solidFill>
          <a:schemeClr val="bg1"/>
        </a:solidFill>
      </c:spPr>
    </c:plotArea>
    <c:legend>
      <c:legendPos val="r"/>
      <c:layout>
        <c:manualLayout>
          <c:xMode val="edge"/>
          <c:yMode val="edge"/>
          <c:x val="0.66596689256749253"/>
          <c:y val="0.87617673087893666"/>
          <c:w val="0.28041684257304744"/>
          <c:h val="9.4730089388165017E-2"/>
        </c:manualLayout>
      </c:layout>
      <c:overlay val="0"/>
      <c:txPr>
        <a:bodyPr/>
        <a:lstStyle/>
        <a:p>
          <a:pPr>
            <a:defRPr sz="1200">
              <a:latin typeface="Arial" panose="020B0604020202020204" pitchFamily="34" charset="0"/>
              <a:cs typeface="Arial" panose="020B0604020202020204" pitchFamily="34" charset="0"/>
            </a:defRPr>
          </a:pPr>
          <a:endParaRPr lang="es-CO"/>
        </a:p>
      </c:txPr>
    </c:legend>
    <c:plotVisOnly val="1"/>
    <c:dispBlanksAs val="gap"/>
    <c:showDLblsOverMax val="0"/>
  </c:chart>
  <c:txPr>
    <a:bodyPr/>
    <a:lstStyle/>
    <a:p>
      <a:pPr>
        <a:defRPr sz="1800"/>
      </a:pPr>
      <a:endParaRPr lang="es-CO"/>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98977891345407E-2"/>
          <c:y val="4.0421751968503936E-2"/>
          <c:w val="0.84532185312743024"/>
          <c:h val="0.72198449803149611"/>
        </c:manualLayout>
      </c:layout>
      <c:barChart>
        <c:barDir val="col"/>
        <c:grouping val="stacked"/>
        <c:varyColors val="0"/>
        <c:ser>
          <c:idx val="0"/>
          <c:order val="0"/>
          <c:tx>
            <c:strRef>
              <c:f>Hoja1!$B$1</c:f>
              <c:strCache>
                <c:ptCount val="1"/>
                <c:pt idx="0">
                  <c:v>Ejecutado</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showLegendKey val="0"/>
            <c:showVal val="1"/>
            <c:showCatName val="0"/>
            <c:showSerName val="0"/>
            <c:showPercent val="0"/>
            <c:showBubbleSize val="0"/>
            <c:showLeaderLines val="0"/>
          </c:dLbls>
          <c:cat>
            <c:strRef>
              <c:f>Hoja1!$A$2:$A$6</c:f>
              <c:strCache>
                <c:ptCount val="5"/>
                <c:pt idx="0">
                  <c:v>Estimación de la cantidad de residuos no aprovechables cuando no se cuenta con alternativa de pesaje (C77) (1)</c:v>
                </c:pt>
                <c:pt idx="1">
                  <c:v>Revisión Resolución CRA 608 de 2012 (C11)</c:v>
                </c:pt>
                <c:pt idx="2">
                  <c:v>Modificación Resolución Cra 375 de 2006 para Grandes Prestadores de Servicios Públicos de AA (C17) (1)</c:v>
                </c:pt>
                <c:pt idx="3">
                  <c:v>Alianzas Público Privadas (C20) (1)</c:v>
                </c:pt>
                <c:pt idx="4">
                  <c:v>Metodología para fusión y escisión de prestadores (C24) (1)</c:v>
                </c:pt>
              </c:strCache>
            </c:strRef>
          </c:cat>
          <c:val>
            <c:numRef>
              <c:f>Hoja1!$B$2:$B$6</c:f>
              <c:numCache>
                <c:formatCode>0%</c:formatCode>
                <c:ptCount val="5"/>
                <c:pt idx="0">
                  <c:v>0.15</c:v>
                </c:pt>
                <c:pt idx="1">
                  <c:v>1</c:v>
                </c:pt>
                <c:pt idx="2">
                  <c:v>1</c:v>
                </c:pt>
                <c:pt idx="3">
                  <c:v>0</c:v>
                </c:pt>
                <c:pt idx="4">
                  <c:v>0.3</c:v>
                </c:pt>
              </c:numCache>
            </c:numRef>
          </c:val>
        </c:ser>
        <c:ser>
          <c:idx val="1"/>
          <c:order val="1"/>
          <c:tx>
            <c:strRef>
              <c:f>Hoja1!$C$1</c:f>
              <c:strCache>
                <c:ptCount val="1"/>
                <c:pt idx="0">
                  <c:v>Sin Ejecutar</c:v>
                </c:pt>
              </c:strCache>
            </c:strRef>
          </c:tx>
          <c:spPr>
            <a:solidFill>
              <a:schemeClr val="accent1">
                <a:lumMod val="40000"/>
                <a:lumOff val="60000"/>
              </a:schemeClr>
            </a:solidFill>
            <a:ln>
              <a:solidFill>
                <a:schemeClr val="accent1">
                  <a:lumMod val="60000"/>
                  <a:lumOff val="40000"/>
                </a:schemeClr>
              </a:solidFill>
            </a:ln>
            <a:effectLst/>
            <a:scene3d>
              <a:camera prst="orthographicFront"/>
              <a:lightRig rig="balanced" dir="t">
                <a:rot lat="0" lon="0" rev="8700000"/>
              </a:lightRig>
            </a:scene3d>
            <a:sp3d>
              <a:bevelT w="190500" h="38100"/>
            </a:sp3d>
          </c:spPr>
          <c:invertIfNegative val="0"/>
          <c:dLbls>
            <c:showLegendKey val="0"/>
            <c:showVal val="1"/>
            <c:showCatName val="0"/>
            <c:showSerName val="0"/>
            <c:showPercent val="0"/>
            <c:showBubbleSize val="0"/>
            <c:showLeaderLines val="0"/>
          </c:dLbls>
          <c:cat>
            <c:strRef>
              <c:f>Hoja1!$A$2:$A$6</c:f>
              <c:strCache>
                <c:ptCount val="5"/>
                <c:pt idx="0">
                  <c:v>Estimación de la cantidad de residuos no aprovechables cuando no se cuenta con alternativa de pesaje (C77) (1)</c:v>
                </c:pt>
                <c:pt idx="1">
                  <c:v>Revisión Resolución CRA 608 de 2012 (C11)</c:v>
                </c:pt>
                <c:pt idx="2">
                  <c:v>Modificación Resolución Cra 375 de 2006 para Grandes Prestadores de Servicios Públicos de AA (C17) (1)</c:v>
                </c:pt>
                <c:pt idx="3">
                  <c:v>Alianzas Público Privadas (C20) (1)</c:v>
                </c:pt>
                <c:pt idx="4">
                  <c:v>Metodología para fusión y escisión de prestadores (C24) (1)</c:v>
                </c:pt>
              </c:strCache>
            </c:strRef>
          </c:cat>
          <c:val>
            <c:numRef>
              <c:f>Hoja1!$C$2:$C$6</c:f>
              <c:numCache>
                <c:formatCode>0%</c:formatCode>
                <c:ptCount val="5"/>
                <c:pt idx="0">
                  <c:v>0.85</c:v>
                </c:pt>
                <c:pt idx="1">
                  <c:v>1</c:v>
                </c:pt>
                <c:pt idx="2">
                  <c:v>1</c:v>
                </c:pt>
                <c:pt idx="3">
                  <c:v>1</c:v>
                </c:pt>
                <c:pt idx="4">
                  <c:v>0.7</c:v>
                </c:pt>
              </c:numCache>
            </c:numRef>
          </c:val>
        </c:ser>
        <c:dLbls>
          <c:showLegendKey val="0"/>
          <c:showVal val="0"/>
          <c:showCatName val="0"/>
          <c:showSerName val="0"/>
          <c:showPercent val="0"/>
          <c:showBubbleSize val="0"/>
        </c:dLbls>
        <c:gapWidth val="150"/>
        <c:overlap val="100"/>
        <c:axId val="198676864"/>
        <c:axId val="198678400"/>
      </c:barChart>
      <c:catAx>
        <c:axId val="198676864"/>
        <c:scaling>
          <c:orientation val="minMax"/>
        </c:scaling>
        <c:delete val="0"/>
        <c:axPos val="b"/>
        <c:majorTickMark val="out"/>
        <c:minorTickMark val="none"/>
        <c:tickLblPos val="nextTo"/>
        <c:txPr>
          <a:bodyPr/>
          <a:lstStyle/>
          <a:p>
            <a:pPr>
              <a:defRPr sz="1100">
                <a:latin typeface="Arial" panose="020B0604020202020204" pitchFamily="34" charset="0"/>
                <a:cs typeface="Arial" panose="020B0604020202020204" pitchFamily="34" charset="0"/>
              </a:defRPr>
            </a:pPr>
            <a:endParaRPr lang="es-CO"/>
          </a:p>
        </c:txPr>
        <c:crossAx val="198678400"/>
        <c:crosses val="autoZero"/>
        <c:auto val="1"/>
        <c:lblAlgn val="ctr"/>
        <c:lblOffset val="100"/>
        <c:noMultiLvlLbl val="0"/>
      </c:catAx>
      <c:valAx>
        <c:axId val="198678400"/>
        <c:scaling>
          <c:orientation val="minMax"/>
          <c:max val="1"/>
          <c:min val="0.1"/>
        </c:scaling>
        <c:delete val="1"/>
        <c:axPos val="l"/>
        <c:majorGridlines>
          <c:spPr>
            <a:ln>
              <a:noFill/>
            </a:ln>
          </c:spPr>
        </c:majorGridlines>
        <c:minorGridlines>
          <c:spPr>
            <a:ln>
              <a:noFill/>
            </a:ln>
          </c:spPr>
        </c:minorGridlines>
        <c:numFmt formatCode="0%" sourceLinked="1"/>
        <c:majorTickMark val="out"/>
        <c:minorTickMark val="none"/>
        <c:tickLblPos val="nextTo"/>
        <c:crossAx val="198676864"/>
        <c:crosses val="autoZero"/>
        <c:crossBetween val="between"/>
      </c:valAx>
      <c:spPr>
        <a:solidFill>
          <a:schemeClr val="bg1"/>
        </a:solidFill>
      </c:spPr>
    </c:plotArea>
    <c:legend>
      <c:legendPos val="r"/>
      <c:layout>
        <c:manualLayout>
          <c:xMode val="edge"/>
          <c:yMode val="edge"/>
          <c:x val="0.69700788801244307"/>
          <c:y val="0.89683730529713257"/>
          <c:w val="0.28041684257304744"/>
          <c:h val="9.4730089388165017E-2"/>
        </c:manualLayout>
      </c:layout>
      <c:overlay val="0"/>
      <c:txPr>
        <a:bodyPr/>
        <a:lstStyle/>
        <a:p>
          <a:pPr>
            <a:defRPr sz="1200">
              <a:latin typeface="Arial" panose="020B0604020202020204" pitchFamily="34" charset="0"/>
              <a:cs typeface="Arial" panose="020B0604020202020204" pitchFamily="34" charset="0"/>
            </a:defRPr>
          </a:pPr>
          <a:endParaRPr lang="es-CO"/>
        </a:p>
      </c:txPr>
    </c:legend>
    <c:plotVisOnly val="1"/>
    <c:dispBlanksAs val="gap"/>
    <c:showDLblsOverMax val="0"/>
  </c:chart>
  <c:txPr>
    <a:bodyPr/>
    <a:lstStyle/>
    <a:p>
      <a:pPr>
        <a:defRPr sz="1800"/>
      </a:pPr>
      <a:endParaRPr lang="es-CO"/>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98977891345407E-2"/>
          <c:y val="4.0421751968503936E-2"/>
          <c:w val="0.98882535273858463"/>
          <c:h val="0.62229731488450679"/>
        </c:manualLayout>
      </c:layout>
      <c:barChart>
        <c:barDir val="col"/>
        <c:grouping val="stacked"/>
        <c:varyColors val="0"/>
        <c:ser>
          <c:idx val="0"/>
          <c:order val="0"/>
          <c:tx>
            <c:strRef>
              <c:f>Hoja1!$B$1</c:f>
              <c:strCache>
                <c:ptCount val="1"/>
                <c:pt idx="0">
                  <c:v>Ejecutado</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txPr>
              <a:bodyPr rot="0"/>
              <a:lstStyle/>
              <a:p>
                <a:pPr>
                  <a:defRPr/>
                </a:pPr>
                <a:endParaRPr lang="es-CO"/>
              </a:p>
            </c:txPr>
            <c:showLegendKey val="0"/>
            <c:showVal val="1"/>
            <c:showCatName val="0"/>
            <c:showSerName val="0"/>
            <c:showPercent val="0"/>
            <c:showBubbleSize val="0"/>
            <c:showLeaderLines val="0"/>
          </c:dLbls>
          <c:cat>
            <c:strRef>
              <c:f>Hoja1!$A$2:$A$6</c:f>
              <c:strCache>
                <c:ptCount val="5"/>
                <c:pt idx="0">
                  <c:v>Revisión Resoluciones CRA 201 de 2001 y 315 de 2005 Grandes Prestadores de AA (C8) (1)</c:v>
                </c:pt>
                <c:pt idx="1">
                  <c:v>Tarifa con medición de vertimentos (C16) (1)</c:v>
                </c:pt>
                <c:pt idx="2">
                  <c:v>Modificación Resolución CRA 376 de 2006 Grandes Prestadores de servicio de Aseo (C19) (1)</c:v>
                </c:pt>
                <c:pt idx="3">
                  <c:v>Revisión Resoluciones CRA 201 de 2001 y 315 de 2005 Grandes Prestadores de Aseo (C9) (1)</c:v>
                </c:pt>
                <c:pt idx="4">
                  <c:v>   Áreas de Servicio Exclusivo (C12) (1)</c:v>
                </c:pt>
              </c:strCache>
            </c:strRef>
          </c:cat>
          <c:val>
            <c:numRef>
              <c:f>Hoja1!$B$2:$B$6</c:f>
              <c:numCache>
                <c:formatCode>0%</c:formatCode>
                <c:ptCount val="5"/>
                <c:pt idx="0">
                  <c:v>0.15</c:v>
                </c:pt>
                <c:pt idx="1">
                  <c:v>0.5</c:v>
                </c:pt>
                <c:pt idx="2">
                  <c:v>0.5</c:v>
                </c:pt>
                <c:pt idx="3">
                  <c:v>0.1</c:v>
                </c:pt>
                <c:pt idx="4">
                  <c:v>0</c:v>
                </c:pt>
              </c:numCache>
            </c:numRef>
          </c:val>
        </c:ser>
        <c:ser>
          <c:idx val="1"/>
          <c:order val="1"/>
          <c:tx>
            <c:strRef>
              <c:f>Hoja1!$C$1</c:f>
              <c:strCache>
                <c:ptCount val="1"/>
                <c:pt idx="0">
                  <c:v>Sin Ejecutar</c:v>
                </c:pt>
              </c:strCache>
            </c:strRef>
          </c:tx>
          <c:spPr>
            <a:solidFill>
              <a:schemeClr val="accent1">
                <a:lumMod val="40000"/>
                <a:lumOff val="60000"/>
              </a:schemeClr>
            </a:solidFill>
            <a:ln>
              <a:solidFill>
                <a:schemeClr val="accent1">
                  <a:lumMod val="60000"/>
                  <a:lumOff val="40000"/>
                </a:schemeClr>
              </a:solidFill>
            </a:ln>
            <a:effectLst/>
            <a:scene3d>
              <a:camera prst="orthographicFront"/>
              <a:lightRig rig="balanced" dir="t">
                <a:rot lat="0" lon="0" rev="8700000"/>
              </a:lightRig>
            </a:scene3d>
            <a:sp3d>
              <a:bevelT w="190500" h="38100"/>
            </a:sp3d>
          </c:spPr>
          <c:invertIfNegative val="0"/>
          <c:dLbls>
            <c:numFmt formatCode="0%" sourceLinked="0"/>
            <c:showLegendKey val="0"/>
            <c:showVal val="1"/>
            <c:showCatName val="0"/>
            <c:showSerName val="0"/>
            <c:showPercent val="0"/>
            <c:showBubbleSize val="0"/>
            <c:showLeaderLines val="0"/>
          </c:dLbls>
          <c:cat>
            <c:strRef>
              <c:f>Hoja1!$A$2:$A$6</c:f>
              <c:strCache>
                <c:ptCount val="5"/>
                <c:pt idx="0">
                  <c:v>Revisión Resoluciones CRA 201 de 2001 y 315 de 2005 Grandes Prestadores de AA (C8) (1)</c:v>
                </c:pt>
                <c:pt idx="1">
                  <c:v>Tarifa con medición de vertimentos (C16) (1)</c:v>
                </c:pt>
                <c:pt idx="2">
                  <c:v>Modificación Resolución CRA 376 de 2006 Grandes Prestadores de servicio de Aseo (C19) (1)</c:v>
                </c:pt>
                <c:pt idx="3">
                  <c:v>Revisión Resoluciones CRA 201 de 2001 y 315 de 2005 Grandes Prestadores de Aseo (C9) (1)</c:v>
                </c:pt>
                <c:pt idx="4">
                  <c:v>   Áreas de Servicio Exclusivo (C12) (1)</c:v>
                </c:pt>
              </c:strCache>
            </c:strRef>
          </c:cat>
          <c:val>
            <c:numRef>
              <c:f>Hoja1!$C$2:$C$6</c:f>
              <c:numCache>
                <c:formatCode>0%</c:formatCode>
                <c:ptCount val="5"/>
                <c:pt idx="0">
                  <c:v>0.85</c:v>
                </c:pt>
                <c:pt idx="1">
                  <c:v>0.5</c:v>
                </c:pt>
                <c:pt idx="2">
                  <c:v>0.5</c:v>
                </c:pt>
                <c:pt idx="3">
                  <c:v>0.9</c:v>
                </c:pt>
                <c:pt idx="4">
                  <c:v>1</c:v>
                </c:pt>
              </c:numCache>
            </c:numRef>
          </c:val>
        </c:ser>
        <c:dLbls>
          <c:showLegendKey val="0"/>
          <c:showVal val="0"/>
          <c:showCatName val="0"/>
          <c:showSerName val="0"/>
          <c:showPercent val="0"/>
          <c:showBubbleSize val="0"/>
        </c:dLbls>
        <c:gapWidth val="150"/>
        <c:overlap val="100"/>
        <c:axId val="198967296"/>
        <c:axId val="198968832"/>
      </c:barChart>
      <c:catAx>
        <c:axId val="198967296"/>
        <c:scaling>
          <c:orientation val="minMax"/>
        </c:scaling>
        <c:delete val="0"/>
        <c:axPos val="b"/>
        <c:majorTickMark val="out"/>
        <c:minorTickMark val="none"/>
        <c:tickLblPos val="nextTo"/>
        <c:txPr>
          <a:bodyPr/>
          <a:lstStyle/>
          <a:p>
            <a:pPr>
              <a:defRPr sz="1100">
                <a:latin typeface="Arial" panose="020B0604020202020204" pitchFamily="34" charset="0"/>
                <a:cs typeface="Arial" panose="020B0604020202020204" pitchFamily="34" charset="0"/>
              </a:defRPr>
            </a:pPr>
            <a:endParaRPr lang="es-CO"/>
          </a:p>
        </c:txPr>
        <c:crossAx val="198968832"/>
        <c:crosses val="autoZero"/>
        <c:auto val="1"/>
        <c:lblAlgn val="ctr"/>
        <c:lblOffset val="100"/>
        <c:noMultiLvlLbl val="0"/>
      </c:catAx>
      <c:valAx>
        <c:axId val="198968832"/>
        <c:scaling>
          <c:orientation val="minMax"/>
          <c:max val="1"/>
          <c:min val="1.0000000000000002E-2"/>
        </c:scaling>
        <c:delete val="1"/>
        <c:axPos val="l"/>
        <c:majorGridlines>
          <c:spPr>
            <a:ln>
              <a:noFill/>
            </a:ln>
          </c:spPr>
        </c:majorGridlines>
        <c:minorGridlines>
          <c:spPr>
            <a:ln>
              <a:noFill/>
            </a:ln>
          </c:spPr>
        </c:minorGridlines>
        <c:numFmt formatCode="0%" sourceLinked="1"/>
        <c:majorTickMark val="out"/>
        <c:minorTickMark val="none"/>
        <c:tickLblPos val="nextTo"/>
        <c:crossAx val="198967296"/>
        <c:crosses val="autoZero"/>
        <c:crossBetween val="between"/>
      </c:valAx>
    </c:plotArea>
    <c:legend>
      <c:legendPos val="r"/>
      <c:layout>
        <c:manualLayout>
          <c:xMode val="edge"/>
          <c:yMode val="edge"/>
          <c:x val="0.69591808047546655"/>
          <c:y val="0.89683743269132921"/>
          <c:w val="0.28041684257304744"/>
          <c:h val="9.4730089388165017E-2"/>
        </c:manualLayout>
      </c:layout>
      <c:overlay val="0"/>
      <c:txPr>
        <a:bodyPr/>
        <a:lstStyle/>
        <a:p>
          <a:pPr>
            <a:defRPr sz="1200">
              <a:latin typeface="Arial" panose="020B0604020202020204" pitchFamily="34" charset="0"/>
              <a:cs typeface="Arial" panose="020B0604020202020204" pitchFamily="34" charset="0"/>
            </a:defRPr>
          </a:pPr>
          <a:endParaRPr lang="es-CO"/>
        </a:p>
      </c:txPr>
    </c:legend>
    <c:plotVisOnly val="1"/>
    <c:dispBlanksAs val="gap"/>
    <c:showDLblsOverMax val="0"/>
  </c:chart>
  <c:txPr>
    <a:bodyPr/>
    <a:lstStyle/>
    <a:p>
      <a:pPr>
        <a:defRPr sz="1800"/>
      </a:pPr>
      <a:endParaRPr lang="es-CO"/>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98977891345407E-2"/>
          <c:y val="4.0421751968503936E-2"/>
          <c:w val="0.98882535273858463"/>
          <c:h val="0.62229731488450679"/>
        </c:manualLayout>
      </c:layout>
      <c:barChart>
        <c:barDir val="col"/>
        <c:grouping val="stacked"/>
        <c:varyColors val="0"/>
        <c:ser>
          <c:idx val="0"/>
          <c:order val="0"/>
          <c:tx>
            <c:strRef>
              <c:f>Hoja1!$B$1</c:f>
              <c:strCache>
                <c:ptCount val="1"/>
                <c:pt idx="0">
                  <c:v>Ejecutado</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dLbl>
              <c:idx val="0"/>
              <c:layout>
                <c:manualLayout>
                  <c:x val="-1.3143899625768229E-17"/>
                  <c:y val="-7.0239944073518549E-3"/>
                </c:manualLayout>
              </c:layout>
              <c:showLegendKey val="0"/>
              <c:showVal val="1"/>
              <c:showCatName val="0"/>
              <c:showSerName val="0"/>
              <c:showPercent val="0"/>
              <c:showBubbleSize val="0"/>
            </c:dLbl>
            <c:txPr>
              <a:bodyPr rot="0"/>
              <a:lstStyle/>
              <a:p>
                <a:pPr>
                  <a:defRPr/>
                </a:pPr>
                <a:endParaRPr lang="es-CO"/>
              </a:p>
            </c:txPr>
            <c:showLegendKey val="0"/>
            <c:showVal val="1"/>
            <c:showCatName val="0"/>
            <c:showSerName val="0"/>
            <c:showPercent val="0"/>
            <c:showBubbleSize val="0"/>
            <c:showLeaderLines val="0"/>
          </c:dLbls>
          <c:cat>
            <c:strRef>
              <c:f>Hoja1!$A$2:$A$5</c:f>
              <c:strCache>
                <c:ptCount val="4"/>
                <c:pt idx="0">
                  <c:v>Competencia en el Servicio Público de Aseo (C22) (1)</c:v>
                </c:pt>
                <c:pt idx="1">
                  <c:v>Zonas de Dificil Acceso (C23) (1)</c:v>
                </c:pt>
                <c:pt idx="2">
                  <c:v>Nuevo marco tarifario para los servicios públicos domiciliarios de AA aplicable a pequeños prestadores (C5) </c:v>
                </c:pt>
                <c:pt idx="3">
                  <c:v>Marco tarifario de Aseo pequeños prestadores (C76) (1)</c:v>
                </c:pt>
              </c:strCache>
            </c:strRef>
          </c:cat>
          <c:val>
            <c:numRef>
              <c:f>Hoja1!$B$2:$B$5</c:f>
              <c:numCache>
                <c:formatCode>0%</c:formatCode>
                <c:ptCount val="4"/>
                <c:pt idx="0">
                  <c:v>0.45</c:v>
                </c:pt>
                <c:pt idx="1">
                  <c:v>0</c:v>
                </c:pt>
                <c:pt idx="2">
                  <c:v>0</c:v>
                </c:pt>
                <c:pt idx="3">
                  <c:v>0</c:v>
                </c:pt>
              </c:numCache>
            </c:numRef>
          </c:val>
        </c:ser>
        <c:ser>
          <c:idx val="1"/>
          <c:order val="1"/>
          <c:tx>
            <c:strRef>
              <c:f>Hoja1!$C$1</c:f>
              <c:strCache>
                <c:ptCount val="1"/>
                <c:pt idx="0">
                  <c:v>Sin Ejecutar</c:v>
                </c:pt>
              </c:strCache>
            </c:strRef>
          </c:tx>
          <c:spPr>
            <a:solidFill>
              <a:schemeClr val="accent1">
                <a:lumMod val="40000"/>
                <a:lumOff val="60000"/>
              </a:schemeClr>
            </a:solidFill>
            <a:ln>
              <a:solidFill>
                <a:schemeClr val="accent1">
                  <a:lumMod val="60000"/>
                  <a:lumOff val="40000"/>
                </a:schemeClr>
              </a:solidFill>
            </a:ln>
            <a:effectLst/>
            <a:scene3d>
              <a:camera prst="orthographicFront"/>
              <a:lightRig rig="balanced" dir="t">
                <a:rot lat="0" lon="0" rev="8700000"/>
              </a:lightRig>
            </a:scene3d>
            <a:sp3d>
              <a:bevelT w="190500" h="38100"/>
            </a:sp3d>
          </c:spPr>
          <c:invertIfNegative val="0"/>
          <c:dLbls>
            <c:numFmt formatCode="0%" sourceLinked="0"/>
            <c:showLegendKey val="0"/>
            <c:showVal val="1"/>
            <c:showCatName val="0"/>
            <c:showSerName val="0"/>
            <c:showPercent val="0"/>
            <c:showBubbleSize val="0"/>
            <c:showLeaderLines val="0"/>
          </c:dLbls>
          <c:cat>
            <c:strRef>
              <c:f>Hoja1!$A$2:$A$5</c:f>
              <c:strCache>
                <c:ptCount val="4"/>
                <c:pt idx="0">
                  <c:v>Competencia en el Servicio Público de Aseo (C22) (1)</c:v>
                </c:pt>
                <c:pt idx="1">
                  <c:v>Zonas de Dificil Acceso (C23) (1)</c:v>
                </c:pt>
                <c:pt idx="2">
                  <c:v>Nuevo marco tarifario para los servicios públicos domiciliarios de AA aplicable a pequeños prestadores (C5) </c:v>
                </c:pt>
                <c:pt idx="3">
                  <c:v>Marco tarifario de Aseo pequeños prestadores (C76) (1)</c:v>
                </c:pt>
              </c:strCache>
            </c:strRef>
          </c:cat>
          <c:val>
            <c:numRef>
              <c:f>Hoja1!$C$2:$C$5</c:f>
              <c:numCache>
                <c:formatCode>0%</c:formatCode>
                <c:ptCount val="4"/>
                <c:pt idx="0">
                  <c:v>0.55000000000000004</c:v>
                </c:pt>
                <c:pt idx="1">
                  <c:v>1</c:v>
                </c:pt>
                <c:pt idx="2">
                  <c:v>1</c:v>
                </c:pt>
                <c:pt idx="3">
                  <c:v>1</c:v>
                </c:pt>
              </c:numCache>
            </c:numRef>
          </c:val>
        </c:ser>
        <c:dLbls>
          <c:showLegendKey val="0"/>
          <c:showVal val="0"/>
          <c:showCatName val="0"/>
          <c:showSerName val="0"/>
          <c:showPercent val="0"/>
          <c:showBubbleSize val="0"/>
        </c:dLbls>
        <c:gapWidth val="150"/>
        <c:overlap val="100"/>
        <c:axId val="199007616"/>
        <c:axId val="199148672"/>
      </c:barChart>
      <c:catAx>
        <c:axId val="199007616"/>
        <c:scaling>
          <c:orientation val="minMax"/>
        </c:scaling>
        <c:delete val="0"/>
        <c:axPos val="b"/>
        <c:majorTickMark val="out"/>
        <c:minorTickMark val="none"/>
        <c:tickLblPos val="nextTo"/>
        <c:txPr>
          <a:bodyPr/>
          <a:lstStyle/>
          <a:p>
            <a:pPr>
              <a:defRPr sz="1100">
                <a:latin typeface="Arial" panose="020B0604020202020204" pitchFamily="34" charset="0"/>
                <a:cs typeface="Arial" panose="020B0604020202020204" pitchFamily="34" charset="0"/>
              </a:defRPr>
            </a:pPr>
            <a:endParaRPr lang="es-CO"/>
          </a:p>
        </c:txPr>
        <c:crossAx val="199148672"/>
        <c:crosses val="autoZero"/>
        <c:auto val="1"/>
        <c:lblAlgn val="ctr"/>
        <c:lblOffset val="100"/>
        <c:noMultiLvlLbl val="0"/>
      </c:catAx>
      <c:valAx>
        <c:axId val="199148672"/>
        <c:scaling>
          <c:orientation val="minMax"/>
          <c:max val="1"/>
          <c:min val="1.0000000000000002E-2"/>
        </c:scaling>
        <c:delete val="1"/>
        <c:axPos val="l"/>
        <c:majorGridlines>
          <c:spPr>
            <a:ln>
              <a:noFill/>
            </a:ln>
          </c:spPr>
        </c:majorGridlines>
        <c:minorGridlines>
          <c:spPr>
            <a:ln>
              <a:noFill/>
            </a:ln>
          </c:spPr>
        </c:minorGridlines>
        <c:numFmt formatCode="0%" sourceLinked="1"/>
        <c:majorTickMark val="out"/>
        <c:minorTickMark val="none"/>
        <c:tickLblPos val="nextTo"/>
        <c:crossAx val="199007616"/>
        <c:crosses val="autoZero"/>
        <c:crossBetween val="between"/>
      </c:valAx>
    </c:plotArea>
    <c:legend>
      <c:legendPos val="r"/>
      <c:layout>
        <c:manualLayout>
          <c:xMode val="edge"/>
          <c:yMode val="edge"/>
          <c:x val="0.70595535613981508"/>
          <c:y val="0.89683743269132921"/>
          <c:w val="0.28041684257304744"/>
          <c:h val="9.4730089388165017E-2"/>
        </c:manualLayout>
      </c:layout>
      <c:overlay val="0"/>
      <c:txPr>
        <a:bodyPr/>
        <a:lstStyle/>
        <a:p>
          <a:pPr>
            <a:defRPr sz="1200">
              <a:latin typeface="Arial" panose="020B0604020202020204" pitchFamily="34" charset="0"/>
              <a:cs typeface="Arial" panose="020B0604020202020204" pitchFamily="34" charset="0"/>
            </a:defRPr>
          </a:pPr>
          <a:endParaRPr lang="es-CO"/>
        </a:p>
      </c:txPr>
    </c:legend>
    <c:plotVisOnly val="1"/>
    <c:dispBlanksAs val="gap"/>
    <c:showDLblsOverMax val="0"/>
  </c:chart>
  <c:txPr>
    <a:bodyPr/>
    <a:lstStyle/>
    <a:p>
      <a:pPr>
        <a:defRPr sz="1800"/>
      </a:pPr>
      <a:endParaRPr lang="es-CO"/>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Hoja1!$B$1</c:f>
              <c:strCache>
                <c:ptCount val="1"/>
                <c:pt idx="0">
                  <c:v>Total 15 Proyectos</c:v>
                </c:pt>
              </c:strCache>
            </c:strRef>
          </c:tx>
          <c:explosion val="25"/>
          <c:dLbls>
            <c:showLegendKey val="0"/>
            <c:showVal val="1"/>
            <c:showCatName val="0"/>
            <c:showSerName val="0"/>
            <c:showPercent val="0"/>
            <c:showBubbleSize val="0"/>
            <c:showLeaderLines val="1"/>
          </c:dLbls>
          <c:cat>
            <c:strRef>
              <c:f>Hoja1!$A$2:$A$3</c:f>
              <c:strCache>
                <c:ptCount val="2"/>
                <c:pt idx="0">
                  <c:v>Ejecutado</c:v>
                </c:pt>
                <c:pt idx="1">
                  <c:v>Sin Ejecutar</c:v>
                </c:pt>
              </c:strCache>
            </c:strRef>
          </c:cat>
          <c:val>
            <c:numRef>
              <c:f>Hoja1!$B$2:$B$3</c:f>
              <c:numCache>
                <c:formatCode>0%</c:formatCode>
                <c:ptCount val="2"/>
                <c:pt idx="0">
                  <c:v>0.55830000000000002</c:v>
                </c:pt>
                <c:pt idx="1">
                  <c:v>0.44169999999999998</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s-C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Hoja1!$B$1</c:f>
              <c:strCache>
                <c:ptCount val="1"/>
                <c:pt idx="0">
                  <c:v>Total 19 Proyectos</c:v>
                </c:pt>
              </c:strCache>
            </c:strRef>
          </c:tx>
          <c:explosion val="25"/>
          <c:dLbls>
            <c:showLegendKey val="0"/>
            <c:showVal val="1"/>
            <c:showCatName val="0"/>
            <c:showSerName val="0"/>
            <c:showPercent val="0"/>
            <c:showBubbleSize val="0"/>
            <c:showLeaderLines val="1"/>
          </c:dLbls>
          <c:cat>
            <c:strRef>
              <c:f>Hoja1!$A$2:$A$3</c:f>
              <c:strCache>
                <c:ptCount val="2"/>
                <c:pt idx="0">
                  <c:v>Ejecutado</c:v>
                </c:pt>
                <c:pt idx="1">
                  <c:v>Sin Ejecutar</c:v>
                </c:pt>
              </c:strCache>
            </c:strRef>
          </c:cat>
          <c:val>
            <c:numRef>
              <c:f>Hoja1!$B$2:$B$3</c:f>
              <c:numCache>
                <c:formatCode>0%</c:formatCode>
                <c:ptCount val="2"/>
                <c:pt idx="0">
                  <c:v>0.37630000000000002</c:v>
                </c:pt>
                <c:pt idx="1">
                  <c:v>0.62370000000000003</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s-C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98977891345407E-2"/>
          <c:y val="4.0421751968503936E-2"/>
          <c:w val="0.98882535273858463"/>
          <c:h val="0.62229731488450679"/>
        </c:manualLayout>
      </c:layout>
      <c:barChart>
        <c:barDir val="col"/>
        <c:grouping val="stacked"/>
        <c:varyColors val="0"/>
        <c:ser>
          <c:idx val="0"/>
          <c:order val="0"/>
          <c:tx>
            <c:strRef>
              <c:f>Hoja1!$B$1</c:f>
              <c:strCache>
                <c:ptCount val="1"/>
                <c:pt idx="0">
                  <c:v>Ejecutado</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txPr>
              <a:bodyPr rot="0"/>
              <a:lstStyle/>
              <a:p>
                <a:pPr>
                  <a:defRPr/>
                </a:pPr>
                <a:endParaRPr lang="es-CO"/>
              </a:p>
            </c:txPr>
            <c:showLegendKey val="0"/>
            <c:showVal val="1"/>
            <c:showCatName val="0"/>
            <c:showSerName val="0"/>
            <c:showPercent val="0"/>
            <c:showBubbleSize val="0"/>
            <c:showLeaderLines val="0"/>
          </c:dLbls>
          <c:cat>
            <c:strRef>
              <c:f>Hoja1!$A$2:$A$7</c:f>
              <c:strCache>
                <c:ptCount val="6"/>
                <c:pt idx="0">
                  <c:v>Distribuciones del Costo de Comercialización del Servicio (1)</c:v>
                </c:pt>
                <c:pt idx="1">
                  <c:v>Comité de cuentas (1)</c:v>
                </c:pt>
                <c:pt idx="2">
                  <c:v>Provisión de Inversiones (1)</c:v>
                </c:pt>
                <c:pt idx="3">
                  <c:v>Aportes bajo condición para el aprovechamiento (1)</c:v>
                </c:pt>
                <c:pt idx="4">
                  <c:v>Modificación Resolución 359 de 2006 (1)</c:v>
                </c:pt>
                <c:pt idx="5">
                  <c:v>Entrega a Terceros (1)</c:v>
                </c:pt>
              </c:strCache>
            </c:strRef>
          </c:cat>
          <c:val>
            <c:numRef>
              <c:f>Hoja1!$B$2:$B$7</c:f>
              <c:numCache>
                <c:formatCode>0%</c:formatCode>
                <c:ptCount val="6"/>
                <c:pt idx="0">
                  <c:v>0</c:v>
                </c:pt>
                <c:pt idx="1">
                  <c:v>0</c:v>
                </c:pt>
                <c:pt idx="2">
                  <c:v>0</c:v>
                </c:pt>
                <c:pt idx="3">
                  <c:v>0</c:v>
                </c:pt>
                <c:pt idx="4">
                  <c:v>0</c:v>
                </c:pt>
                <c:pt idx="5">
                  <c:v>0</c:v>
                </c:pt>
              </c:numCache>
            </c:numRef>
          </c:val>
        </c:ser>
        <c:ser>
          <c:idx val="1"/>
          <c:order val="1"/>
          <c:tx>
            <c:strRef>
              <c:f>Hoja1!$C$1</c:f>
              <c:strCache>
                <c:ptCount val="1"/>
                <c:pt idx="0">
                  <c:v>Sin Ejecutar</c:v>
                </c:pt>
              </c:strCache>
            </c:strRef>
          </c:tx>
          <c:spPr>
            <a:solidFill>
              <a:schemeClr val="accent1">
                <a:lumMod val="40000"/>
                <a:lumOff val="60000"/>
              </a:schemeClr>
            </a:solidFill>
            <a:ln>
              <a:solidFill>
                <a:schemeClr val="accent1">
                  <a:lumMod val="60000"/>
                  <a:lumOff val="40000"/>
                </a:schemeClr>
              </a:solidFill>
            </a:ln>
            <a:effectLst/>
            <a:scene3d>
              <a:camera prst="orthographicFront"/>
              <a:lightRig rig="balanced" dir="t">
                <a:rot lat="0" lon="0" rev="8700000"/>
              </a:lightRig>
            </a:scene3d>
            <a:sp3d>
              <a:bevelT w="190500" h="38100"/>
            </a:sp3d>
          </c:spPr>
          <c:invertIfNegative val="0"/>
          <c:dLbls>
            <c:numFmt formatCode="0%" sourceLinked="0"/>
            <c:showLegendKey val="0"/>
            <c:showVal val="1"/>
            <c:showCatName val="0"/>
            <c:showSerName val="0"/>
            <c:showPercent val="0"/>
            <c:showBubbleSize val="0"/>
            <c:showLeaderLines val="0"/>
          </c:dLbls>
          <c:cat>
            <c:strRef>
              <c:f>Hoja1!$A$2:$A$7</c:f>
              <c:strCache>
                <c:ptCount val="6"/>
                <c:pt idx="0">
                  <c:v>Distribuciones del Costo de Comercialización del Servicio (1)</c:v>
                </c:pt>
                <c:pt idx="1">
                  <c:v>Comité de cuentas (1)</c:v>
                </c:pt>
                <c:pt idx="2">
                  <c:v>Provisión de Inversiones (1)</c:v>
                </c:pt>
                <c:pt idx="3">
                  <c:v>Aportes bajo condición para el aprovechamiento (1)</c:v>
                </c:pt>
                <c:pt idx="4">
                  <c:v>Modificación Resolución 359 de 2006 (1)</c:v>
                </c:pt>
                <c:pt idx="5">
                  <c:v>Entrega a Terceros (1)</c:v>
                </c:pt>
              </c:strCache>
            </c:strRef>
          </c:cat>
          <c:val>
            <c:numRef>
              <c:f>Hoja1!$C$2:$C$7</c:f>
              <c:numCache>
                <c:formatCode>0%</c:formatCode>
                <c:ptCount val="6"/>
                <c:pt idx="0">
                  <c:v>1</c:v>
                </c:pt>
                <c:pt idx="1">
                  <c:v>1</c:v>
                </c:pt>
                <c:pt idx="2">
                  <c:v>1</c:v>
                </c:pt>
                <c:pt idx="3">
                  <c:v>1</c:v>
                </c:pt>
                <c:pt idx="4">
                  <c:v>1</c:v>
                </c:pt>
                <c:pt idx="5">
                  <c:v>1</c:v>
                </c:pt>
              </c:numCache>
            </c:numRef>
          </c:val>
        </c:ser>
        <c:dLbls>
          <c:showLegendKey val="0"/>
          <c:showVal val="0"/>
          <c:showCatName val="0"/>
          <c:showSerName val="0"/>
          <c:showPercent val="0"/>
          <c:showBubbleSize val="0"/>
        </c:dLbls>
        <c:gapWidth val="150"/>
        <c:overlap val="100"/>
        <c:axId val="199602560"/>
        <c:axId val="199604096"/>
      </c:barChart>
      <c:catAx>
        <c:axId val="199602560"/>
        <c:scaling>
          <c:orientation val="minMax"/>
        </c:scaling>
        <c:delete val="0"/>
        <c:axPos val="b"/>
        <c:majorTickMark val="out"/>
        <c:minorTickMark val="none"/>
        <c:tickLblPos val="nextTo"/>
        <c:txPr>
          <a:bodyPr/>
          <a:lstStyle/>
          <a:p>
            <a:pPr>
              <a:defRPr sz="1100">
                <a:latin typeface="Arial" panose="020B0604020202020204" pitchFamily="34" charset="0"/>
                <a:cs typeface="Arial" panose="020B0604020202020204" pitchFamily="34" charset="0"/>
              </a:defRPr>
            </a:pPr>
            <a:endParaRPr lang="es-CO"/>
          </a:p>
        </c:txPr>
        <c:crossAx val="199604096"/>
        <c:crosses val="autoZero"/>
        <c:auto val="1"/>
        <c:lblAlgn val="ctr"/>
        <c:lblOffset val="100"/>
        <c:noMultiLvlLbl val="0"/>
      </c:catAx>
      <c:valAx>
        <c:axId val="199604096"/>
        <c:scaling>
          <c:orientation val="minMax"/>
          <c:max val="1"/>
          <c:min val="1.0000000000000002E-2"/>
        </c:scaling>
        <c:delete val="1"/>
        <c:axPos val="l"/>
        <c:majorGridlines>
          <c:spPr>
            <a:ln>
              <a:noFill/>
            </a:ln>
          </c:spPr>
        </c:majorGridlines>
        <c:minorGridlines>
          <c:spPr>
            <a:ln>
              <a:noFill/>
            </a:ln>
          </c:spPr>
        </c:minorGridlines>
        <c:numFmt formatCode="0%" sourceLinked="1"/>
        <c:majorTickMark val="out"/>
        <c:minorTickMark val="none"/>
        <c:tickLblPos val="nextTo"/>
        <c:crossAx val="199602560"/>
        <c:crosses val="autoZero"/>
        <c:crossBetween val="between"/>
      </c:valAx>
    </c:plotArea>
    <c:legend>
      <c:legendPos val="r"/>
      <c:layout>
        <c:manualLayout>
          <c:xMode val="edge"/>
          <c:yMode val="edge"/>
          <c:x val="0.71025704571025017"/>
          <c:y val="0.89683743269132921"/>
          <c:w val="0.28041684257304744"/>
          <c:h val="9.4730089388165017E-2"/>
        </c:manualLayout>
      </c:layout>
      <c:overlay val="0"/>
      <c:txPr>
        <a:bodyPr/>
        <a:lstStyle/>
        <a:p>
          <a:pPr>
            <a:defRPr sz="1200">
              <a:latin typeface="Arial" panose="020B0604020202020204" pitchFamily="34" charset="0"/>
              <a:cs typeface="Arial" panose="020B0604020202020204" pitchFamily="34" charset="0"/>
            </a:defRPr>
          </a:pPr>
          <a:endParaRPr lang="es-CO"/>
        </a:p>
      </c:txPr>
    </c:legend>
    <c:plotVisOnly val="1"/>
    <c:dispBlanksAs val="gap"/>
    <c:showDLblsOverMax val="0"/>
  </c:chart>
  <c:txPr>
    <a:bodyPr/>
    <a:lstStyle/>
    <a:p>
      <a:pPr>
        <a:defRPr sz="1800"/>
      </a:pPr>
      <a:endParaRPr lang="es-CO"/>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072E3-83F8-481D-9CB8-560A5A7CF0B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CO"/>
        </a:p>
      </dgm:t>
    </dgm:pt>
    <dgm:pt modelId="{2E346756-1286-4B97-94F2-18244444A161}">
      <dgm:prSet phldrT="[Texto]" custT="1"/>
      <dgm:spPr>
        <a:solidFill>
          <a:schemeClr val="accent1">
            <a:lumMod val="20000"/>
            <a:lumOff val="80000"/>
          </a:schemeClr>
        </a:solidFill>
      </dgm:spPr>
      <dgm:t>
        <a:bodyPr/>
        <a:lstStyle/>
        <a:p>
          <a:pPr algn="just"/>
          <a:r>
            <a:rPr lang="es-CO" sz="1400" dirty="0" smtClean="0">
              <a:solidFill>
                <a:schemeClr val="tx1"/>
              </a:solidFill>
              <a:latin typeface="Arial" panose="020B0604020202020204" pitchFamily="34" charset="0"/>
              <a:cs typeface="Arial" panose="020B0604020202020204" pitchFamily="34" charset="0"/>
            </a:rPr>
            <a:t>Una vez verificado el avance del cumplimiento de la Agenda Regulatoria Indicativa a 30 de junio de 2016, se evidenció una ejecución del 56% de los proyectos con actividades programadas para los dos primeros trimestres del año 2016. Igualmente se determinó una ejecución del 38%  del total de la agenda aprobada para la presente vigencia. No obstante a la fecha de presentación de este seguimiento los porcentajes de ejecución pueden ser  superiores a los detallados en el presente documento.</a:t>
          </a:r>
          <a:endParaRPr lang="es-CO" sz="1400" dirty="0">
            <a:solidFill>
              <a:schemeClr val="tx1"/>
            </a:solidFill>
            <a:latin typeface="Arial" panose="020B0604020202020204" pitchFamily="34" charset="0"/>
            <a:cs typeface="Arial" panose="020B0604020202020204" pitchFamily="34" charset="0"/>
          </a:endParaRPr>
        </a:p>
      </dgm:t>
    </dgm:pt>
    <dgm:pt modelId="{8D60600E-2525-453B-968A-F2723A524FB4}" type="parTrans" cxnId="{3BC1BB7B-7373-485F-84A8-78A21347C019}">
      <dgm:prSet/>
      <dgm:spPr/>
      <dgm:t>
        <a:bodyPr/>
        <a:lstStyle/>
        <a:p>
          <a:endParaRPr lang="es-CO"/>
        </a:p>
      </dgm:t>
    </dgm:pt>
    <dgm:pt modelId="{3BC6A49C-B6E2-41D5-A803-606948CD5FEC}" type="sibTrans" cxnId="{3BC1BB7B-7373-485F-84A8-78A21347C019}">
      <dgm:prSet/>
      <dgm:spPr/>
      <dgm:t>
        <a:bodyPr/>
        <a:lstStyle/>
        <a:p>
          <a:endParaRPr lang="es-CO"/>
        </a:p>
      </dgm:t>
    </dgm:pt>
    <dgm:pt modelId="{9613C94C-9C53-4AE1-8283-2AECAE653A59}">
      <dgm:prSet phldrT="[Texto]" custT="1"/>
      <dgm:spPr>
        <a:solidFill>
          <a:schemeClr val="accent1">
            <a:lumMod val="40000"/>
            <a:lumOff val="60000"/>
          </a:schemeClr>
        </a:solidFill>
      </dgm:spPr>
      <dgm:t>
        <a:bodyPr/>
        <a:lstStyle/>
        <a:p>
          <a:pPr algn="just"/>
          <a:r>
            <a:rPr lang="es-CO" sz="1400" dirty="0" smtClean="0">
              <a:solidFill>
                <a:schemeClr val="tx1"/>
              </a:solidFill>
              <a:latin typeface="Arial" panose="020B0604020202020204" pitchFamily="34" charset="0"/>
              <a:cs typeface="Arial" panose="020B0604020202020204" pitchFamily="34" charset="0"/>
            </a:rPr>
            <a:t>Los seis proyectos incluidos en la diapositiva </a:t>
          </a:r>
          <a:r>
            <a:rPr lang="es-CO" sz="1400" smtClean="0">
              <a:solidFill>
                <a:schemeClr val="tx1"/>
              </a:solidFill>
              <a:latin typeface="Arial" panose="020B0604020202020204" pitchFamily="34" charset="0"/>
              <a:cs typeface="Arial" panose="020B0604020202020204" pitchFamily="34" charset="0"/>
            </a:rPr>
            <a:t>numero </a:t>
          </a:r>
          <a:r>
            <a:rPr lang="es-CO" sz="1400" smtClean="0">
              <a:solidFill>
                <a:schemeClr val="tx1"/>
              </a:solidFill>
              <a:latin typeface="Arial" panose="020B0604020202020204" pitchFamily="34" charset="0"/>
              <a:cs typeface="Arial" panose="020B0604020202020204" pitchFamily="34" charset="0"/>
            </a:rPr>
            <a:t>9 </a:t>
          </a:r>
          <a:r>
            <a:rPr lang="es-CO" sz="1400" dirty="0" smtClean="0">
              <a:solidFill>
                <a:schemeClr val="tx1"/>
              </a:solidFill>
              <a:latin typeface="Arial" panose="020B0604020202020204" pitchFamily="34" charset="0"/>
              <a:cs typeface="Arial" panose="020B0604020202020204" pitchFamily="34" charset="0"/>
            </a:rPr>
            <a:t>del presente documento aún no han sido incluidos en la agenda regulatoria indicativa de la presente vigencia; igualmente no cuentan con sus respectivas hojas de vida de indicadores, ni  sus  resultados porcentuales de cumplimiento a la fecha de corte.</a:t>
          </a:r>
          <a:endParaRPr lang="es-CO" sz="1400" dirty="0">
            <a:solidFill>
              <a:schemeClr val="tx1"/>
            </a:solidFill>
            <a:latin typeface="Arial" panose="020B0604020202020204" pitchFamily="34" charset="0"/>
            <a:cs typeface="Arial" panose="020B0604020202020204" pitchFamily="34" charset="0"/>
          </a:endParaRPr>
        </a:p>
      </dgm:t>
    </dgm:pt>
    <dgm:pt modelId="{287C33F3-D5E0-4791-A2A9-0314E321E2C7}" type="parTrans" cxnId="{9A906B37-9553-4119-BCF3-452F72C27FF3}">
      <dgm:prSet/>
      <dgm:spPr/>
      <dgm:t>
        <a:bodyPr/>
        <a:lstStyle/>
        <a:p>
          <a:endParaRPr lang="es-CO"/>
        </a:p>
      </dgm:t>
    </dgm:pt>
    <dgm:pt modelId="{9156A262-0114-4878-971D-F4A82B230835}" type="sibTrans" cxnId="{9A906B37-9553-4119-BCF3-452F72C27FF3}">
      <dgm:prSet/>
      <dgm:spPr/>
      <dgm:t>
        <a:bodyPr/>
        <a:lstStyle/>
        <a:p>
          <a:endParaRPr lang="es-CO"/>
        </a:p>
      </dgm:t>
    </dgm:pt>
    <dgm:pt modelId="{C27E40F9-0CA0-45D8-88D3-8DB0D118AB00}">
      <dgm:prSet phldrT="[Texto]" custT="1"/>
      <dgm:spPr>
        <a:solidFill>
          <a:schemeClr val="accent1">
            <a:lumMod val="60000"/>
            <a:lumOff val="40000"/>
          </a:schemeClr>
        </a:solidFill>
      </dgm:spPr>
      <dgm:t>
        <a:bodyPr/>
        <a:lstStyle/>
        <a:p>
          <a:pPr algn="just"/>
          <a:r>
            <a:rPr lang="es-CO" sz="1400" dirty="0" smtClean="0">
              <a:solidFill>
                <a:schemeClr val="tx1"/>
              </a:solidFill>
              <a:latin typeface="Arial" panose="020B0604020202020204" pitchFamily="34" charset="0"/>
              <a:cs typeface="Arial" panose="020B0604020202020204" pitchFamily="34" charset="0"/>
            </a:rPr>
            <a:t>En la sesión del Comité de Expertos N°. 31 celebrada el día 17 de agosto de 2016, se presentó la propuesta de modificación </a:t>
          </a:r>
          <a:r>
            <a:rPr lang="es-CO" sz="1400" smtClean="0">
              <a:solidFill>
                <a:schemeClr val="tx1"/>
              </a:solidFill>
              <a:latin typeface="Arial" panose="020B0604020202020204" pitchFamily="34" charset="0"/>
              <a:cs typeface="Arial" panose="020B0604020202020204" pitchFamily="34" charset="0"/>
            </a:rPr>
            <a:t>para </a:t>
          </a:r>
          <a:r>
            <a:rPr lang="es-CO" sz="1400" smtClean="0">
              <a:solidFill>
                <a:schemeClr val="tx1"/>
              </a:solidFill>
              <a:latin typeface="Arial" panose="020B0604020202020204" pitchFamily="34" charset="0"/>
              <a:cs typeface="Arial" panose="020B0604020202020204" pitchFamily="34" charset="0"/>
            </a:rPr>
            <a:t>21 </a:t>
          </a:r>
          <a:r>
            <a:rPr lang="es-CO" sz="1400" dirty="0" smtClean="0">
              <a:solidFill>
                <a:schemeClr val="tx1"/>
              </a:solidFill>
              <a:latin typeface="Arial" panose="020B0604020202020204" pitchFamily="34" charset="0"/>
              <a:cs typeface="Arial" panose="020B0604020202020204" pitchFamily="34" charset="0"/>
            </a:rPr>
            <a:t>proyectos de los 25 verificados en el presente ejercicio; sin embargo a la fecha no han sido aprobados los cambios por parte de la Comisión de Regulación. </a:t>
          </a:r>
          <a:endParaRPr lang="es-CO" sz="1400" dirty="0"/>
        </a:p>
      </dgm:t>
    </dgm:pt>
    <dgm:pt modelId="{09FE2077-0FB7-43C9-9E97-FC531CF1703C}" type="parTrans" cxnId="{1AE55667-B9AE-49F8-9AB4-F784FE59685A}">
      <dgm:prSet/>
      <dgm:spPr/>
      <dgm:t>
        <a:bodyPr/>
        <a:lstStyle/>
        <a:p>
          <a:endParaRPr lang="es-CO"/>
        </a:p>
      </dgm:t>
    </dgm:pt>
    <dgm:pt modelId="{5930FCE9-B11B-428F-8A53-73107DDBB024}" type="sibTrans" cxnId="{1AE55667-B9AE-49F8-9AB4-F784FE59685A}">
      <dgm:prSet/>
      <dgm:spPr/>
      <dgm:t>
        <a:bodyPr/>
        <a:lstStyle/>
        <a:p>
          <a:endParaRPr lang="es-CO"/>
        </a:p>
      </dgm:t>
    </dgm:pt>
    <dgm:pt modelId="{A5A58266-0BE9-4C30-8AAF-7D2A241AFC25}" type="pres">
      <dgm:prSet presAssocID="{D9F072E3-83F8-481D-9CB8-560A5A7CF0BF}" presName="Name0" presStyleCnt="0">
        <dgm:presLayoutVars>
          <dgm:chMax val="7"/>
          <dgm:chPref val="7"/>
          <dgm:dir/>
        </dgm:presLayoutVars>
      </dgm:prSet>
      <dgm:spPr/>
      <dgm:t>
        <a:bodyPr/>
        <a:lstStyle/>
        <a:p>
          <a:endParaRPr lang="es-CO"/>
        </a:p>
      </dgm:t>
    </dgm:pt>
    <dgm:pt modelId="{CFCF5C9A-B4F9-4B2A-8B19-D211752F186F}" type="pres">
      <dgm:prSet presAssocID="{D9F072E3-83F8-481D-9CB8-560A5A7CF0BF}" presName="Name1" presStyleCnt="0"/>
      <dgm:spPr/>
    </dgm:pt>
    <dgm:pt modelId="{604259D8-6724-4093-B913-52289AB641C9}" type="pres">
      <dgm:prSet presAssocID="{D9F072E3-83F8-481D-9CB8-560A5A7CF0BF}" presName="cycle" presStyleCnt="0"/>
      <dgm:spPr/>
    </dgm:pt>
    <dgm:pt modelId="{3D158FDB-70C0-4459-8A4F-23A3117A8A8F}" type="pres">
      <dgm:prSet presAssocID="{D9F072E3-83F8-481D-9CB8-560A5A7CF0BF}" presName="srcNode" presStyleLbl="node1" presStyleIdx="0" presStyleCnt="3"/>
      <dgm:spPr/>
    </dgm:pt>
    <dgm:pt modelId="{C84CBF37-EC50-41F0-A116-593276183D78}" type="pres">
      <dgm:prSet presAssocID="{D9F072E3-83F8-481D-9CB8-560A5A7CF0BF}" presName="conn" presStyleLbl="parChTrans1D2" presStyleIdx="0" presStyleCnt="1"/>
      <dgm:spPr/>
      <dgm:t>
        <a:bodyPr/>
        <a:lstStyle/>
        <a:p>
          <a:endParaRPr lang="es-CO"/>
        </a:p>
      </dgm:t>
    </dgm:pt>
    <dgm:pt modelId="{A214B358-BC8E-4A0A-A48D-D66164832C5A}" type="pres">
      <dgm:prSet presAssocID="{D9F072E3-83F8-481D-9CB8-560A5A7CF0BF}" presName="extraNode" presStyleLbl="node1" presStyleIdx="0" presStyleCnt="3"/>
      <dgm:spPr/>
    </dgm:pt>
    <dgm:pt modelId="{EE05CFA9-42AE-41E0-ABEF-9BB4024797AE}" type="pres">
      <dgm:prSet presAssocID="{D9F072E3-83F8-481D-9CB8-560A5A7CF0BF}" presName="dstNode" presStyleLbl="node1" presStyleIdx="0" presStyleCnt="3"/>
      <dgm:spPr/>
    </dgm:pt>
    <dgm:pt modelId="{62EECEBE-ECF2-4B05-B9E0-0DCC4AABE1C7}" type="pres">
      <dgm:prSet presAssocID="{2E346756-1286-4B97-94F2-18244444A161}" presName="text_1" presStyleLbl="node1" presStyleIdx="0" presStyleCnt="3" custScaleY="160681">
        <dgm:presLayoutVars>
          <dgm:bulletEnabled val="1"/>
        </dgm:presLayoutVars>
      </dgm:prSet>
      <dgm:spPr/>
      <dgm:t>
        <a:bodyPr/>
        <a:lstStyle/>
        <a:p>
          <a:endParaRPr lang="es-CO"/>
        </a:p>
      </dgm:t>
    </dgm:pt>
    <dgm:pt modelId="{2C2FA3D6-D985-4649-9E1C-85FB9089C573}" type="pres">
      <dgm:prSet presAssocID="{2E346756-1286-4B97-94F2-18244444A161}" presName="accent_1" presStyleCnt="0"/>
      <dgm:spPr/>
    </dgm:pt>
    <dgm:pt modelId="{D7317936-4578-4166-AAF6-40A7AF1DF675}" type="pres">
      <dgm:prSet presAssocID="{2E346756-1286-4B97-94F2-18244444A161}" presName="accentRepeatNode" presStyleLbl="solidFgAcc1" presStyleIdx="0" presStyleCnt="3"/>
      <dgm:spPr/>
    </dgm:pt>
    <dgm:pt modelId="{44D09C3F-02A2-4DCB-B9AA-354FF1A61C75}" type="pres">
      <dgm:prSet presAssocID="{9613C94C-9C53-4AE1-8283-2AECAE653A59}" presName="text_2" presStyleLbl="node1" presStyleIdx="1" presStyleCnt="3" custScaleX="99580" custScaleY="141748" custLinFactNeighborX="734" custLinFactNeighborY="8859">
        <dgm:presLayoutVars>
          <dgm:bulletEnabled val="1"/>
        </dgm:presLayoutVars>
      </dgm:prSet>
      <dgm:spPr/>
      <dgm:t>
        <a:bodyPr/>
        <a:lstStyle/>
        <a:p>
          <a:endParaRPr lang="es-CO"/>
        </a:p>
      </dgm:t>
    </dgm:pt>
    <dgm:pt modelId="{A05F8C81-F0D4-4CD5-8430-7B67CCC9C296}" type="pres">
      <dgm:prSet presAssocID="{9613C94C-9C53-4AE1-8283-2AECAE653A59}" presName="accent_2" presStyleCnt="0"/>
      <dgm:spPr/>
    </dgm:pt>
    <dgm:pt modelId="{9A560D31-087E-4820-BEB4-4822B325FF75}" type="pres">
      <dgm:prSet presAssocID="{9613C94C-9C53-4AE1-8283-2AECAE653A59}" presName="accentRepeatNode" presStyleLbl="solidFgAcc1" presStyleIdx="1" presStyleCnt="3"/>
      <dgm:spPr/>
    </dgm:pt>
    <dgm:pt modelId="{8E200C13-89A7-4F6C-A838-4C6ABDA9559D}" type="pres">
      <dgm:prSet presAssocID="{C27E40F9-0CA0-45D8-88D3-8DB0D118AB00}" presName="text_3" presStyleLbl="node1" presStyleIdx="2" presStyleCnt="3" custLinFactNeighborX="133" custLinFactNeighborY="-2548">
        <dgm:presLayoutVars>
          <dgm:bulletEnabled val="1"/>
        </dgm:presLayoutVars>
      </dgm:prSet>
      <dgm:spPr/>
      <dgm:t>
        <a:bodyPr/>
        <a:lstStyle/>
        <a:p>
          <a:endParaRPr lang="es-CO"/>
        </a:p>
      </dgm:t>
    </dgm:pt>
    <dgm:pt modelId="{BD100593-247C-407C-A69C-94185A232FF6}" type="pres">
      <dgm:prSet presAssocID="{C27E40F9-0CA0-45D8-88D3-8DB0D118AB00}" presName="accent_3" presStyleCnt="0"/>
      <dgm:spPr/>
    </dgm:pt>
    <dgm:pt modelId="{16B38AD9-F9AE-4089-9B89-382DD3E63608}" type="pres">
      <dgm:prSet presAssocID="{C27E40F9-0CA0-45D8-88D3-8DB0D118AB00}" presName="accentRepeatNode" presStyleLbl="solidFgAcc1" presStyleIdx="2" presStyleCnt="3"/>
      <dgm:spPr/>
    </dgm:pt>
  </dgm:ptLst>
  <dgm:cxnLst>
    <dgm:cxn modelId="{3BC1BB7B-7373-485F-84A8-78A21347C019}" srcId="{D9F072E3-83F8-481D-9CB8-560A5A7CF0BF}" destId="{2E346756-1286-4B97-94F2-18244444A161}" srcOrd="0" destOrd="0" parTransId="{8D60600E-2525-453B-968A-F2723A524FB4}" sibTransId="{3BC6A49C-B6E2-41D5-A803-606948CD5FEC}"/>
    <dgm:cxn modelId="{E341FF7C-4BC7-4DE0-BD31-B1B460217EEA}" type="presOf" srcId="{D9F072E3-83F8-481D-9CB8-560A5A7CF0BF}" destId="{A5A58266-0BE9-4C30-8AAF-7D2A241AFC25}" srcOrd="0" destOrd="0" presId="urn:microsoft.com/office/officeart/2008/layout/VerticalCurvedList"/>
    <dgm:cxn modelId="{1BFD6040-B3E5-47CE-B957-B093C088E9C7}" type="presOf" srcId="{9613C94C-9C53-4AE1-8283-2AECAE653A59}" destId="{44D09C3F-02A2-4DCB-B9AA-354FF1A61C75}" srcOrd="0" destOrd="0" presId="urn:microsoft.com/office/officeart/2008/layout/VerticalCurvedList"/>
    <dgm:cxn modelId="{1AE55667-B9AE-49F8-9AB4-F784FE59685A}" srcId="{D9F072E3-83F8-481D-9CB8-560A5A7CF0BF}" destId="{C27E40F9-0CA0-45D8-88D3-8DB0D118AB00}" srcOrd="2" destOrd="0" parTransId="{09FE2077-0FB7-43C9-9E97-FC531CF1703C}" sibTransId="{5930FCE9-B11B-428F-8A53-73107DDBB024}"/>
    <dgm:cxn modelId="{9A906B37-9553-4119-BCF3-452F72C27FF3}" srcId="{D9F072E3-83F8-481D-9CB8-560A5A7CF0BF}" destId="{9613C94C-9C53-4AE1-8283-2AECAE653A59}" srcOrd="1" destOrd="0" parTransId="{287C33F3-D5E0-4791-A2A9-0314E321E2C7}" sibTransId="{9156A262-0114-4878-971D-F4A82B230835}"/>
    <dgm:cxn modelId="{6CE5B783-4CE3-47A7-B595-7E96B947E665}" type="presOf" srcId="{C27E40F9-0CA0-45D8-88D3-8DB0D118AB00}" destId="{8E200C13-89A7-4F6C-A838-4C6ABDA9559D}" srcOrd="0" destOrd="0" presId="urn:microsoft.com/office/officeart/2008/layout/VerticalCurvedList"/>
    <dgm:cxn modelId="{83801B27-D58E-4E30-9879-0E5823BF2561}" type="presOf" srcId="{2E346756-1286-4B97-94F2-18244444A161}" destId="{62EECEBE-ECF2-4B05-B9E0-0DCC4AABE1C7}" srcOrd="0" destOrd="0" presId="urn:microsoft.com/office/officeart/2008/layout/VerticalCurvedList"/>
    <dgm:cxn modelId="{CFA790E8-AE4F-46B8-A878-63B0938B6577}" type="presOf" srcId="{3BC6A49C-B6E2-41D5-A803-606948CD5FEC}" destId="{C84CBF37-EC50-41F0-A116-593276183D78}" srcOrd="0" destOrd="0" presId="urn:microsoft.com/office/officeart/2008/layout/VerticalCurvedList"/>
    <dgm:cxn modelId="{86FE87C3-8EDA-4265-8F6B-E39B11F6E967}" type="presParOf" srcId="{A5A58266-0BE9-4C30-8AAF-7D2A241AFC25}" destId="{CFCF5C9A-B4F9-4B2A-8B19-D211752F186F}" srcOrd="0" destOrd="0" presId="urn:microsoft.com/office/officeart/2008/layout/VerticalCurvedList"/>
    <dgm:cxn modelId="{1B210565-CD83-4C26-9540-6A36205B1B79}" type="presParOf" srcId="{CFCF5C9A-B4F9-4B2A-8B19-D211752F186F}" destId="{604259D8-6724-4093-B913-52289AB641C9}" srcOrd="0" destOrd="0" presId="urn:microsoft.com/office/officeart/2008/layout/VerticalCurvedList"/>
    <dgm:cxn modelId="{93EF1987-6D40-42BB-9A1F-370884B04C27}" type="presParOf" srcId="{604259D8-6724-4093-B913-52289AB641C9}" destId="{3D158FDB-70C0-4459-8A4F-23A3117A8A8F}" srcOrd="0" destOrd="0" presId="urn:microsoft.com/office/officeart/2008/layout/VerticalCurvedList"/>
    <dgm:cxn modelId="{59E85E9E-891C-432D-BAA9-CA9F4220B323}" type="presParOf" srcId="{604259D8-6724-4093-B913-52289AB641C9}" destId="{C84CBF37-EC50-41F0-A116-593276183D78}" srcOrd="1" destOrd="0" presId="urn:microsoft.com/office/officeart/2008/layout/VerticalCurvedList"/>
    <dgm:cxn modelId="{59DB92AE-DD96-4AEE-AAA0-72944C39892F}" type="presParOf" srcId="{604259D8-6724-4093-B913-52289AB641C9}" destId="{A214B358-BC8E-4A0A-A48D-D66164832C5A}" srcOrd="2" destOrd="0" presId="urn:microsoft.com/office/officeart/2008/layout/VerticalCurvedList"/>
    <dgm:cxn modelId="{26E62C72-E752-42CA-9106-2E89AC903EF0}" type="presParOf" srcId="{604259D8-6724-4093-B913-52289AB641C9}" destId="{EE05CFA9-42AE-41E0-ABEF-9BB4024797AE}" srcOrd="3" destOrd="0" presId="urn:microsoft.com/office/officeart/2008/layout/VerticalCurvedList"/>
    <dgm:cxn modelId="{2B04980D-E3F7-4251-BD5D-263047C8283D}" type="presParOf" srcId="{CFCF5C9A-B4F9-4B2A-8B19-D211752F186F}" destId="{62EECEBE-ECF2-4B05-B9E0-0DCC4AABE1C7}" srcOrd="1" destOrd="0" presId="urn:microsoft.com/office/officeart/2008/layout/VerticalCurvedList"/>
    <dgm:cxn modelId="{C3CD093C-1537-494A-BC03-81E8403BF9CF}" type="presParOf" srcId="{CFCF5C9A-B4F9-4B2A-8B19-D211752F186F}" destId="{2C2FA3D6-D985-4649-9E1C-85FB9089C573}" srcOrd="2" destOrd="0" presId="urn:microsoft.com/office/officeart/2008/layout/VerticalCurvedList"/>
    <dgm:cxn modelId="{D1BABFE8-7DE2-4110-8395-8AFC54AE567B}" type="presParOf" srcId="{2C2FA3D6-D985-4649-9E1C-85FB9089C573}" destId="{D7317936-4578-4166-AAF6-40A7AF1DF675}" srcOrd="0" destOrd="0" presId="urn:microsoft.com/office/officeart/2008/layout/VerticalCurvedList"/>
    <dgm:cxn modelId="{CADC73CF-F6DA-4EA1-A174-9E428376B306}" type="presParOf" srcId="{CFCF5C9A-B4F9-4B2A-8B19-D211752F186F}" destId="{44D09C3F-02A2-4DCB-B9AA-354FF1A61C75}" srcOrd="3" destOrd="0" presId="urn:microsoft.com/office/officeart/2008/layout/VerticalCurvedList"/>
    <dgm:cxn modelId="{6E08B817-3770-477B-A2DB-6D1ABC6D969E}" type="presParOf" srcId="{CFCF5C9A-B4F9-4B2A-8B19-D211752F186F}" destId="{A05F8C81-F0D4-4CD5-8430-7B67CCC9C296}" srcOrd="4" destOrd="0" presId="urn:microsoft.com/office/officeart/2008/layout/VerticalCurvedList"/>
    <dgm:cxn modelId="{41AF5906-0E28-4752-B558-CF111DF7ABB9}" type="presParOf" srcId="{A05F8C81-F0D4-4CD5-8430-7B67CCC9C296}" destId="{9A560D31-087E-4820-BEB4-4822B325FF75}" srcOrd="0" destOrd="0" presId="urn:microsoft.com/office/officeart/2008/layout/VerticalCurvedList"/>
    <dgm:cxn modelId="{23152788-EEBD-482A-90B3-076CB3D5E10A}" type="presParOf" srcId="{CFCF5C9A-B4F9-4B2A-8B19-D211752F186F}" destId="{8E200C13-89A7-4F6C-A838-4C6ABDA9559D}" srcOrd="5" destOrd="0" presId="urn:microsoft.com/office/officeart/2008/layout/VerticalCurvedList"/>
    <dgm:cxn modelId="{10B7F6B7-5399-4367-AB19-028CF71E11B6}" type="presParOf" srcId="{CFCF5C9A-B4F9-4B2A-8B19-D211752F186F}" destId="{BD100593-247C-407C-A69C-94185A232FF6}" srcOrd="6" destOrd="0" presId="urn:microsoft.com/office/officeart/2008/layout/VerticalCurvedList"/>
    <dgm:cxn modelId="{03A11686-47AF-4760-A61F-7EEEF9EC4223}" type="presParOf" srcId="{BD100593-247C-407C-A69C-94185A232FF6}" destId="{16B38AD9-F9AE-4089-9B89-382DD3E6360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CBF37-EC50-41F0-A116-593276183D78}">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EECEBE-ECF2-4B05-B9E0-0DCC4AABE1C7}">
      <dsp:nvSpPr>
        <dsp:cNvPr id="0" name=""/>
        <dsp:cNvSpPr/>
      </dsp:nvSpPr>
      <dsp:spPr>
        <a:xfrm>
          <a:off x="564979" y="159792"/>
          <a:ext cx="8308825" cy="1306015"/>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35560" rIns="35560" bIns="35560" numCol="1" spcCol="1270" anchor="ctr" anchorCtr="0">
          <a:noAutofit/>
        </a:bodyPr>
        <a:lstStyle/>
        <a:p>
          <a:pPr lvl="0" algn="just"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Una vez verificado el avance del cumplimiento de la Agenda Regulatoria Indicativa a 30 de junio de 2016, se evidenció una ejecución del 56% de los proyectos con actividades programadas para los dos primeros trimestres del año 2016. Igualmente se determinó una ejecución del 38%  del total de la agenda aprobada para la presente vigencia. No obstante a la fecha de presentación de este seguimiento los porcentajes de ejecución pueden ser  superiores a los detallados en el presente documento.</a:t>
          </a:r>
          <a:endParaRPr lang="es-CO" sz="1400" kern="1200" dirty="0">
            <a:solidFill>
              <a:schemeClr val="tx1"/>
            </a:solidFill>
            <a:latin typeface="Arial" panose="020B0604020202020204" pitchFamily="34" charset="0"/>
            <a:cs typeface="Arial" panose="020B0604020202020204" pitchFamily="34" charset="0"/>
          </a:endParaRPr>
        </a:p>
      </dsp:txBody>
      <dsp:txXfrm>
        <a:off x="564979" y="159792"/>
        <a:ext cx="8308825" cy="1306015"/>
      </dsp:txXfrm>
    </dsp:sp>
    <dsp:sp modelId="{D7317936-4578-4166-AAF6-40A7AF1DF675}">
      <dsp:nvSpPr>
        <dsp:cNvPr id="0" name=""/>
        <dsp:cNvSpPr/>
      </dsp:nvSpPr>
      <dsp:spPr>
        <a:xfrm>
          <a:off x="56979" y="304800"/>
          <a:ext cx="1015999" cy="10159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D09C3F-02A2-4DCB-B9AA-354FF1A61C75}">
      <dsp:nvSpPr>
        <dsp:cNvPr id="0" name=""/>
        <dsp:cNvSpPr/>
      </dsp:nvSpPr>
      <dsp:spPr>
        <a:xfrm>
          <a:off x="936078" y="1527942"/>
          <a:ext cx="7979716" cy="1152127"/>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35560" rIns="35560" bIns="35560" numCol="1" spcCol="1270" anchor="ctr" anchorCtr="0">
          <a:noAutofit/>
        </a:bodyPr>
        <a:lstStyle/>
        <a:p>
          <a:pPr lvl="0" algn="just"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Los seis proyectos incluidos en la diapositiva </a:t>
          </a:r>
          <a:r>
            <a:rPr lang="es-CO" sz="1400" kern="1200" smtClean="0">
              <a:solidFill>
                <a:schemeClr val="tx1"/>
              </a:solidFill>
              <a:latin typeface="Arial" panose="020B0604020202020204" pitchFamily="34" charset="0"/>
              <a:cs typeface="Arial" panose="020B0604020202020204" pitchFamily="34" charset="0"/>
            </a:rPr>
            <a:t>numero </a:t>
          </a:r>
          <a:r>
            <a:rPr lang="es-CO" sz="1400" kern="1200" smtClean="0">
              <a:solidFill>
                <a:schemeClr val="tx1"/>
              </a:solidFill>
              <a:latin typeface="Arial" panose="020B0604020202020204" pitchFamily="34" charset="0"/>
              <a:cs typeface="Arial" panose="020B0604020202020204" pitchFamily="34" charset="0"/>
            </a:rPr>
            <a:t>9 </a:t>
          </a:r>
          <a:r>
            <a:rPr lang="es-CO" sz="1400" kern="1200" dirty="0" smtClean="0">
              <a:solidFill>
                <a:schemeClr val="tx1"/>
              </a:solidFill>
              <a:latin typeface="Arial" panose="020B0604020202020204" pitchFamily="34" charset="0"/>
              <a:cs typeface="Arial" panose="020B0604020202020204" pitchFamily="34" charset="0"/>
            </a:rPr>
            <a:t>del presente documento aún no han sido incluidos en la agenda regulatoria indicativa de la presente vigencia; igualmente no cuentan con sus respectivas hojas de vida de indicadores, ni  sus  resultados porcentuales de cumplimiento a la fecha de corte.</a:t>
          </a:r>
          <a:endParaRPr lang="es-CO" sz="1400" kern="1200" dirty="0">
            <a:solidFill>
              <a:schemeClr val="tx1"/>
            </a:solidFill>
            <a:latin typeface="Arial" panose="020B0604020202020204" pitchFamily="34" charset="0"/>
            <a:cs typeface="Arial" panose="020B0604020202020204" pitchFamily="34" charset="0"/>
          </a:endParaRPr>
        </a:p>
      </dsp:txBody>
      <dsp:txXfrm>
        <a:off x="936078" y="1527942"/>
        <a:ext cx="7979716" cy="1152127"/>
      </dsp:txXfrm>
    </dsp:sp>
    <dsp:sp modelId="{9A560D31-087E-4820-BEB4-4822B325FF75}">
      <dsp:nvSpPr>
        <dsp:cNvPr id="0" name=""/>
        <dsp:cNvSpPr/>
      </dsp:nvSpPr>
      <dsp:spPr>
        <a:xfrm>
          <a:off x="352432" y="1523999"/>
          <a:ext cx="1015999" cy="10159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200C13-89A7-4F6C-A838-4C6ABDA9559D}">
      <dsp:nvSpPr>
        <dsp:cNvPr id="0" name=""/>
        <dsp:cNvSpPr/>
      </dsp:nvSpPr>
      <dsp:spPr>
        <a:xfrm>
          <a:off x="576030" y="2824089"/>
          <a:ext cx="8308825" cy="812800"/>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35560" rIns="35560" bIns="35560" numCol="1" spcCol="1270" anchor="ctr" anchorCtr="0">
          <a:noAutofit/>
        </a:bodyPr>
        <a:lstStyle/>
        <a:p>
          <a:pPr lvl="0" algn="just" defTabSz="622300">
            <a:lnSpc>
              <a:spcPct val="90000"/>
            </a:lnSpc>
            <a:spcBef>
              <a:spcPct val="0"/>
            </a:spcBef>
            <a:spcAft>
              <a:spcPct val="35000"/>
            </a:spcAft>
          </a:pPr>
          <a:r>
            <a:rPr lang="es-CO" sz="1400" kern="1200" dirty="0" smtClean="0">
              <a:solidFill>
                <a:schemeClr val="tx1"/>
              </a:solidFill>
              <a:latin typeface="Arial" panose="020B0604020202020204" pitchFamily="34" charset="0"/>
              <a:cs typeface="Arial" panose="020B0604020202020204" pitchFamily="34" charset="0"/>
            </a:rPr>
            <a:t>En la sesión del Comité de Expertos N°. 31 celebrada el día 17 de agosto de 2016, se presentó la propuesta de modificación </a:t>
          </a:r>
          <a:r>
            <a:rPr lang="es-CO" sz="1400" kern="1200" smtClean="0">
              <a:solidFill>
                <a:schemeClr val="tx1"/>
              </a:solidFill>
              <a:latin typeface="Arial" panose="020B0604020202020204" pitchFamily="34" charset="0"/>
              <a:cs typeface="Arial" panose="020B0604020202020204" pitchFamily="34" charset="0"/>
            </a:rPr>
            <a:t>para </a:t>
          </a:r>
          <a:r>
            <a:rPr lang="es-CO" sz="1400" kern="1200" smtClean="0">
              <a:solidFill>
                <a:schemeClr val="tx1"/>
              </a:solidFill>
              <a:latin typeface="Arial" panose="020B0604020202020204" pitchFamily="34" charset="0"/>
              <a:cs typeface="Arial" panose="020B0604020202020204" pitchFamily="34" charset="0"/>
            </a:rPr>
            <a:t>21 </a:t>
          </a:r>
          <a:r>
            <a:rPr lang="es-CO" sz="1400" kern="1200" dirty="0" smtClean="0">
              <a:solidFill>
                <a:schemeClr val="tx1"/>
              </a:solidFill>
              <a:latin typeface="Arial" panose="020B0604020202020204" pitchFamily="34" charset="0"/>
              <a:cs typeface="Arial" panose="020B0604020202020204" pitchFamily="34" charset="0"/>
            </a:rPr>
            <a:t>proyectos de los 25 verificados en el presente ejercicio; sin embargo a la fecha no han sido aprobados los cambios por parte de la Comisión de Regulación. </a:t>
          </a:r>
          <a:endParaRPr lang="es-CO" sz="1400" kern="1200" dirty="0"/>
        </a:p>
      </dsp:txBody>
      <dsp:txXfrm>
        <a:off x="576030" y="2824089"/>
        <a:ext cx="8308825" cy="812800"/>
      </dsp:txXfrm>
    </dsp:sp>
    <dsp:sp modelId="{16B38AD9-F9AE-4089-9B89-382DD3E63608}">
      <dsp:nvSpPr>
        <dsp:cNvPr id="0" name=""/>
        <dsp:cNvSpPr/>
      </dsp:nvSpPr>
      <dsp:spPr>
        <a:xfrm>
          <a:off x="56979" y="2743200"/>
          <a:ext cx="1015999" cy="10159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0.24966</cdr:x>
      <cdr:y>0.17572</cdr:y>
    </cdr:from>
    <cdr:to>
      <cdr:x>0.35221</cdr:x>
      <cdr:y>0.24247</cdr:y>
    </cdr:to>
    <cdr:sp macro="" textlink="">
      <cdr:nvSpPr>
        <cdr:cNvPr id="2" name="2 CuadroTexto"/>
        <cdr:cNvSpPr txBox="1"/>
      </cdr:nvSpPr>
      <cdr:spPr>
        <a:xfrm xmlns:a="http://schemas.openxmlformats.org/drawingml/2006/main">
          <a:off x="2247168" y="648071"/>
          <a:ext cx="923105"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s-CO" sz="1000" dirty="0" smtClean="0"/>
            <a:t>R.D. No.750</a:t>
          </a:r>
          <a:endParaRPr lang="es-CO" sz="1000" dirty="0"/>
        </a:p>
      </cdr:txBody>
    </cdr:sp>
  </cdr:relSizeAnchor>
  <cdr:relSizeAnchor xmlns:cdr="http://schemas.openxmlformats.org/drawingml/2006/chartDrawing">
    <cdr:from>
      <cdr:x>0.84929</cdr:x>
      <cdr:y>0.39048</cdr:y>
    </cdr:from>
    <cdr:to>
      <cdr:x>0.95329</cdr:x>
      <cdr:y>0.45724</cdr:y>
    </cdr:to>
    <cdr:sp macro="" textlink="">
      <cdr:nvSpPr>
        <cdr:cNvPr id="3" name="2 CuadroTexto"/>
        <cdr:cNvSpPr txBox="1"/>
      </cdr:nvSpPr>
      <cdr:spPr>
        <a:xfrm xmlns:a="http://schemas.openxmlformats.org/drawingml/2006/main">
          <a:off x="7644444" y="1440160"/>
          <a:ext cx="936104" cy="24622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1000" dirty="0" smtClean="0">
              <a:latin typeface="Arial" panose="020B0604020202020204" pitchFamily="34" charset="0"/>
              <a:cs typeface="Arial" panose="020B0604020202020204" pitchFamily="34" charset="0"/>
            </a:rPr>
            <a:t>R.T. No.756</a:t>
          </a:r>
          <a:endParaRPr lang="es-CO" sz="10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0.00107</cdr:x>
      <cdr:y>0.8981</cdr:y>
    </cdr:from>
    <cdr:to>
      <cdr:x>0.70507</cdr:x>
      <cdr:y>0.9762</cdr:y>
    </cdr:to>
    <cdr:sp macro="" textlink="">
      <cdr:nvSpPr>
        <cdr:cNvPr id="4" name="3 CuadroTexto"/>
        <cdr:cNvSpPr txBox="1"/>
      </cdr:nvSpPr>
      <cdr:spPr>
        <a:xfrm xmlns:a="http://schemas.openxmlformats.org/drawingml/2006/main">
          <a:off x="9625" y="3312368"/>
          <a:ext cx="633670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900" b="1" smtClean="0"/>
            <a:t>(1) Se presentó propuesta de modificación  de términos en la sesión del Comité  de Expertos  del 17 de agosto de 2016 </a:t>
          </a:r>
          <a:endParaRPr lang="es-CO" sz="900" b="1"/>
        </a:p>
      </cdr:txBody>
    </cdr:sp>
  </cdr:relSizeAnchor>
</c:userShapes>
</file>

<file path=ppt/drawings/drawing2.xml><?xml version="1.0" encoding="utf-8"?>
<c:userShapes xmlns:c="http://schemas.openxmlformats.org/drawingml/2006/chart">
  <cdr:relSizeAnchor xmlns:cdr="http://schemas.openxmlformats.org/drawingml/2006/chartDrawing">
    <cdr:from>
      <cdr:x>0.05906</cdr:x>
      <cdr:y>0.39048</cdr:y>
    </cdr:from>
    <cdr:to>
      <cdr:x>0.17106</cdr:x>
      <cdr:y>0.44905</cdr:y>
    </cdr:to>
    <cdr:sp macro="" textlink="">
      <cdr:nvSpPr>
        <cdr:cNvPr id="2" name="1 CuadroTexto"/>
        <cdr:cNvSpPr txBox="1"/>
      </cdr:nvSpPr>
      <cdr:spPr>
        <a:xfrm xmlns:a="http://schemas.openxmlformats.org/drawingml/2006/main">
          <a:off x="531565" y="1440160"/>
          <a:ext cx="1008112"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900" dirty="0" smtClean="0">
              <a:latin typeface="Arial" panose="020B0604020202020204" pitchFamily="34" charset="0"/>
              <a:cs typeface="Arial" panose="020B0604020202020204" pitchFamily="34" charset="0"/>
            </a:rPr>
            <a:t>R.T. N° 755</a:t>
          </a:r>
          <a:endParaRPr lang="es-CO" sz="9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0.25906</cdr:x>
      <cdr:y>0.19524</cdr:y>
    </cdr:from>
    <cdr:to>
      <cdr:x>0.36306</cdr:x>
      <cdr:y>0.25381</cdr:y>
    </cdr:to>
    <cdr:sp macro="" textlink="">
      <cdr:nvSpPr>
        <cdr:cNvPr id="3" name="2 CuadroTexto"/>
        <cdr:cNvSpPr txBox="1"/>
      </cdr:nvSpPr>
      <cdr:spPr>
        <a:xfrm xmlns:a="http://schemas.openxmlformats.org/drawingml/2006/main">
          <a:off x="2331765" y="720080"/>
          <a:ext cx="936104"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100" dirty="0" smtClean="0"/>
            <a:t>R.D. N° 759</a:t>
          </a:r>
          <a:endParaRPr lang="es-CO"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0.89841</cdr:x>
      <cdr:y>0</cdr:y>
    </cdr:from>
    <cdr:to>
      <cdr:x>1</cdr:x>
      <cdr:y>0.24793</cdr:y>
    </cdr:to>
    <cdr:sp macro="" textlink="">
      <cdr:nvSpPr>
        <cdr:cNvPr id="2" name="1 CuadroTexto"/>
        <cdr:cNvSpPr txBox="1"/>
      </cdr:nvSpPr>
      <cdr:spPr>
        <a:xfrm xmlns:a="http://schemas.openxmlformats.org/drawingml/2006/main">
          <a:off x="8127454" y="-507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CO"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0.89841</cdr:x>
      <cdr:y>0</cdr:y>
    </cdr:from>
    <cdr:to>
      <cdr:x>1</cdr:x>
      <cdr:y>0.24793</cdr:y>
    </cdr:to>
    <cdr:sp macro="" textlink="">
      <cdr:nvSpPr>
        <cdr:cNvPr id="2" name="1 CuadroTexto"/>
        <cdr:cNvSpPr txBox="1"/>
      </cdr:nvSpPr>
      <cdr:spPr>
        <a:xfrm xmlns:a="http://schemas.openxmlformats.org/drawingml/2006/main">
          <a:off x="8127454" y="-507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CO"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0.89841</cdr:x>
      <cdr:y>0</cdr:y>
    </cdr:from>
    <cdr:to>
      <cdr:x>1</cdr:x>
      <cdr:y>0.24793</cdr:y>
    </cdr:to>
    <cdr:sp macro="" textlink="">
      <cdr:nvSpPr>
        <cdr:cNvPr id="2" name="1 CuadroTexto"/>
        <cdr:cNvSpPr txBox="1"/>
      </cdr:nvSpPr>
      <cdr:spPr>
        <a:xfrm xmlns:a="http://schemas.openxmlformats.org/drawingml/2006/main">
          <a:off x="8127454" y="-507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0.04472</cdr:x>
      <cdr:y>0.41817</cdr:y>
    </cdr:from>
    <cdr:to>
      <cdr:x>0.15854</cdr:x>
      <cdr:y>0.47791</cdr:y>
    </cdr:to>
    <cdr:sp macro="" textlink="">
      <cdr:nvSpPr>
        <cdr:cNvPr id="3" name="1 CuadroTexto"/>
        <cdr:cNvSpPr txBox="1"/>
      </cdr:nvSpPr>
      <cdr:spPr>
        <a:xfrm xmlns:a="http://schemas.openxmlformats.org/drawingml/2006/main">
          <a:off x="396045" y="1512168"/>
          <a:ext cx="1008102" cy="2160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sz="900" b="1" dirty="0" smtClean="0">
              <a:latin typeface="Arial" panose="020B0604020202020204" pitchFamily="34" charset="0"/>
              <a:cs typeface="Arial" panose="020B0604020202020204" pitchFamily="34" charset="0"/>
            </a:rPr>
            <a:t>R.T. N° 761</a:t>
          </a:r>
          <a:endParaRPr lang="es-CO" sz="900" b="1" dirty="0">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26/08/2016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7</a:t>
            </a:fld>
            <a:endParaRPr lang="es-E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8</a:t>
            </a:fld>
            <a:endParaRPr lang="es-E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9</a:t>
            </a:fld>
            <a:endParaRPr lang="es-E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10</a:t>
            </a:fld>
            <a:endParaRPr lang="es-E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26/08/2016</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26/08/2016</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26/08/2016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5496" y="2780928"/>
            <a:ext cx="8856984" cy="1323439"/>
          </a:xfrm>
          <a:prstGeom prst="rect">
            <a:avLst/>
          </a:prstGeom>
          <a:noFill/>
        </p:spPr>
        <p:txBody>
          <a:bodyPr wrap="square" rtlCol="0">
            <a:spAutoFit/>
          </a:bodyPr>
          <a:lstStyle/>
          <a:p>
            <a:pPr algn="ctr"/>
            <a:r>
              <a:rPr lang="es-CO" sz="2000" b="1" dirty="0" smtClean="0"/>
              <a:t>INFORME DE SEGUIMIENTO  A LOS PROYECTOS DE LA AGENDA REGULATORIA INDICATIVA</a:t>
            </a:r>
          </a:p>
          <a:p>
            <a:pPr algn="ctr"/>
            <a:r>
              <a:rPr lang="es-CO" sz="2000" b="1" dirty="0" smtClean="0"/>
              <a:t> </a:t>
            </a:r>
          </a:p>
          <a:p>
            <a:pPr algn="ctr"/>
            <a:r>
              <a:rPr lang="es-CO" sz="2000" b="1" dirty="0" smtClean="0"/>
              <a:t>Primer semestre de 2016</a:t>
            </a:r>
            <a:endParaRPr lang="es-CO" sz="2000" b="1" dirty="0"/>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smtClean="0">
                <a:latin typeface="Arial" panose="020B0604020202020204" pitchFamily="34" charset="0"/>
                <a:cs typeface="Arial" panose="020B0604020202020204" pitchFamily="34" charset="0"/>
              </a:rPr>
              <a:t>Conclusiones de la verificación del cumplimiento de la Agenda Regulatoria indicativa 2016</a:t>
            </a:r>
            <a:endParaRPr lang="es-CO" sz="3200" dirty="0">
              <a:latin typeface="Arial" panose="020B0604020202020204" pitchFamily="34" charset="0"/>
              <a:cs typeface="Arial" panose="020B0604020202020204" pitchFamily="34" charset="0"/>
            </a:endParaRPr>
          </a:p>
        </p:txBody>
      </p:sp>
      <p:graphicFrame>
        <p:nvGraphicFramePr>
          <p:cNvPr id="4" name="3 Diagrama"/>
          <p:cNvGraphicFramePr/>
          <p:nvPr>
            <p:extLst>
              <p:ext uri="{D42A27DB-BD31-4B8C-83A1-F6EECF244321}">
                <p14:modId xmlns:p14="http://schemas.microsoft.com/office/powerpoint/2010/main" val="1542338250"/>
              </p:ext>
            </p:extLst>
          </p:nvPr>
        </p:nvGraphicFramePr>
        <p:xfrm>
          <a:off x="35496" y="1397000"/>
          <a:ext cx="89289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8264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a:latin typeface="+mn-lt"/>
              </a:rPr>
              <a:t>Twitter: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615950"/>
          </a:xfrm>
          <a:prstGeom prst="rect">
            <a:avLst/>
          </a:prstGeom>
          <a:noFill/>
          <a:ln w="9525" algn="ctr">
            <a:noFill/>
            <a:miter lim="800000"/>
            <a:headEnd/>
            <a:tailEnd/>
          </a:ln>
          <a:effectLst/>
        </p:spPr>
        <p:txBody>
          <a:bodyPr>
            <a:spAutoFit/>
          </a:bodyPr>
          <a:lstStyle/>
          <a:p>
            <a:pPr algn="ctr">
              <a:spcBef>
                <a:spcPts val="0"/>
              </a:spcBef>
              <a:defRPr/>
            </a:pPr>
            <a:r>
              <a:rPr lang="es-CO" sz="3400" b="1" dirty="0" smtClean="0">
                <a:latin typeface="+mj-lt"/>
              </a:rPr>
              <a:t>OBJETIVO</a:t>
            </a:r>
            <a:endParaRPr lang="es-CO" sz="3400" b="1" dirty="0">
              <a:latin typeface="+mj-lt"/>
            </a:endParaRPr>
          </a:p>
        </p:txBody>
      </p:sp>
      <p:sp>
        <p:nvSpPr>
          <p:cNvPr id="4" name="1 Rectángulo"/>
          <p:cNvSpPr>
            <a:spLocks noChangeArrowheads="1"/>
          </p:cNvSpPr>
          <p:nvPr/>
        </p:nvSpPr>
        <p:spPr bwMode="auto">
          <a:xfrm>
            <a:off x="315466" y="967582"/>
            <a:ext cx="8360990" cy="646331"/>
          </a:xfrm>
          <a:prstGeom prst="rect">
            <a:avLst/>
          </a:prstGeom>
          <a:noFill/>
          <a:ln w="9525">
            <a:noFill/>
            <a:miter lim="800000"/>
            <a:headEnd/>
            <a:tailEnd/>
          </a:ln>
        </p:spPr>
        <p:txBody>
          <a:bodyPr wrap="square">
            <a:spAutoFit/>
          </a:bodyPr>
          <a:lstStyle/>
          <a:p>
            <a:pPr marL="0" lvl="1" algn="just">
              <a:defRPr/>
            </a:pPr>
            <a:r>
              <a:rPr lang="es-CO" dirty="0" smtClean="0">
                <a:latin typeface="Arial" panose="020B0604020202020204" pitchFamily="34" charset="0"/>
                <a:cs typeface="Arial" panose="020B0604020202020204" pitchFamily="34" charset="0"/>
              </a:rPr>
              <a:t>Evaluar la gestión de </a:t>
            </a:r>
            <a:r>
              <a:rPr lang="es-CO" smtClean="0">
                <a:latin typeface="Arial" panose="020B0604020202020204" pitchFamily="34" charset="0"/>
                <a:cs typeface="Arial" panose="020B0604020202020204" pitchFamily="34" charset="0"/>
              </a:rPr>
              <a:t>la UAE CRA</a:t>
            </a:r>
            <a:r>
              <a:rPr lang="es-CO" dirty="0" smtClean="0">
                <a:latin typeface="Arial" panose="020B0604020202020204" pitchFamily="34" charset="0"/>
                <a:cs typeface="Arial" panose="020B0604020202020204" pitchFamily="34" charset="0"/>
              </a:rPr>
              <a:t>, </a:t>
            </a:r>
            <a:r>
              <a:rPr lang="es-CO" dirty="0">
                <a:latin typeface="Arial" panose="020B0604020202020204" pitchFamily="34" charset="0"/>
                <a:cs typeface="Arial" panose="020B0604020202020204" pitchFamily="34" charset="0"/>
              </a:rPr>
              <a:t>respecto </a:t>
            </a:r>
            <a:r>
              <a:rPr lang="es-CO" dirty="0" smtClean="0">
                <a:latin typeface="Arial" panose="020B0604020202020204" pitchFamily="34" charset="0"/>
                <a:cs typeface="Arial" panose="020B0604020202020204" pitchFamily="34" charset="0"/>
              </a:rPr>
              <a:t>al </a:t>
            </a:r>
            <a:r>
              <a:rPr lang="es-CO" dirty="0">
                <a:latin typeface="Arial" panose="020B0604020202020204" pitchFamily="34" charset="0"/>
                <a:cs typeface="Arial" panose="020B0604020202020204" pitchFamily="34" charset="0"/>
              </a:rPr>
              <a:t>cumplimiento de la Agenda Regulatoria </a:t>
            </a:r>
            <a:r>
              <a:rPr lang="es-CO" smtClean="0">
                <a:latin typeface="Arial" panose="020B0604020202020204" pitchFamily="34" charset="0"/>
                <a:cs typeface="Arial" panose="020B0604020202020204" pitchFamily="34" charset="0"/>
              </a:rPr>
              <a:t>Indicativa del primer </a:t>
            </a:r>
            <a:r>
              <a:rPr lang="es-CO" dirty="0">
                <a:latin typeface="Arial" panose="020B0604020202020204" pitchFamily="34" charset="0"/>
                <a:cs typeface="Arial" panose="020B0604020202020204" pitchFamily="34" charset="0"/>
              </a:rPr>
              <a:t>semestre de </a:t>
            </a:r>
            <a:r>
              <a:rPr lang="es-CO" dirty="0" smtClean="0">
                <a:latin typeface="Arial" panose="020B0604020202020204" pitchFamily="34" charset="0"/>
                <a:cs typeface="Arial" panose="020B0604020202020204" pitchFamily="34" charset="0"/>
              </a:rPr>
              <a:t>2016</a:t>
            </a:r>
            <a:r>
              <a:rPr lang="es-CO" b="1" i="1" dirty="0">
                <a:latin typeface="Arial" panose="020B0604020202020204" pitchFamily="34" charset="0"/>
                <a:cs typeface="Arial" panose="020B0604020202020204" pitchFamily="34" charset="0"/>
              </a:rPr>
              <a:t>.</a:t>
            </a:r>
            <a:endParaRPr lang="es-CO" dirty="0">
              <a:latin typeface="Arial" panose="020B0604020202020204" pitchFamily="34" charset="0"/>
              <a:cs typeface="Arial" panose="020B0604020202020204" pitchFamily="34" charset="0"/>
            </a:endParaRPr>
          </a:p>
        </p:txBody>
      </p:sp>
      <p:sp>
        <p:nvSpPr>
          <p:cNvPr id="2" name="1 CuadroTexto"/>
          <p:cNvSpPr txBox="1"/>
          <p:nvPr/>
        </p:nvSpPr>
        <p:spPr>
          <a:xfrm>
            <a:off x="431540" y="1916832"/>
            <a:ext cx="8280920" cy="6186309"/>
          </a:xfrm>
          <a:prstGeom prst="rect">
            <a:avLst/>
          </a:prstGeom>
          <a:noFill/>
        </p:spPr>
        <p:txBody>
          <a:bodyPr wrap="square" rtlCol="0">
            <a:spAutoFit/>
          </a:bodyPr>
          <a:lstStyle/>
          <a:p>
            <a:pPr algn="ctr"/>
            <a:r>
              <a:rPr lang="es-MX" sz="3400" b="1" dirty="0" smtClean="0">
                <a:latin typeface="+mj-lt"/>
              </a:rPr>
              <a:t>CRITERIOS DEL SEGUIMIENTO</a:t>
            </a:r>
          </a:p>
          <a:p>
            <a:pPr algn="ctr"/>
            <a:endParaRPr lang="es-MX" sz="1000" b="1" dirty="0" smtClean="0">
              <a:latin typeface="+mj-lt"/>
            </a:endParaRPr>
          </a:p>
          <a:p>
            <a:pPr algn="just"/>
            <a:r>
              <a:rPr lang="es-MX" dirty="0" smtClean="0">
                <a:latin typeface="Arial" panose="020B0604020202020204" pitchFamily="34" charset="0"/>
                <a:cs typeface="Arial" panose="020B0604020202020204" pitchFamily="34" charset="0"/>
              </a:rPr>
              <a:t>Los criterios observados en el ejercicio del seguimiento fueron: </a:t>
            </a:r>
          </a:p>
          <a:p>
            <a:pPr algn="just"/>
            <a:endParaRPr lang="es-MX" dirty="0" smtClean="0">
              <a:latin typeface="Arial" panose="020B0604020202020204" pitchFamily="34" charset="0"/>
              <a:cs typeface="Arial" panose="020B0604020202020204" pitchFamily="34" charset="0"/>
            </a:endParaRPr>
          </a:p>
          <a:p>
            <a:pPr marL="361950" indent="-361950"/>
            <a:r>
              <a:rPr lang="es-MX" dirty="0" smtClean="0">
                <a:latin typeface="Arial" panose="020B0604020202020204" pitchFamily="34" charset="0"/>
                <a:cs typeface="Arial" panose="020B0604020202020204" pitchFamily="34" charset="0"/>
              </a:rPr>
              <a:t>1.	Informes presentados por la Oficina Asesora de Planeación y </a:t>
            </a:r>
            <a:r>
              <a:rPr lang="es-MX" dirty="0" err="1" smtClean="0">
                <a:latin typeface="Arial" panose="020B0604020202020204" pitchFamily="34" charset="0"/>
                <a:cs typeface="Arial" panose="020B0604020202020204" pitchFamily="34" charset="0"/>
              </a:rPr>
              <a:t>TIC’s</a:t>
            </a:r>
            <a:r>
              <a:rPr lang="es-MX" dirty="0" smtClean="0">
                <a:latin typeface="Arial" panose="020B0604020202020204" pitchFamily="34" charset="0"/>
                <a:cs typeface="Arial" panose="020B0604020202020204" pitchFamily="34" charset="0"/>
              </a:rPr>
              <a:t> sobre el </a:t>
            </a:r>
            <a:r>
              <a:rPr lang="es-CO" dirty="0" smtClean="0"/>
              <a:t>Seguimiento al Plan de  Acción 2016- Indicadores – CRA. </a:t>
            </a:r>
            <a:endParaRPr lang="es-MX" dirty="0" smtClean="0">
              <a:latin typeface="Arial" panose="020B0604020202020204" pitchFamily="34" charset="0"/>
              <a:cs typeface="Arial" panose="020B0604020202020204" pitchFamily="34" charset="0"/>
            </a:endParaRPr>
          </a:p>
          <a:p>
            <a:pPr marL="361950" indent="-361950" algn="just"/>
            <a:r>
              <a:rPr lang="es-MX" dirty="0" smtClean="0">
                <a:latin typeface="Arial" panose="020B0604020202020204" pitchFamily="34" charset="0"/>
                <a:cs typeface="Arial" panose="020B0604020202020204" pitchFamily="34" charset="0"/>
              </a:rPr>
              <a:t>2.	Revisión de hojas de vida del indicador de gestión de cada proyecto (Los indicadores incluidos en las diapositivas del presente documento fueron tomados de sus respectivas hojas de vida del indicador).</a:t>
            </a:r>
          </a:p>
          <a:p>
            <a:pPr marL="361950" indent="-361950" algn="just"/>
            <a:r>
              <a:rPr lang="es-MX" dirty="0" smtClean="0">
                <a:latin typeface="Arial" panose="020B0604020202020204" pitchFamily="34" charset="0"/>
                <a:cs typeface="Arial" panose="020B0604020202020204" pitchFamily="34" charset="0"/>
              </a:rPr>
              <a:t>3.	Verificación del registro de actividades que lleva la Subdirección de  Regulación sobre cada uno de los proyectos.</a:t>
            </a:r>
          </a:p>
          <a:p>
            <a:pPr marL="361950" indent="-361950" algn="just"/>
            <a:r>
              <a:rPr lang="es-MX" dirty="0" smtClean="0">
                <a:latin typeface="Arial" panose="020B0604020202020204" pitchFamily="34" charset="0"/>
                <a:cs typeface="Arial" panose="020B0604020202020204" pitchFamily="34" charset="0"/>
              </a:rPr>
              <a:t>4.	Verificación del avance de los proyectos con los funcionarios asignados como responsables de los mismos.</a:t>
            </a:r>
          </a:p>
          <a:p>
            <a:pPr algn="just"/>
            <a:endParaRPr lang="es-MX" dirty="0" smtClean="0">
              <a:latin typeface="Arial" panose="020B0604020202020204" pitchFamily="34" charset="0"/>
              <a:cs typeface="Arial" panose="020B0604020202020204" pitchFamily="34" charset="0"/>
            </a:endParaRPr>
          </a:p>
          <a:p>
            <a:pPr algn="just"/>
            <a:endParaRPr lang="es-MX" sz="3400" b="1" dirty="0">
              <a:latin typeface="+mj-lt"/>
            </a:endParaRPr>
          </a:p>
          <a:p>
            <a:pPr algn="ctr"/>
            <a:endParaRPr lang="es-MX" sz="3400" b="1" dirty="0" smtClean="0">
              <a:latin typeface="+mj-lt"/>
            </a:endParaRPr>
          </a:p>
          <a:p>
            <a:pPr algn="ctr"/>
            <a:endParaRPr lang="es-MX" sz="3400" b="1" dirty="0">
              <a:latin typeface="+mj-lt"/>
            </a:endParaRPr>
          </a:p>
          <a:p>
            <a:pPr algn="ctr"/>
            <a:endParaRPr lang="es-CO" sz="3400" b="1" dirty="0">
              <a:latin typeface="+mj-lt"/>
            </a:endParaRPr>
          </a:p>
        </p:txBody>
      </p:sp>
    </p:spTree>
    <p:extLst>
      <p:ext uri="{BB962C8B-B14F-4D97-AF65-F5344CB8AC3E}">
        <p14:creationId xmlns:p14="http://schemas.microsoft.com/office/powerpoint/2010/main" val="420009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a:latin typeface="Arial" panose="020B0604020202020204" pitchFamily="34" charset="0"/>
                <a:cs typeface="Arial" panose="020B0604020202020204" pitchFamily="34" charset="0"/>
              </a:rPr>
              <a:t>Avance de los Proyectos Regulatorios de Carácter General</a:t>
            </a:r>
          </a:p>
        </p:txBody>
      </p:sp>
      <p:graphicFrame>
        <p:nvGraphicFramePr>
          <p:cNvPr id="2" name="1 Gráfico"/>
          <p:cNvGraphicFramePr/>
          <p:nvPr>
            <p:extLst>
              <p:ext uri="{D42A27DB-BD31-4B8C-83A1-F6EECF244321}">
                <p14:modId xmlns:p14="http://schemas.microsoft.com/office/powerpoint/2010/main" val="3449129492"/>
              </p:ext>
            </p:extLst>
          </p:nvPr>
        </p:nvGraphicFramePr>
        <p:xfrm>
          <a:off x="0" y="2276872"/>
          <a:ext cx="9001000" cy="3688184"/>
        </p:xfrm>
        <a:graphic>
          <a:graphicData uri="http://schemas.openxmlformats.org/drawingml/2006/chart">
            <c:chart xmlns:c="http://schemas.openxmlformats.org/drawingml/2006/chart" xmlns:r="http://schemas.openxmlformats.org/officeDocument/2006/relationships" r:id="rId3"/>
          </a:graphicData>
        </a:graphic>
      </p:graphicFrame>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713384"/>
            <a:ext cx="116998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1716559"/>
            <a:ext cx="116998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2018" y="1716559"/>
            <a:ext cx="117633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128" y="1726084"/>
            <a:ext cx="117633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328" y="1710209"/>
            <a:ext cx="117633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467545" y="2924944"/>
            <a:ext cx="1025970" cy="246221"/>
          </a:xfrm>
          <a:prstGeom prst="rect">
            <a:avLst/>
          </a:prstGeom>
          <a:noFill/>
        </p:spPr>
        <p:txBody>
          <a:bodyPr wrap="square" rtlCol="0">
            <a:spAutoFit/>
          </a:bodyPr>
          <a:lstStyle/>
          <a:p>
            <a:r>
              <a:rPr lang="es-CO" sz="1000" dirty="0" smtClean="0"/>
              <a:t>R.D. No.749</a:t>
            </a:r>
            <a:endParaRPr lang="es-CO" sz="1000" dirty="0"/>
          </a:p>
        </p:txBody>
      </p:sp>
    </p:spTree>
    <p:extLst>
      <p:ext uri="{BB962C8B-B14F-4D97-AF65-F5344CB8AC3E}">
        <p14:creationId xmlns:p14="http://schemas.microsoft.com/office/powerpoint/2010/main" val="313066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a:latin typeface="Arial" panose="020B0604020202020204" pitchFamily="34" charset="0"/>
                <a:cs typeface="Arial" panose="020B0604020202020204" pitchFamily="34" charset="0"/>
              </a:rPr>
              <a:t>Avance de los Proyectos Regulatorios de Carácter General</a:t>
            </a:r>
          </a:p>
        </p:txBody>
      </p:sp>
      <p:graphicFrame>
        <p:nvGraphicFramePr>
          <p:cNvPr id="2" name="1 Gráfico"/>
          <p:cNvGraphicFramePr/>
          <p:nvPr>
            <p:extLst>
              <p:ext uri="{D42A27DB-BD31-4B8C-83A1-F6EECF244321}">
                <p14:modId xmlns:p14="http://schemas.microsoft.com/office/powerpoint/2010/main" val="3756895322"/>
              </p:ext>
            </p:extLst>
          </p:nvPr>
        </p:nvGraphicFramePr>
        <p:xfrm>
          <a:off x="7987" y="2276872"/>
          <a:ext cx="9001000" cy="3688184"/>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728" y="1719734"/>
            <a:ext cx="117633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7559377" y="1719734"/>
            <a:ext cx="1152128" cy="461665"/>
          </a:xfrm>
          <a:prstGeom prst="rect">
            <a:avLst/>
          </a:prstGeom>
          <a:noFill/>
        </p:spPr>
        <p:txBody>
          <a:bodyPr wrap="square" rtlCol="0">
            <a:spAutoFit/>
          </a:bodyPr>
          <a:lstStyle/>
          <a:p>
            <a:r>
              <a:rPr lang="es-CO" sz="1200" dirty="0" smtClean="0"/>
              <a:t>Vencimiento II y III Trimestre</a:t>
            </a:r>
            <a:endParaRPr lang="es-CO" sz="1200" dirty="0"/>
          </a:p>
        </p:txBody>
      </p:sp>
      <p:sp>
        <p:nvSpPr>
          <p:cNvPr id="11" name="10 CuadroTexto"/>
          <p:cNvSpPr txBox="1"/>
          <p:nvPr/>
        </p:nvSpPr>
        <p:spPr>
          <a:xfrm>
            <a:off x="2196802" y="1719734"/>
            <a:ext cx="1152128" cy="461665"/>
          </a:xfrm>
          <a:prstGeom prst="rect">
            <a:avLst/>
          </a:prstGeom>
          <a:noFill/>
        </p:spPr>
        <p:txBody>
          <a:bodyPr wrap="square" rtlCol="0">
            <a:spAutoFit/>
          </a:bodyPr>
          <a:lstStyle/>
          <a:p>
            <a:pPr algn="ctr"/>
            <a:r>
              <a:rPr lang="es-CO" sz="1200" dirty="0" smtClean="0"/>
              <a:t>Vencimiento II Trimestre</a:t>
            </a:r>
            <a:endParaRPr lang="es-CO" sz="1200" dirty="0"/>
          </a:p>
        </p:txBody>
      </p:sp>
      <p:sp>
        <p:nvSpPr>
          <p:cNvPr id="12" name="11 CuadroTexto"/>
          <p:cNvSpPr txBox="1"/>
          <p:nvPr/>
        </p:nvSpPr>
        <p:spPr>
          <a:xfrm>
            <a:off x="3946401" y="1724149"/>
            <a:ext cx="1152128" cy="461665"/>
          </a:xfrm>
          <a:prstGeom prst="rect">
            <a:avLst/>
          </a:prstGeom>
          <a:noFill/>
        </p:spPr>
        <p:txBody>
          <a:bodyPr wrap="square" rtlCol="0">
            <a:spAutoFit/>
          </a:bodyPr>
          <a:lstStyle/>
          <a:p>
            <a:pPr algn="ctr"/>
            <a:r>
              <a:rPr lang="es-CO" sz="1200" dirty="0" smtClean="0"/>
              <a:t>Vencimiento II Trimestre</a:t>
            </a:r>
            <a:endParaRPr lang="es-CO" sz="1200" dirty="0"/>
          </a:p>
        </p:txBody>
      </p:sp>
      <p:sp>
        <p:nvSpPr>
          <p:cNvPr id="13" name="12 CuadroTexto"/>
          <p:cNvSpPr txBox="1"/>
          <p:nvPr/>
        </p:nvSpPr>
        <p:spPr>
          <a:xfrm>
            <a:off x="5768677" y="1719858"/>
            <a:ext cx="1152128" cy="461665"/>
          </a:xfrm>
          <a:prstGeom prst="rect">
            <a:avLst/>
          </a:prstGeom>
          <a:noFill/>
        </p:spPr>
        <p:txBody>
          <a:bodyPr wrap="square" rtlCol="0">
            <a:spAutoFit/>
          </a:bodyPr>
          <a:lstStyle/>
          <a:p>
            <a:pPr algn="ctr"/>
            <a:r>
              <a:rPr lang="es-CO" sz="1200" dirty="0" smtClean="0"/>
              <a:t>Vencimiento II Trimestre</a:t>
            </a:r>
            <a:endParaRPr lang="es-CO" sz="1200" dirty="0"/>
          </a:p>
        </p:txBody>
      </p:sp>
      <p:sp>
        <p:nvSpPr>
          <p:cNvPr id="9" name="1 CuadroTexto"/>
          <p:cNvSpPr txBox="1"/>
          <p:nvPr/>
        </p:nvSpPr>
        <p:spPr>
          <a:xfrm>
            <a:off x="32692" y="5625405"/>
            <a:ext cx="6336704" cy="2880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900" b="1" smtClean="0"/>
              <a:t>(1) Se presentó propuesta de modificación  de términos en la sesión del Comité  de Expertos  del 17 de agosto de 2016 </a:t>
            </a:r>
            <a:endParaRPr lang="es-CO" sz="900" b="1"/>
          </a:p>
        </p:txBody>
      </p:sp>
    </p:spTree>
    <p:extLst>
      <p:ext uri="{BB962C8B-B14F-4D97-AF65-F5344CB8AC3E}">
        <p14:creationId xmlns:p14="http://schemas.microsoft.com/office/powerpoint/2010/main" val="214245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a:latin typeface="Arial" panose="020B0604020202020204" pitchFamily="34" charset="0"/>
                <a:cs typeface="Arial" panose="020B0604020202020204" pitchFamily="34" charset="0"/>
              </a:rPr>
              <a:t>Avance de los Proyectos Regulatorios de Carácter General</a:t>
            </a:r>
          </a:p>
        </p:txBody>
      </p:sp>
      <p:graphicFrame>
        <p:nvGraphicFramePr>
          <p:cNvPr id="2" name="1 Gráfico"/>
          <p:cNvGraphicFramePr/>
          <p:nvPr>
            <p:extLst>
              <p:ext uri="{D42A27DB-BD31-4B8C-83A1-F6EECF244321}">
                <p14:modId xmlns:p14="http://schemas.microsoft.com/office/powerpoint/2010/main" val="3163251751"/>
              </p:ext>
            </p:extLst>
          </p:nvPr>
        </p:nvGraphicFramePr>
        <p:xfrm>
          <a:off x="107503" y="2348880"/>
          <a:ext cx="8856985" cy="3616176"/>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539552" y="1719858"/>
            <a:ext cx="1152128" cy="461665"/>
          </a:xfrm>
          <a:prstGeom prst="rect">
            <a:avLst/>
          </a:prstGeom>
          <a:noFill/>
        </p:spPr>
        <p:txBody>
          <a:bodyPr wrap="square" rtlCol="0">
            <a:spAutoFit/>
          </a:bodyPr>
          <a:lstStyle/>
          <a:p>
            <a:r>
              <a:rPr lang="es-CO" sz="1200" dirty="0" smtClean="0"/>
              <a:t>Vencimiento II y IV Trimestre</a:t>
            </a:r>
            <a:endParaRPr lang="es-CO" sz="1200" dirty="0"/>
          </a:p>
        </p:txBody>
      </p:sp>
      <p:sp>
        <p:nvSpPr>
          <p:cNvPr id="10" name="9 CuadroTexto"/>
          <p:cNvSpPr txBox="1"/>
          <p:nvPr/>
        </p:nvSpPr>
        <p:spPr>
          <a:xfrm>
            <a:off x="2273102" y="1719858"/>
            <a:ext cx="1152128" cy="461665"/>
          </a:xfrm>
          <a:prstGeom prst="rect">
            <a:avLst/>
          </a:prstGeom>
          <a:noFill/>
        </p:spPr>
        <p:txBody>
          <a:bodyPr wrap="square" rtlCol="0">
            <a:spAutoFit/>
          </a:bodyPr>
          <a:lstStyle/>
          <a:p>
            <a:r>
              <a:rPr lang="es-CO" sz="1200" dirty="0" smtClean="0"/>
              <a:t>Vencimiento II y IV Trimestre</a:t>
            </a:r>
            <a:endParaRPr lang="es-CO" sz="1200" dirty="0"/>
          </a:p>
        </p:txBody>
      </p:sp>
      <p:sp>
        <p:nvSpPr>
          <p:cNvPr id="14" name="13 CuadroTexto"/>
          <p:cNvSpPr txBox="1"/>
          <p:nvPr/>
        </p:nvSpPr>
        <p:spPr>
          <a:xfrm>
            <a:off x="3987602" y="1719858"/>
            <a:ext cx="1152128" cy="461665"/>
          </a:xfrm>
          <a:prstGeom prst="rect">
            <a:avLst/>
          </a:prstGeom>
          <a:noFill/>
        </p:spPr>
        <p:txBody>
          <a:bodyPr wrap="square" rtlCol="0">
            <a:spAutoFit/>
          </a:bodyPr>
          <a:lstStyle/>
          <a:p>
            <a:r>
              <a:rPr lang="es-CO" sz="1200" dirty="0" smtClean="0"/>
              <a:t>Vencimiento II y IV Trimestre</a:t>
            </a:r>
            <a:endParaRPr lang="es-CO" sz="1200" dirty="0"/>
          </a:p>
        </p:txBody>
      </p:sp>
      <p:sp>
        <p:nvSpPr>
          <p:cNvPr id="15" name="14 CuadroTexto"/>
          <p:cNvSpPr txBox="1"/>
          <p:nvPr/>
        </p:nvSpPr>
        <p:spPr>
          <a:xfrm>
            <a:off x="5750049" y="1719858"/>
            <a:ext cx="1152128" cy="461665"/>
          </a:xfrm>
          <a:prstGeom prst="rect">
            <a:avLst/>
          </a:prstGeom>
          <a:noFill/>
        </p:spPr>
        <p:txBody>
          <a:bodyPr wrap="square" rtlCol="0">
            <a:spAutoFit/>
          </a:bodyPr>
          <a:lstStyle/>
          <a:p>
            <a:r>
              <a:rPr lang="es-CO" sz="1200" dirty="0" smtClean="0"/>
              <a:t>Vencimiento II y IV Trimestre</a:t>
            </a:r>
            <a:endParaRPr lang="es-CO" sz="1200" dirty="0"/>
          </a:p>
        </p:txBody>
      </p:sp>
      <p:sp>
        <p:nvSpPr>
          <p:cNvPr id="16" name="15 CuadroTexto"/>
          <p:cNvSpPr txBox="1"/>
          <p:nvPr/>
        </p:nvSpPr>
        <p:spPr>
          <a:xfrm>
            <a:off x="7524328" y="1719858"/>
            <a:ext cx="1152128" cy="461665"/>
          </a:xfrm>
          <a:prstGeom prst="rect">
            <a:avLst/>
          </a:prstGeom>
          <a:noFill/>
        </p:spPr>
        <p:txBody>
          <a:bodyPr wrap="square" rtlCol="0">
            <a:spAutoFit/>
          </a:bodyPr>
          <a:lstStyle/>
          <a:p>
            <a:r>
              <a:rPr lang="es-CO" sz="1200" dirty="0" smtClean="0"/>
              <a:t>Vencimiento II y IV Trimestre</a:t>
            </a:r>
            <a:endParaRPr lang="es-CO" sz="1200" dirty="0"/>
          </a:p>
        </p:txBody>
      </p:sp>
      <p:sp>
        <p:nvSpPr>
          <p:cNvPr id="12" name="1 CuadroTexto"/>
          <p:cNvSpPr txBox="1"/>
          <p:nvPr/>
        </p:nvSpPr>
        <p:spPr>
          <a:xfrm>
            <a:off x="32692" y="5625405"/>
            <a:ext cx="6336704" cy="2880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900" b="1" smtClean="0"/>
              <a:t>(1) Se presentó propuesta de modificación  de términos en la sesión del Comité  de Expertos  del 17 de agosto de 2016 </a:t>
            </a:r>
            <a:endParaRPr lang="es-CO" sz="900" b="1"/>
          </a:p>
        </p:txBody>
      </p:sp>
    </p:spTree>
    <p:extLst>
      <p:ext uri="{BB962C8B-B14F-4D97-AF65-F5344CB8AC3E}">
        <p14:creationId xmlns:p14="http://schemas.microsoft.com/office/powerpoint/2010/main" val="213199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a:latin typeface="Arial" panose="020B0604020202020204" pitchFamily="34" charset="0"/>
                <a:cs typeface="Arial" panose="020B0604020202020204" pitchFamily="34" charset="0"/>
              </a:rPr>
              <a:t>Avance de los Proyectos Regulatorios de Carácter General</a:t>
            </a:r>
          </a:p>
        </p:txBody>
      </p:sp>
      <p:graphicFrame>
        <p:nvGraphicFramePr>
          <p:cNvPr id="2" name="1 Gráfico"/>
          <p:cNvGraphicFramePr/>
          <p:nvPr>
            <p:extLst>
              <p:ext uri="{D42A27DB-BD31-4B8C-83A1-F6EECF244321}">
                <p14:modId xmlns:p14="http://schemas.microsoft.com/office/powerpoint/2010/main" val="2945954862"/>
              </p:ext>
            </p:extLst>
          </p:nvPr>
        </p:nvGraphicFramePr>
        <p:xfrm>
          <a:off x="107503" y="2348880"/>
          <a:ext cx="8856985" cy="3616176"/>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577652" y="1719857"/>
            <a:ext cx="1368152" cy="461665"/>
          </a:xfrm>
          <a:prstGeom prst="rect">
            <a:avLst/>
          </a:prstGeom>
          <a:noFill/>
        </p:spPr>
        <p:txBody>
          <a:bodyPr wrap="square" rtlCol="0">
            <a:spAutoFit/>
          </a:bodyPr>
          <a:lstStyle/>
          <a:p>
            <a:pPr algn="ctr"/>
            <a:r>
              <a:rPr lang="es-CO" sz="1200" dirty="0" smtClean="0"/>
              <a:t>Vencimiento III y IV Trimestre</a:t>
            </a:r>
            <a:endParaRPr lang="es-CO" sz="1200" dirty="0"/>
          </a:p>
        </p:txBody>
      </p:sp>
      <p:sp>
        <p:nvSpPr>
          <p:cNvPr id="16" name="15 CuadroTexto"/>
          <p:cNvSpPr txBox="1"/>
          <p:nvPr/>
        </p:nvSpPr>
        <p:spPr>
          <a:xfrm>
            <a:off x="7333828" y="1719858"/>
            <a:ext cx="1152128" cy="461665"/>
          </a:xfrm>
          <a:prstGeom prst="rect">
            <a:avLst/>
          </a:prstGeom>
          <a:noFill/>
        </p:spPr>
        <p:txBody>
          <a:bodyPr wrap="square" rtlCol="0">
            <a:spAutoFit/>
          </a:bodyPr>
          <a:lstStyle/>
          <a:p>
            <a:r>
              <a:rPr lang="es-CO" sz="1200" dirty="0" smtClean="0"/>
              <a:t>Vencimiento IV Trimestre</a:t>
            </a:r>
            <a:endParaRPr lang="es-CO" sz="1200" dirty="0"/>
          </a:p>
        </p:txBody>
      </p:sp>
      <p:sp>
        <p:nvSpPr>
          <p:cNvPr id="11" name="10 CuadroTexto"/>
          <p:cNvSpPr txBox="1"/>
          <p:nvPr/>
        </p:nvSpPr>
        <p:spPr>
          <a:xfrm>
            <a:off x="2699792" y="1733674"/>
            <a:ext cx="1368152" cy="461665"/>
          </a:xfrm>
          <a:prstGeom prst="rect">
            <a:avLst/>
          </a:prstGeom>
          <a:noFill/>
        </p:spPr>
        <p:txBody>
          <a:bodyPr wrap="square" rtlCol="0">
            <a:spAutoFit/>
          </a:bodyPr>
          <a:lstStyle/>
          <a:p>
            <a:pPr algn="ctr"/>
            <a:r>
              <a:rPr lang="es-CO" sz="1200" dirty="0" smtClean="0"/>
              <a:t>Vencimiento III y IV Trimestre</a:t>
            </a:r>
            <a:endParaRPr lang="es-CO" sz="1200" dirty="0"/>
          </a:p>
        </p:txBody>
      </p:sp>
      <p:sp>
        <p:nvSpPr>
          <p:cNvPr id="12" name="11 CuadroTexto"/>
          <p:cNvSpPr txBox="1"/>
          <p:nvPr/>
        </p:nvSpPr>
        <p:spPr>
          <a:xfrm>
            <a:off x="5004048" y="1719857"/>
            <a:ext cx="1368152" cy="461665"/>
          </a:xfrm>
          <a:prstGeom prst="rect">
            <a:avLst/>
          </a:prstGeom>
          <a:noFill/>
        </p:spPr>
        <p:txBody>
          <a:bodyPr wrap="square" rtlCol="0">
            <a:spAutoFit/>
          </a:bodyPr>
          <a:lstStyle/>
          <a:p>
            <a:pPr algn="ctr"/>
            <a:r>
              <a:rPr lang="es-CO" sz="1200" dirty="0" smtClean="0"/>
              <a:t>Vencimiento III  Trimestre</a:t>
            </a:r>
            <a:endParaRPr lang="es-CO" sz="1200" dirty="0"/>
          </a:p>
        </p:txBody>
      </p:sp>
      <p:sp>
        <p:nvSpPr>
          <p:cNvPr id="10" name="1 CuadroTexto"/>
          <p:cNvSpPr txBox="1"/>
          <p:nvPr/>
        </p:nvSpPr>
        <p:spPr>
          <a:xfrm>
            <a:off x="32692" y="5625405"/>
            <a:ext cx="6336704" cy="2880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900" b="1" smtClean="0"/>
              <a:t>(1) Se presentó propuesta de modificación  de términos en la sesión del Comité  de Expertos  del 17 de agosto de 2016 </a:t>
            </a:r>
            <a:endParaRPr lang="es-CO" sz="900" b="1"/>
          </a:p>
        </p:txBody>
      </p:sp>
    </p:spTree>
    <p:extLst>
      <p:ext uri="{BB962C8B-B14F-4D97-AF65-F5344CB8AC3E}">
        <p14:creationId xmlns:p14="http://schemas.microsoft.com/office/powerpoint/2010/main" val="231692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a:latin typeface="Arial" panose="020B0604020202020204" pitchFamily="34" charset="0"/>
                <a:cs typeface="Arial" panose="020B0604020202020204" pitchFamily="34" charset="0"/>
              </a:rPr>
              <a:t>Avance </a:t>
            </a:r>
            <a:r>
              <a:rPr lang="es-CO" sz="3200" dirty="0" smtClean="0">
                <a:latin typeface="Arial" panose="020B0604020202020204" pitchFamily="34" charset="0"/>
                <a:cs typeface="Arial" panose="020B0604020202020204" pitchFamily="34" charset="0"/>
              </a:rPr>
              <a:t>de Ejecución proyectos con cronograma de actividades en el I y II trimestre de 2016</a:t>
            </a:r>
            <a:endParaRPr lang="es-CO" sz="3200" dirty="0">
              <a:latin typeface="Arial" panose="020B0604020202020204" pitchFamily="34" charset="0"/>
              <a:cs typeface="Arial" panose="020B0604020202020204" pitchFamily="34" charset="0"/>
            </a:endParaRPr>
          </a:p>
        </p:txBody>
      </p:sp>
      <p:graphicFrame>
        <p:nvGraphicFramePr>
          <p:cNvPr id="3" name="2 Gráfico"/>
          <p:cNvGraphicFramePr/>
          <p:nvPr>
            <p:extLst>
              <p:ext uri="{D42A27DB-BD31-4B8C-83A1-F6EECF244321}">
                <p14:modId xmlns:p14="http://schemas.microsoft.com/office/powerpoint/2010/main" val="2576978131"/>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4503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a:latin typeface="Arial" panose="020B0604020202020204" pitchFamily="34" charset="0"/>
                <a:cs typeface="Arial" panose="020B0604020202020204" pitchFamily="34" charset="0"/>
              </a:rPr>
              <a:t>Avance </a:t>
            </a:r>
            <a:r>
              <a:rPr lang="es-CO" sz="3200" dirty="0" smtClean="0">
                <a:latin typeface="Arial" panose="020B0604020202020204" pitchFamily="34" charset="0"/>
                <a:cs typeface="Arial" panose="020B0604020202020204" pitchFamily="34" charset="0"/>
              </a:rPr>
              <a:t>de Ejecución Agenda Regulatoria Indicativa 2016</a:t>
            </a:r>
            <a:endParaRPr lang="es-CO" sz="3200" dirty="0">
              <a:latin typeface="Arial" panose="020B0604020202020204" pitchFamily="34" charset="0"/>
              <a:cs typeface="Arial" panose="020B0604020202020204" pitchFamily="34" charset="0"/>
            </a:endParaRPr>
          </a:p>
        </p:txBody>
      </p:sp>
      <p:graphicFrame>
        <p:nvGraphicFramePr>
          <p:cNvPr id="3" name="2 Gráfico"/>
          <p:cNvGraphicFramePr/>
          <p:nvPr>
            <p:extLst>
              <p:ext uri="{D42A27DB-BD31-4B8C-83A1-F6EECF244321}">
                <p14:modId xmlns:p14="http://schemas.microsoft.com/office/powerpoint/2010/main" val="2266858893"/>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16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5847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smtClean="0">
                <a:latin typeface="Arial" panose="020B0604020202020204" pitchFamily="34" charset="0"/>
                <a:cs typeface="Arial" panose="020B0604020202020204" pitchFamily="34" charset="0"/>
              </a:rPr>
              <a:t>Proyectos no incluidos en la Agenda regulatoria</a:t>
            </a:r>
            <a:endParaRPr lang="es-CO" sz="3200" dirty="0">
              <a:latin typeface="Arial" panose="020B0604020202020204" pitchFamily="34" charset="0"/>
              <a:cs typeface="Arial" panose="020B0604020202020204" pitchFamily="34" charset="0"/>
            </a:endParaRPr>
          </a:p>
        </p:txBody>
      </p:sp>
      <p:graphicFrame>
        <p:nvGraphicFramePr>
          <p:cNvPr id="2" name="1 Gráfico"/>
          <p:cNvGraphicFramePr/>
          <p:nvPr>
            <p:extLst>
              <p:ext uri="{D42A27DB-BD31-4B8C-83A1-F6EECF244321}">
                <p14:modId xmlns:p14="http://schemas.microsoft.com/office/powerpoint/2010/main" val="2575516225"/>
              </p:ext>
            </p:extLst>
          </p:nvPr>
        </p:nvGraphicFramePr>
        <p:xfrm>
          <a:off x="143507" y="1988840"/>
          <a:ext cx="8856985" cy="3616176"/>
        </p:xfrm>
        <a:graphic>
          <a:graphicData uri="http://schemas.openxmlformats.org/drawingml/2006/chart">
            <c:chart xmlns:c="http://schemas.openxmlformats.org/drawingml/2006/chart" xmlns:r="http://schemas.openxmlformats.org/officeDocument/2006/relationships" r:id="rId3"/>
          </a:graphicData>
        </a:graphic>
      </p:graphicFrame>
      <p:sp>
        <p:nvSpPr>
          <p:cNvPr id="4" name="1 CuadroTexto"/>
          <p:cNvSpPr txBox="1"/>
          <p:nvPr/>
        </p:nvSpPr>
        <p:spPr>
          <a:xfrm>
            <a:off x="23664" y="5352553"/>
            <a:ext cx="6336704" cy="2880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900" b="1" smtClean="0"/>
              <a:t>(1) Se presentó propuesta de modificación  de términos en la sesión del Comité  de Expertos  del 17 de agosto de 2016 </a:t>
            </a:r>
            <a:endParaRPr lang="es-CO" sz="900" b="1"/>
          </a:p>
        </p:txBody>
      </p:sp>
    </p:spTree>
    <p:extLst>
      <p:ext uri="{BB962C8B-B14F-4D97-AF65-F5344CB8AC3E}">
        <p14:creationId xmlns:p14="http://schemas.microsoft.com/office/powerpoint/2010/main" val="199089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26429</TotalTime>
  <Words>562</Words>
  <Application>Microsoft Office PowerPoint</Application>
  <PresentationFormat>Presentación en pantalla (4:3)</PresentationFormat>
  <Paragraphs>69</Paragraphs>
  <Slides>11</Slides>
  <Notes>9</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996</cp:revision>
  <dcterms:created xsi:type="dcterms:W3CDTF">2009-07-03T14:17:45Z</dcterms:created>
  <dcterms:modified xsi:type="dcterms:W3CDTF">2016-08-26T20:42:26Z</dcterms:modified>
</cp:coreProperties>
</file>