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555" r:id="rId2"/>
    <p:sldId id="706" r:id="rId3"/>
    <p:sldId id="576" r:id="rId4"/>
    <p:sldId id="608" r:id="rId5"/>
    <p:sldId id="645" r:id="rId6"/>
    <p:sldId id="646" r:id="rId7"/>
    <p:sldId id="647" r:id="rId8"/>
    <p:sldId id="651" r:id="rId9"/>
    <p:sldId id="652" r:id="rId10"/>
    <p:sldId id="653" r:id="rId11"/>
    <p:sldId id="654" r:id="rId12"/>
    <p:sldId id="655" r:id="rId13"/>
    <p:sldId id="656" r:id="rId14"/>
    <p:sldId id="657" r:id="rId15"/>
    <p:sldId id="658" r:id="rId16"/>
    <p:sldId id="659" r:id="rId17"/>
    <p:sldId id="660" r:id="rId18"/>
    <p:sldId id="661" r:id="rId19"/>
    <p:sldId id="662" r:id="rId20"/>
    <p:sldId id="663" r:id="rId21"/>
    <p:sldId id="664" r:id="rId22"/>
    <p:sldId id="665" r:id="rId23"/>
    <p:sldId id="667" r:id="rId24"/>
    <p:sldId id="668" r:id="rId25"/>
    <p:sldId id="669" r:id="rId26"/>
    <p:sldId id="670" r:id="rId27"/>
    <p:sldId id="671" r:id="rId28"/>
    <p:sldId id="673" r:id="rId29"/>
    <p:sldId id="674" r:id="rId30"/>
    <p:sldId id="675" r:id="rId31"/>
    <p:sldId id="676" r:id="rId32"/>
    <p:sldId id="677" r:id="rId33"/>
    <p:sldId id="678" r:id="rId34"/>
    <p:sldId id="679" r:id="rId35"/>
    <p:sldId id="681" r:id="rId36"/>
    <p:sldId id="682" r:id="rId37"/>
    <p:sldId id="683" r:id="rId38"/>
    <p:sldId id="700" r:id="rId39"/>
    <p:sldId id="680" r:id="rId40"/>
    <p:sldId id="684" r:id="rId41"/>
    <p:sldId id="685" r:id="rId42"/>
    <p:sldId id="686" r:id="rId43"/>
    <p:sldId id="687" r:id="rId44"/>
    <p:sldId id="688" r:id="rId45"/>
    <p:sldId id="689" r:id="rId46"/>
    <p:sldId id="690" r:id="rId47"/>
    <p:sldId id="691" r:id="rId48"/>
    <p:sldId id="692" r:id="rId49"/>
    <p:sldId id="693" r:id="rId50"/>
    <p:sldId id="694" r:id="rId51"/>
    <p:sldId id="695" r:id="rId52"/>
    <p:sldId id="696" r:id="rId53"/>
    <p:sldId id="697" r:id="rId54"/>
    <p:sldId id="698" r:id="rId55"/>
    <p:sldId id="699" r:id="rId56"/>
    <p:sldId id="705" r:id="rId57"/>
    <p:sldId id="702" r:id="rId58"/>
    <p:sldId id="703" r:id="rId59"/>
    <p:sldId id="554" r:id="rId60"/>
  </p:sldIdLst>
  <p:sldSz cx="9144000" cy="6858000" type="screen4x3"/>
  <p:notesSz cx="9296400" cy="70104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481"/>
    <a:srgbClr val="003399"/>
    <a:srgbClr val="961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1" autoAdjust="0"/>
    <p:restoredTop sz="86530" autoAdjust="0"/>
  </p:normalViewPr>
  <p:slideViewPr>
    <p:cSldViewPr>
      <p:cViewPr varScale="1">
        <p:scale>
          <a:sx n="111" d="100"/>
          <a:sy n="111" d="100"/>
        </p:scale>
        <p:origin x="13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81D21-C594-44A1-9FE4-9F52305E62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90B5DFB1-2B7C-4C66-9CD9-01ED8AC76300}">
      <dgm:prSet phldrT="[Texto]" custT="1"/>
      <dgm:spPr/>
      <dgm:t>
        <a:bodyPr/>
        <a:lstStyle/>
        <a:p>
          <a:pPr>
            <a:tabLst/>
          </a:pPr>
          <a:r>
            <a:rPr lang="es-MX" sz="2400" dirty="0" smtClean="0"/>
            <a:t>CUMPLIMIENTO:   </a:t>
          </a:r>
          <a:r>
            <a:rPr lang="es-MX" sz="2400" dirty="0" smtClean="0"/>
            <a:t>	50</a:t>
          </a:r>
          <a:r>
            <a:rPr lang="es-MX" sz="2400" dirty="0" smtClean="0"/>
            <a:t>%  (11/22) </a:t>
          </a:r>
          <a:r>
            <a:rPr lang="es-MX" sz="2000" dirty="0" smtClean="0"/>
            <a:t>				  </a:t>
          </a:r>
        </a:p>
        <a:p>
          <a:r>
            <a:rPr lang="es-MX" sz="2400" dirty="0" smtClean="0"/>
            <a:t>AVANCE:   </a:t>
          </a:r>
          <a:r>
            <a:rPr lang="es-MX" sz="2400" dirty="0" smtClean="0"/>
            <a:t>		21</a:t>
          </a:r>
          <a:r>
            <a:rPr lang="es-MX" sz="2400" dirty="0" smtClean="0"/>
            <a:t>%  (13/62)</a:t>
          </a:r>
          <a:endParaRPr lang="es-CO" sz="2400" dirty="0"/>
        </a:p>
      </dgm:t>
    </dgm:pt>
    <dgm:pt modelId="{6585EBD2-54D2-4CE7-A3BF-4A8CFD37DBC7}" type="parTrans" cxnId="{F6CE9967-0630-4CC3-BF86-CE20470AE2DD}">
      <dgm:prSet/>
      <dgm:spPr/>
      <dgm:t>
        <a:bodyPr/>
        <a:lstStyle/>
        <a:p>
          <a:endParaRPr lang="es-CO"/>
        </a:p>
      </dgm:t>
    </dgm:pt>
    <dgm:pt modelId="{1D455664-74C2-4C4B-820E-6188826A6D42}" type="sibTrans" cxnId="{F6CE9967-0630-4CC3-BF86-CE20470AE2DD}">
      <dgm:prSet/>
      <dgm:spPr/>
      <dgm:t>
        <a:bodyPr/>
        <a:lstStyle/>
        <a:p>
          <a:endParaRPr lang="es-CO"/>
        </a:p>
      </dgm:t>
    </dgm:pt>
    <dgm:pt modelId="{14932536-4481-4A1C-8D6F-8C406D879C42}" type="pres">
      <dgm:prSet presAssocID="{D9881D21-C594-44A1-9FE4-9F52305E6242}" presName="linear" presStyleCnt="0">
        <dgm:presLayoutVars>
          <dgm:dir/>
          <dgm:animLvl val="lvl"/>
          <dgm:resizeHandles val="exact"/>
        </dgm:presLayoutVars>
      </dgm:prSet>
      <dgm:spPr/>
      <dgm:t>
        <a:bodyPr/>
        <a:lstStyle/>
        <a:p>
          <a:endParaRPr lang="es-CO"/>
        </a:p>
      </dgm:t>
    </dgm:pt>
    <dgm:pt modelId="{07D412B5-9B15-44A1-BC29-EF02D8FD17C9}" type="pres">
      <dgm:prSet presAssocID="{90B5DFB1-2B7C-4C66-9CD9-01ED8AC76300}" presName="parentLin" presStyleCnt="0"/>
      <dgm:spPr/>
    </dgm:pt>
    <dgm:pt modelId="{7ECCDC65-038D-4912-A673-6959C98EB63F}" type="pres">
      <dgm:prSet presAssocID="{90B5DFB1-2B7C-4C66-9CD9-01ED8AC76300}" presName="parentLeftMargin" presStyleLbl="node1" presStyleIdx="0" presStyleCnt="1"/>
      <dgm:spPr/>
      <dgm:t>
        <a:bodyPr/>
        <a:lstStyle/>
        <a:p>
          <a:endParaRPr lang="es-CO"/>
        </a:p>
      </dgm:t>
    </dgm:pt>
    <dgm:pt modelId="{0B896676-27AA-4E44-8EF8-B790F54AA448}" type="pres">
      <dgm:prSet presAssocID="{90B5DFB1-2B7C-4C66-9CD9-01ED8AC76300}" presName="parentText" presStyleLbl="node1" presStyleIdx="0" presStyleCnt="1" custScaleX="121681" custScaleY="313213" custLinFactY="30967" custLinFactNeighborX="50147" custLinFactNeighborY="100000">
        <dgm:presLayoutVars>
          <dgm:chMax val="0"/>
          <dgm:bulletEnabled val="1"/>
        </dgm:presLayoutVars>
      </dgm:prSet>
      <dgm:spPr/>
      <dgm:t>
        <a:bodyPr/>
        <a:lstStyle/>
        <a:p>
          <a:endParaRPr lang="es-CO"/>
        </a:p>
      </dgm:t>
    </dgm:pt>
    <dgm:pt modelId="{577122B1-852C-4BBE-B1B5-60C72BAA7AAD}" type="pres">
      <dgm:prSet presAssocID="{90B5DFB1-2B7C-4C66-9CD9-01ED8AC76300}" presName="negativeSpace" presStyleCnt="0"/>
      <dgm:spPr/>
    </dgm:pt>
    <dgm:pt modelId="{3353BBBC-B41F-4CA6-B6FF-47EF2E651CDF}" type="pres">
      <dgm:prSet presAssocID="{90B5DFB1-2B7C-4C66-9CD9-01ED8AC76300}" presName="childText" presStyleLbl="conFgAcc1" presStyleIdx="0" presStyleCnt="1" custScaleY="412834" custLinFactY="-100000" custLinFactNeighborX="0" custLinFactNeighborY="-142546">
        <dgm:presLayoutVars>
          <dgm:bulletEnabled val="1"/>
        </dgm:presLayoutVars>
      </dgm:prSet>
      <dgm:spPr/>
    </dgm:pt>
  </dgm:ptLst>
  <dgm:cxnLst>
    <dgm:cxn modelId="{300CF35B-1DFB-4EE6-A8FD-3DF374E3E5AD}" type="presOf" srcId="{90B5DFB1-2B7C-4C66-9CD9-01ED8AC76300}" destId="{0B896676-27AA-4E44-8EF8-B790F54AA448}" srcOrd="1" destOrd="0" presId="urn:microsoft.com/office/officeart/2005/8/layout/list1"/>
    <dgm:cxn modelId="{F6CE9967-0630-4CC3-BF86-CE20470AE2DD}" srcId="{D9881D21-C594-44A1-9FE4-9F52305E6242}" destId="{90B5DFB1-2B7C-4C66-9CD9-01ED8AC76300}" srcOrd="0" destOrd="0" parTransId="{6585EBD2-54D2-4CE7-A3BF-4A8CFD37DBC7}" sibTransId="{1D455664-74C2-4C4B-820E-6188826A6D42}"/>
    <dgm:cxn modelId="{374036D5-21C1-4FDF-B428-80267F24DA1D}" type="presOf" srcId="{D9881D21-C594-44A1-9FE4-9F52305E6242}" destId="{14932536-4481-4A1C-8D6F-8C406D879C42}" srcOrd="0" destOrd="0" presId="urn:microsoft.com/office/officeart/2005/8/layout/list1"/>
    <dgm:cxn modelId="{744A69B6-3B74-45A8-AA7B-33C7D102BF1B}" type="presOf" srcId="{90B5DFB1-2B7C-4C66-9CD9-01ED8AC76300}" destId="{7ECCDC65-038D-4912-A673-6959C98EB63F}" srcOrd="0" destOrd="0" presId="urn:microsoft.com/office/officeart/2005/8/layout/list1"/>
    <dgm:cxn modelId="{BAAFD484-6B09-46D1-8B07-CA9735E8EBB8}" type="presParOf" srcId="{14932536-4481-4A1C-8D6F-8C406D879C42}" destId="{07D412B5-9B15-44A1-BC29-EF02D8FD17C9}" srcOrd="0" destOrd="0" presId="urn:microsoft.com/office/officeart/2005/8/layout/list1"/>
    <dgm:cxn modelId="{D9137323-8D12-4748-AA26-BD1427867E9F}" type="presParOf" srcId="{07D412B5-9B15-44A1-BC29-EF02D8FD17C9}" destId="{7ECCDC65-038D-4912-A673-6959C98EB63F}" srcOrd="0" destOrd="0" presId="urn:microsoft.com/office/officeart/2005/8/layout/list1"/>
    <dgm:cxn modelId="{16900FE1-DB29-4596-8C34-098499B01A0F}" type="presParOf" srcId="{07D412B5-9B15-44A1-BC29-EF02D8FD17C9}" destId="{0B896676-27AA-4E44-8EF8-B790F54AA448}" srcOrd="1" destOrd="0" presId="urn:microsoft.com/office/officeart/2005/8/layout/list1"/>
    <dgm:cxn modelId="{F012D6DE-72DB-4814-9962-3DF8BA11904C}" type="presParOf" srcId="{14932536-4481-4A1C-8D6F-8C406D879C42}" destId="{577122B1-852C-4BBE-B1B5-60C72BAA7AAD}" srcOrd="1" destOrd="0" presId="urn:microsoft.com/office/officeart/2005/8/layout/list1"/>
    <dgm:cxn modelId="{C23254EA-43F4-477C-A9F4-B03612B5840B}" type="presParOf" srcId="{14932536-4481-4A1C-8D6F-8C406D879C42}" destId="{3353BBBC-B41F-4CA6-B6FF-47EF2E651CD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3BBBC-B41F-4CA6-B6FF-47EF2E651CDF}">
      <dsp:nvSpPr>
        <dsp:cNvPr id="0" name=""/>
        <dsp:cNvSpPr/>
      </dsp:nvSpPr>
      <dsp:spPr>
        <a:xfrm>
          <a:off x="0" y="720079"/>
          <a:ext cx="8640960" cy="208068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896676-27AA-4E44-8EF8-B790F54AA448}">
      <dsp:nvSpPr>
        <dsp:cNvPr id="0" name=""/>
        <dsp:cNvSpPr/>
      </dsp:nvSpPr>
      <dsp:spPr>
        <a:xfrm>
          <a:off x="648073" y="864094"/>
          <a:ext cx="7352896" cy="18492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1066800">
            <a:lnSpc>
              <a:spcPct val="90000"/>
            </a:lnSpc>
            <a:spcBef>
              <a:spcPct val="0"/>
            </a:spcBef>
            <a:spcAft>
              <a:spcPct val="35000"/>
            </a:spcAft>
            <a:tabLst/>
          </a:pPr>
          <a:r>
            <a:rPr lang="es-MX" sz="2400" kern="1200" dirty="0" smtClean="0"/>
            <a:t>CUMPLIMIENTO:   </a:t>
          </a:r>
          <a:r>
            <a:rPr lang="es-MX" sz="2400" kern="1200" dirty="0" smtClean="0"/>
            <a:t>	50</a:t>
          </a:r>
          <a:r>
            <a:rPr lang="es-MX" sz="2400" kern="1200" dirty="0" smtClean="0"/>
            <a:t>%  (11/22) </a:t>
          </a:r>
          <a:r>
            <a:rPr lang="es-MX" sz="2000" kern="1200" dirty="0" smtClean="0"/>
            <a:t>				  </a:t>
          </a:r>
        </a:p>
        <a:p>
          <a:pPr lvl="0" algn="l" defTabSz="1066800">
            <a:lnSpc>
              <a:spcPct val="90000"/>
            </a:lnSpc>
            <a:spcBef>
              <a:spcPct val="0"/>
            </a:spcBef>
            <a:spcAft>
              <a:spcPct val="35000"/>
            </a:spcAft>
          </a:pPr>
          <a:r>
            <a:rPr lang="es-MX" sz="2400" kern="1200" dirty="0" smtClean="0"/>
            <a:t>AVANCE:   </a:t>
          </a:r>
          <a:r>
            <a:rPr lang="es-MX" sz="2400" kern="1200" dirty="0" smtClean="0"/>
            <a:t>		21</a:t>
          </a:r>
          <a:r>
            <a:rPr lang="es-MX" sz="2400" kern="1200" dirty="0" smtClean="0"/>
            <a:t>%  (13/62)</a:t>
          </a:r>
          <a:endParaRPr lang="es-CO" sz="2400" kern="1200" dirty="0"/>
        </a:p>
      </dsp:txBody>
      <dsp:txXfrm>
        <a:off x="738344" y="954365"/>
        <a:ext cx="7172354" cy="16686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CO"/>
          </a:p>
        </p:txBody>
      </p:sp>
      <p:sp>
        <p:nvSpPr>
          <p:cNvPr id="3" name="2 Marcador de fecha"/>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99B95587-273F-410D-A590-A10B34E4BEE7}" type="datetimeFigureOut">
              <a:rPr lang="es-CO" smtClean="0"/>
              <a:t>4/08/2017</a:t>
            </a:fld>
            <a:endParaRPr lang="es-CO"/>
          </a:p>
        </p:txBody>
      </p:sp>
      <p:sp>
        <p:nvSpPr>
          <p:cNvPr id="4" name="3 Marcador de pie de página"/>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A72A0AC5-F40D-4B9F-A325-5C1799BE5B39}" type="slidenum">
              <a:rPr lang="es-CO" smtClean="0"/>
              <a:t>‹Nº›</a:t>
            </a:fld>
            <a:endParaRPr lang="es-CO"/>
          </a:p>
        </p:txBody>
      </p:sp>
    </p:spTree>
    <p:extLst>
      <p:ext uri="{BB962C8B-B14F-4D97-AF65-F5344CB8AC3E}">
        <p14:creationId xmlns:p14="http://schemas.microsoft.com/office/powerpoint/2010/main" val="306268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460D1703-ACE4-420A-821C-51DE8E173ABF}" type="datetimeFigureOut">
              <a:rPr lang="es-ES"/>
              <a:pPr>
                <a:defRPr/>
              </a:pPr>
              <a:t>04/08/2017</a:t>
            </a:fld>
            <a:endParaRPr lang="es-ES"/>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s-ES" noProof="0" smtClean="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C1D1E2E-2358-40A7-B802-0AC69B49B2DC}" type="slidenum">
              <a:rPr lang="es-ES"/>
              <a:pPr>
                <a:defRPr/>
              </a:pPr>
              <a:t>‹Nº›</a:t>
            </a:fld>
            <a:endParaRPr lang="es-ES"/>
          </a:p>
        </p:txBody>
      </p:sp>
    </p:spTree>
    <p:extLst>
      <p:ext uri="{BB962C8B-B14F-4D97-AF65-F5344CB8AC3E}">
        <p14:creationId xmlns:p14="http://schemas.microsoft.com/office/powerpoint/2010/main" val="129048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lvl1pPr>
              <a:defRPr>
                <a:solidFill>
                  <a:schemeClr val="tx2">
                    <a:lumMod val="60000"/>
                    <a:lumOff val="40000"/>
                  </a:schemeClr>
                </a:solidFill>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Tree>
    <p:extLst>
      <p:ext uri="{BB962C8B-B14F-4D97-AF65-F5344CB8AC3E}">
        <p14:creationId xmlns:p14="http://schemas.microsoft.com/office/powerpoint/2010/main" val="9387012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7" name="3 Marcador de fecha"/>
          <p:cNvSpPr>
            <a:spLocks noGrp="1"/>
          </p:cNvSpPr>
          <p:nvPr>
            <p:ph type="dt" sz="half" idx="10"/>
          </p:nvPr>
        </p:nvSpPr>
        <p:spPr/>
        <p:txBody>
          <a:bodyPr/>
          <a:lstStyle>
            <a:lvl1pPr>
              <a:defRPr/>
            </a:lvl1pPr>
          </a:lstStyle>
          <a:p>
            <a:pPr>
              <a:defRPr/>
            </a:pPr>
            <a:fld id="{7DA63B11-977F-4743-96A8-4B85430EE86B}" type="datetimeFigureOut">
              <a:rPr lang="es-ES"/>
              <a:pPr>
                <a:defRPr/>
              </a:pPr>
              <a:t>04/08/2017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F2B26EA-FA4B-4855-AECD-10A6642E8768}" type="slidenum">
              <a:rPr lang="es-ES"/>
              <a:pPr>
                <a:defRPr/>
              </a:pPr>
              <a:t>‹Nº›</a:t>
            </a:fld>
            <a:endParaRPr lang="es-ES"/>
          </a:p>
        </p:txBody>
      </p:sp>
      <p:pic>
        <p:nvPicPr>
          <p:cNvPr id="11" name="10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3" name="12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22240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7" name="6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2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1525028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a:xfrm>
            <a:off x="1720850" y="4714884"/>
            <a:ext cx="5851546" cy="652455"/>
          </a:xfrm>
        </p:spPr>
        <p:txBody>
          <a:bodyPr anchor="b"/>
          <a:lstStyle>
            <a:lvl1pPr algn="ctr">
              <a:defRPr sz="2200" b="1"/>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428604"/>
            <a:ext cx="5637232" cy="42989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6" name="3 Marcador de fecha"/>
          <p:cNvSpPr>
            <a:spLocks noGrp="1"/>
          </p:cNvSpPr>
          <p:nvPr>
            <p:ph type="dt" sz="half" idx="10"/>
          </p:nvPr>
        </p:nvSpPr>
        <p:spPr/>
        <p:txBody>
          <a:bodyPr/>
          <a:lstStyle>
            <a:lvl1pPr>
              <a:defRPr/>
            </a:lvl1pPr>
          </a:lstStyle>
          <a:p>
            <a:pPr>
              <a:defRPr/>
            </a:pPr>
            <a:fld id="{4B42C719-70E1-4D6E-903D-C00A4E1955DB}" type="datetimeFigureOut">
              <a:rPr lang="es-ES"/>
              <a:pPr>
                <a:defRPr/>
              </a:pPr>
              <a:t>04/08/2017</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8D69F176-EFAC-476E-A100-82FCE2B13E5D}" type="slidenum">
              <a:rPr lang="es-ES"/>
              <a:pPr>
                <a:defRPr/>
              </a:pPr>
              <a:t>‹Nº›</a:t>
            </a:fld>
            <a:endParaRPr lang="es-ES"/>
          </a:p>
        </p:txBody>
      </p:sp>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34193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1"/>
            <a:ext cx="8229600" cy="41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89852C0-83AC-45BD-8080-8739EC462417}" type="datetimeFigureOut">
              <a:rPr lang="es-ES"/>
              <a:pPr>
                <a:defRPr/>
              </a:pPr>
              <a:t>04/08/2017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719B8-940F-4129-85A9-4F3830CCB4DF}" type="slidenum">
              <a:rPr lang="es-ES"/>
              <a:pPr>
                <a:defRPr/>
              </a:pPr>
              <a:t>‹Nº›</a:t>
            </a:fld>
            <a:endParaRPr lang="es-ES"/>
          </a:p>
        </p:txBody>
      </p:sp>
      <p:sp>
        <p:nvSpPr>
          <p:cNvPr id="7" name="6 Rectángulo"/>
          <p:cNvSpPr/>
          <p:nvPr/>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7">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timing>
    <p:tnLst>
      <p:par>
        <p:cTn id="1" dur="indefinite" restart="never" nodeType="tmRoot"/>
      </p:par>
    </p:tnLst>
  </p:timing>
  <p:txStyles>
    <p:titleStyle>
      <a:lvl1pPr algn="ctr" rtl="0" eaLnBrk="0" fontAlgn="base" hangingPunct="0">
        <a:spcBef>
          <a:spcPct val="0"/>
        </a:spcBef>
        <a:spcAft>
          <a:spcPct val="0"/>
        </a:spcAft>
        <a:defRPr sz="3600" b="1" kern="1200">
          <a:solidFill>
            <a:srgbClr val="558ED5"/>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descr="Ambiente.jpg"/>
          <p:cNvPicPr>
            <a:picLocks noChangeAspect="1"/>
          </p:cNvPicPr>
          <p:nvPr/>
        </p:nvPicPr>
        <p:blipFill>
          <a:blip r:embed="rId2" cstate="print"/>
          <a:stretch>
            <a:fillRect/>
          </a:stretch>
        </p:blipFill>
        <p:spPr>
          <a:xfrm>
            <a:off x="9128" y="-101"/>
            <a:ext cx="9180000" cy="6885000"/>
          </a:xfrm>
          <a:prstGeom prst="rect">
            <a:avLst/>
          </a:prstGeom>
        </p:spPr>
      </p:pic>
      <p:sp>
        <p:nvSpPr>
          <p:cNvPr id="5" name="4 Rectángulo"/>
          <p:cNvSpPr/>
          <p:nvPr/>
        </p:nvSpPr>
        <p:spPr>
          <a:xfrm>
            <a:off x="0" y="3861048"/>
            <a:ext cx="9144000" cy="1440160"/>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nvGrpSpPr>
          <p:cNvPr id="4" name="3 Grupo"/>
          <p:cNvGrpSpPr/>
          <p:nvPr/>
        </p:nvGrpSpPr>
        <p:grpSpPr>
          <a:xfrm>
            <a:off x="-1" y="416992"/>
            <a:ext cx="4716017" cy="1440160"/>
            <a:chOff x="-1" y="416992"/>
            <a:chExt cx="4716017" cy="1440160"/>
          </a:xfrm>
        </p:grpSpPr>
        <p:sp>
          <p:nvSpPr>
            <p:cNvPr id="14" name="13 Rectángulo redondeado"/>
            <p:cNvSpPr/>
            <p:nvPr/>
          </p:nvSpPr>
          <p:spPr>
            <a:xfrm>
              <a:off x="-1" y="416992"/>
              <a:ext cx="4716017" cy="1440160"/>
            </a:xfrm>
            <a:prstGeom prst="round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8" y="620688"/>
              <a:ext cx="3564904" cy="1095150"/>
            </a:xfrm>
            <a:prstGeom prst="rect">
              <a:avLst/>
            </a:prstGeom>
          </p:spPr>
        </p:pic>
      </p:grpSp>
      <p:sp>
        <p:nvSpPr>
          <p:cNvPr id="17" name="1 Título"/>
          <p:cNvSpPr txBox="1">
            <a:spLocks/>
          </p:cNvSpPr>
          <p:nvPr/>
        </p:nvSpPr>
        <p:spPr bwMode="auto">
          <a:xfrm>
            <a:off x="535434" y="3795315"/>
            <a:ext cx="85010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tx2">
                    <a:lumMod val="60000"/>
                    <a:lumOff val="40000"/>
                  </a:schemeClr>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s-MX" dirty="0" smtClean="0">
                <a:solidFill>
                  <a:schemeClr val="tx1"/>
                </a:solidFill>
              </a:rPr>
              <a:t>Control Interno </a:t>
            </a:r>
          </a:p>
          <a:p>
            <a:pPr algn="l" eaLnBrk="1" hangingPunct="1"/>
            <a:r>
              <a:rPr lang="es-MX" dirty="0" smtClean="0">
                <a:solidFill>
                  <a:schemeClr val="tx1"/>
                </a:solidFill>
              </a:rPr>
              <a:t>Seguimiento al Plan de Acción</a:t>
            </a:r>
          </a:p>
          <a:p>
            <a:pPr algn="l" eaLnBrk="1" hangingPunct="1"/>
            <a:r>
              <a:rPr lang="es-MX" dirty="0" smtClean="0">
                <a:solidFill>
                  <a:schemeClr val="tx1"/>
                </a:solidFill>
              </a:rPr>
              <a:t>Primer Semestre 2017</a:t>
            </a:r>
            <a:endParaRPr lang="es-ES" dirty="0" smtClean="0">
              <a:solidFill>
                <a:schemeClr val="tx1"/>
              </a:solidFill>
            </a:endParaRPr>
          </a:p>
        </p:txBody>
      </p:sp>
      <p:sp>
        <p:nvSpPr>
          <p:cNvPr id="21" name="20 CuadroTexto"/>
          <p:cNvSpPr txBox="1"/>
          <p:nvPr/>
        </p:nvSpPr>
        <p:spPr>
          <a:xfrm>
            <a:off x="683568" y="5684570"/>
            <a:ext cx="3013451" cy="1200329"/>
          </a:xfrm>
          <a:prstGeom prst="rect">
            <a:avLst/>
          </a:prstGeom>
          <a:noFill/>
        </p:spPr>
        <p:txBody>
          <a:bodyPr wrap="square" rtlCol="0">
            <a:spAutoFit/>
          </a:bodyPr>
          <a:lstStyle/>
          <a:p>
            <a:pPr eaLnBrk="1" hangingPunct="1"/>
            <a:r>
              <a:rPr lang="es-MX" sz="3600" b="1" dirty="0" smtClean="0">
                <a:latin typeface="+mj-lt"/>
                <a:ea typeface="+mj-ea"/>
                <a:cs typeface="+mj-cs"/>
              </a:rPr>
              <a:t>Agosto 4 </a:t>
            </a:r>
            <a:r>
              <a:rPr lang="es-MX" sz="3600" b="1" dirty="0">
                <a:latin typeface="+mj-lt"/>
                <a:ea typeface="+mj-ea"/>
                <a:cs typeface="+mj-cs"/>
              </a:rPr>
              <a:t>de </a:t>
            </a:r>
            <a:r>
              <a:rPr lang="es-MX" sz="3600" b="1" dirty="0" smtClean="0">
                <a:latin typeface="+mj-lt"/>
                <a:ea typeface="+mj-ea"/>
                <a:cs typeface="+mj-cs"/>
              </a:rPr>
              <a:t>2017</a:t>
            </a:r>
            <a:endParaRPr lang="es-ES" sz="3600" b="1" dirty="0">
              <a:latin typeface="+mj-lt"/>
              <a:ea typeface="+mj-ea"/>
              <a:cs typeface="+mj-cs"/>
            </a:endParaRPr>
          </a:p>
        </p:txBody>
      </p:sp>
      <p:sp>
        <p:nvSpPr>
          <p:cNvPr id="19" name="18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22" name="21 Imagen"/>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spTree>
    <p:extLst>
      <p:ext uri="{BB962C8B-B14F-4D97-AF65-F5344CB8AC3E}">
        <p14:creationId xmlns:p14="http://schemas.microsoft.com/office/powerpoint/2010/main" val="318549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798451144"/>
              </p:ext>
            </p:extLst>
          </p:nvPr>
        </p:nvGraphicFramePr>
        <p:xfrm>
          <a:off x="179513" y="1196753"/>
          <a:ext cx="8712966" cy="4656054"/>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0">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224136">
                  <a:extLst>
                    <a:ext uri="{9D8B030D-6E8A-4147-A177-3AD203B41FA5}">
                      <a16:colId xmlns:a16="http://schemas.microsoft.com/office/drawing/2014/main" val="2127690766"/>
                    </a:ext>
                  </a:extLst>
                </a:gridCol>
                <a:gridCol w="1512167">
                  <a:extLst>
                    <a:ext uri="{9D8B030D-6E8A-4147-A177-3AD203B41FA5}">
                      <a16:colId xmlns:a16="http://schemas.microsoft.com/office/drawing/2014/main" val="20006"/>
                    </a:ext>
                  </a:extLst>
                </a:gridCol>
              </a:tblGrid>
              <a:tr h="815574">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p>
                      <a:pPr algn="ctr">
                        <a:lnSpc>
                          <a:spcPts val="1300"/>
                        </a:lnSpc>
                        <a:spcBef>
                          <a:spcPts val="100"/>
                        </a:spcBef>
                        <a:spcAft>
                          <a:spcPts val="0"/>
                        </a:spcAft>
                      </a:pPr>
                      <a:endParaRPr lang="en-US" sz="1100" dirty="0" smtClean="0">
                        <a:effectLst/>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572052">
                <a:tc>
                  <a:txBody>
                    <a:bodyPr/>
                    <a:lstStyle/>
                    <a:p>
                      <a:pPr marL="12065" marR="3175" algn="ctr" defTabSz="914400" rtl="0" eaLnBrk="1" fontAlgn="ctr" latinLnBrk="0" hangingPunct="1">
                        <a:lnSpc>
                          <a:spcPct val="107000"/>
                        </a:lnSpc>
                        <a:spcBef>
                          <a:spcPts val="445"/>
                        </a:spcBef>
                        <a:spcAft>
                          <a:spcPts val="0"/>
                        </a:spcAft>
                      </a:pPr>
                      <a:r>
                        <a:rPr lang="es-ES" sz="1400" b="1" i="0" u="none" strike="noStrike" kern="1200" dirty="0" smtClean="0">
                          <a:solidFill>
                            <a:schemeClr val="tx1"/>
                          </a:solidFill>
                          <a:effectLst/>
                          <a:latin typeface="Calibri" panose="020F0502020204030204" pitchFamily="34" charset="0"/>
                          <a:ea typeface="+mn-ea"/>
                          <a:cs typeface="+mn-cs"/>
                        </a:rPr>
                        <a:t>SR11</a:t>
                      </a:r>
                      <a:endParaRPr lang="es-ES" sz="1400" b="1" i="0" u="none" strike="noStrike" kern="1200" dirty="0">
                        <a:solidFill>
                          <a:schemeClr val="tx1"/>
                        </a:solidFill>
                        <a:effectLst/>
                        <a:latin typeface="Calibri" panose="020F0502020204030204" pitchFamily="34" charset="0"/>
                        <a:ea typeface="+mn-ea"/>
                        <a:cs typeface="+mn-cs"/>
                      </a:endParaRPr>
                    </a:p>
                  </a:txBody>
                  <a:tcPr marL="0" marR="0" marT="0" marB="0" anchor="ctr">
                    <a:solidFill>
                      <a:srgbClr val="92D050"/>
                    </a:solidFill>
                  </a:tcPr>
                </a:tc>
                <a:tc>
                  <a:txBody>
                    <a:bodyPr/>
                    <a:lstStyle/>
                    <a:p>
                      <a:pPr marL="0" algn="just" defTabSz="914400" rtl="0" eaLnBrk="1" fontAlgn="ctr" latinLnBrk="0" hangingPunct="1"/>
                      <a:r>
                        <a:rPr lang="es-CO" sz="1400" b="0" i="0" u="none" strike="noStrike" kern="1200" dirty="0" smtClean="0">
                          <a:solidFill>
                            <a:schemeClr val="tx1"/>
                          </a:solidFill>
                          <a:effectLst/>
                          <a:latin typeface="Calibri" panose="020F0502020204030204" pitchFamily="34" charset="0"/>
                          <a:ea typeface="+mn-ea"/>
                          <a:cs typeface="+mn-cs"/>
                        </a:rPr>
                        <a:t>Desarrollar instrumentos para fortalecer  la aplicación del marco tarifario de aseo de más de 5.000 suscriptores promoviendo la mejora del servicio, el desarrollo del aprovechamiento y la limpieza urbana</a:t>
                      </a: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Elaborar propuesta de resolución de definitiva</a:t>
                      </a:r>
                    </a:p>
                  </a:txBody>
                  <a:tcPr marL="0" marR="0" marT="0" marB="0" anchor="ctr">
                    <a:solidFill>
                      <a:schemeClr val="accent1">
                        <a:lumMod val="40000"/>
                        <a:lumOff val="60000"/>
                      </a:schemeClr>
                    </a:solidFill>
                  </a:tcPr>
                </a:tc>
                <a:tc>
                  <a:txBody>
                    <a:bodyPr/>
                    <a:lstStyle/>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r>
                        <a:rPr lang="es-ES" sz="1400" b="0" i="0" u="none" strike="noStrike" kern="1200" dirty="0" smtClean="0">
                          <a:solidFill>
                            <a:schemeClr val="tx1"/>
                          </a:solidFill>
                          <a:effectLst/>
                          <a:latin typeface="Calibri" panose="020F0502020204030204" pitchFamily="34" charset="0"/>
                          <a:ea typeface="+mn-ea"/>
                          <a:cs typeface="+mn-cs"/>
                        </a:rPr>
                        <a:t>Resolución definitiva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publicada </a:t>
                      </a:r>
                    </a:p>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Enero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endParaRPr lang="es-419" dirty="0" smtClean="0">
                        <a:solidFill>
                          <a:schemeClr val="tx1"/>
                        </a:solidFill>
                      </a:endParaRPr>
                    </a:p>
                    <a:p>
                      <a:pPr algn="ctr"/>
                      <a:endParaRPr lang="es-419" dirty="0" smtClean="0">
                        <a:solidFill>
                          <a:schemeClr val="tx1"/>
                        </a:solidFill>
                      </a:endParaRPr>
                    </a:p>
                    <a:p>
                      <a:pPr algn="ctr"/>
                      <a:endParaRPr lang="es-419" dirty="0" smtClean="0">
                        <a:solidFill>
                          <a:schemeClr val="tx1"/>
                        </a:solidFill>
                      </a:endParaRPr>
                    </a:p>
                    <a:p>
                      <a:pPr algn="ctr"/>
                      <a:r>
                        <a:rPr lang="es-419" dirty="0" smtClean="0">
                          <a:solidFill>
                            <a:schemeClr val="tx1"/>
                          </a:solidFill>
                        </a:rPr>
                        <a:t> </a:t>
                      </a:r>
                    </a:p>
                    <a:p>
                      <a:pPr algn="ctr"/>
                      <a:endParaRPr lang="es-419" dirty="0" smtClean="0">
                        <a:solidFill>
                          <a:schemeClr val="tx1"/>
                        </a:solidFill>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Marzo </a:t>
                      </a: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 </a:t>
                      </a:r>
                    </a:p>
                    <a:p>
                      <a:pPr algn="ctr"/>
                      <a:endParaRPr lang="es-ES" dirty="0">
                        <a:solidFill>
                          <a:schemeClr val="tx1"/>
                        </a:solidFill>
                      </a:endParaRPr>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kern="1200" dirty="0">
                          <a:solidFill>
                            <a:schemeClr val="tx1"/>
                          </a:solidFill>
                          <a:effectLst/>
                          <a:latin typeface="Calibri" panose="020F0502020204030204" pitchFamily="34" charset="0"/>
                          <a:ea typeface="+mn-ea"/>
                          <a:cs typeface="+mn-cs"/>
                        </a:rPr>
                        <a:t>Resolución definitiva de provisión de inversiones aprobada en sesión de comisión</a:t>
                      </a:r>
                    </a:p>
                  </a:txBody>
                  <a:tcPr marL="0" marR="0" marT="0" marB="0" anchor="ctr">
                    <a:solidFill>
                      <a:schemeClr val="accent1">
                        <a:lumMod val="40000"/>
                        <a:lumOff val="60000"/>
                      </a:schemeClr>
                    </a:solidFill>
                  </a:tcPr>
                </a:tc>
                <a:tc>
                  <a:txBody>
                    <a:bodyPr/>
                    <a:lstStyle/>
                    <a:p>
                      <a:pPr algn="just" fontAlgn="ctr"/>
                      <a:r>
                        <a:rPr lang="es-CO" sz="1400" b="1" i="0" u="none" strike="noStrike" kern="1200" dirty="0" smtClean="0">
                          <a:solidFill>
                            <a:schemeClr val="tx1"/>
                          </a:solidFill>
                          <a:effectLst/>
                          <a:latin typeface="Calibri" panose="020F0502020204030204" pitchFamily="34" charset="0"/>
                          <a:ea typeface="+mn-ea"/>
                          <a:cs typeface="+mn-cs"/>
                        </a:rPr>
                        <a:t>% de cumplimiento 100% extemporánea</a:t>
                      </a:r>
                    </a:p>
                    <a:p>
                      <a:pPr algn="just" fontAlgn="ctr"/>
                      <a:endParaRPr lang="es-CO" sz="1400" b="0" i="0" u="none" strike="noStrike" kern="1200" dirty="0" smtClean="0">
                        <a:solidFill>
                          <a:schemeClr val="tx1"/>
                        </a:solidFill>
                        <a:effectLst/>
                        <a:latin typeface="Calibri" panose="020F0502020204030204" pitchFamily="34" charset="0"/>
                        <a:ea typeface="+mn-ea"/>
                        <a:cs typeface="+mn-cs"/>
                      </a:endParaRPr>
                    </a:p>
                    <a:p>
                      <a:pPr algn="just" fontAlgn="ctr"/>
                      <a:endParaRPr lang="es-CO" sz="1400" b="0" i="0" u="none" strike="noStrike" kern="1200" dirty="0" smtClean="0">
                        <a:solidFill>
                          <a:schemeClr val="tx1"/>
                        </a:solidFill>
                        <a:effectLst/>
                        <a:latin typeface="Calibri" panose="020F0502020204030204" pitchFamily="34" charset="0"/>
                        <a:ea typeface="+mn-ea"/>
                        <a:cs typeface="+mn-cs"/>
                      </a:endParaRPr>
                    </a:p>
                    <a:p>
                      <a:pPr algn="just" fontAlgn="ctr"/>
                      <a:r>
                        <a:rPr lang="es-CO" sz="1400" b="0" i="0" u="none" strike="noStrike" kern="1200" dirty="0" smtClean="0">
                          <a:solidFill>
                            <a:schemeClr val="tx1"/>
                          </a:solidFill>
                          <a:effectLst/>
                          <a:latin typeface="Calibri" panose="020F0502020204030204" pitchFamily="34" charset="0"/>
                          <a:ea typeface="+mn-ea"/>
                          <a:cs typeface="+mn-cs"/>
                        </a:rPr>
                        <a:t>En sesión de comisión del 21</a:t>
                      </a:r>
                      <a:r>
                        <a:rPr lang="es-CO" sz="1400" b="0" i="0" u="none" strike="noStrike" kern="1200" baseline="0" dirty="0" smtClean="0">
                          <a:solidFill>
                            <a:schemeClr val="tx1"/>
                          </a:solidFill>
                          <a:effectLst/>
                          <a:latin typeface="Calibri" panose="020F0502020204030204" pitchFamily="34" charset="0"/>
                          <a:ea typeface="+mn-ea"/>
                          <a:cs typeface="+mn-cs"/>
                        </a:rPr>
                        <a:t> </a:t>
                      </a:r>
                      <a:r>
                        <a:rPr lang="es-CO" sz="1400" b="0" i="0" u="none" strike="noStrike" kern="1200" dirty="0" smtClean="0">
                          <a:solidFill>
                            <a:schemeClr val="tx1"/>
                          </a:solidFill>
                          <a:effectLst/>
                          <a:latin typeface="Calibri" panose="020F0502020204030204" pitchFamily="34" charset="0"/>
                          <a:ea typeface="+mn-ea"/>
                          <a:cs typeface="+mn-cs"/>
                        </a:rPr>
                        <a:t>abril</a:t>
                      </a:r>
                      <a:r>
                        <a:rPr lang="es-CO" sz="1400" b="0" i="0" u="none" strike="noStrike" kern="1200" baseline="0" dirty="0" smtClean="0">
                          <a:solidFill>
                            <a:schemeClr val="tx1"/>
                          </a:solidFill>
                          <a:effectLst/>
                          <a:latin typeface="Calibri" panose="020F0502020204030204" pitchFamily="34" charset="0"/>
                          <a:ea typeface="+mn-ea"/>
                          <a:cs typeface="+mn-cs"/>
                        </a:rPr>
                        <a:t> </a:t>
                      </a:r>
                      <a:r>
                        <a:rPr lang="es-CO" sz="1400" b="0" i="0" u="none" strike="noStrike" kern="1200" dirty="0" smtClean="0">
                          <a:solidFill>
                            <a:schemeClr val="tx1"/>
                          </a:solidFill>
                          <a:effectLst/>
                          <a:latin typeface="Calibri" panose="020F0502020204030204" pitchFamily="34" charset="0"/>
                          <a:ea typeface="+mn-ea"/>
                          <a:cs typeface="+mn-cs"/>
                        </a:rPr>
                        <a:t>de 2017, se aprobó la resolución</a:t>
                      </a:r>
                      <a:r>
                        <a:rPr lang="es-CO" sz="1400" b="0" i="0" u="none" strike="noStrike" kern="1200" baseline="0" dirty="0" smtClean="0">
                          <a:solidFill>
                            <a:schemeClr val="tx1"/>
                          </a:solidFill>
                          <a:effectLst/>
                          <a:latin typeface="Calibri" panose="020F0502020204030204" pitchFamily="34" charset="0"/>
                          <a:ea typeface="+mn-ea"/>
                          <a:cs typeface="+mn-cs"/>
                        </a:rPr>
                        <a:t> de definitiva N°</a:t>
                      </a:r>
                      <a:r>
                        <a:rPr lang="es-CO" sz="1400" b="0" i="0" u="none" strike="noStrike" kern="1200" dirty="0" smtClean="0">
                          <a:solidFill>
                            <a:schemeClr val="tx1"/>
                          </a:solidFill>
                          <a:effectLst/>
                          <a:latin typeface="Calibri" panose="020F0502020204030204" pitchFamily="34" charset="0"/>
                          <a:ea typeface="+mn-ea"/>
                          <a:cs typeface="+mn-cs"/>
                        </a:rPr>
                        <a:t> 788 y publicada en la página web de la</a:t>
                      </a:r>
                      <a:r>
                        <a:rPr lang="es-CO" sz="1400" b="0" i="0" u="none" strike="noStrike" kern="1200" baseline="0" dirty="0" smtClean="0">
                          <a:solidFill>
                            <a:schemeClr val="tx1"/>
                          </a:solidFill>
                          <a:effectLst/>
                          <a:latin typeface="Calibri" panose="020F0502020204030204" pitchFamily="34" charset="0"/>
                          <a:ea typeface="+mn-ea"/>
                          <a:cs typeface="+mn-cs"/>
                        </a:rPr>
                        <a:t> entidad</a:t>
                      </a:r>
                      <a:r>
                        <a:rPr lang="es-CO" sz="1400" b="0" i="0" u="none" strike="noStrike" kern="1200" dirty="0" smtClean="0">
                          <a:solidFill>
                            <a:schemeClr val="tx1"/>
                          </a:solidFill>
                          <a:effectLst/>
                          <a:latin typeface="Calibri" panose="020F0502020204030204" pitchFamily="34" charset="0"/>
                          <a:ea typeface="+mn-ea"/>
                          <a:cs typeface="+mn-cs"/>
                        </a:rPr>
                        <a:t>.  </a:t>
                      </a:r>
                      <a:r>
                        <a:rPr lang="es-CO" sz="1400" b="0" i="0" u="none" strike="noStrike" kern="1200" baseline="0" dirty="0" smtClean="0">
                          <a:solidFill>
                            <a:schemeClr val="tx1"/>
                          </a:solidFill>
                          <a:effectLst/>
                          <a:latin typeface="Calibri" panose="020F0502020204030204" pitchFamily="34" charset="0"/>
                          <a:ea typeface="+mn-ea"/>
                          <a:cs typeface="+mn-cs"/>
                        </a:rPr>
                        <a:t> </a:t>
                      </a:r>
                      <a:endParaRPr lang="es-CO" sz="1400" b="0" i="0" u="none" strike="noStrike" kern="1200" dirty="0" smtClean="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73250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4107775937"/>
              </p:ext>
            </p:extLst>
          </p:nvPr>
        </p:nvGraphicFramePr>
        <p:xfrm>
          <a:off x="179514" y="1196753"/>
          <a:ext cx="8712967" cy="4690885"/>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72806">
                  <a:extLst>
                    <a:ext uri="{9D8B030D-6E8A-4147-A177-3AD203B41FA5}">
                      <a16:colId xmlns:a16="http://schemas.microsoft.com/office/drawing/2014/main" val="20004"/>
                    </a:ext>
                  </a:extLst>
                </a:gridCol>
                <a:gridCol w="1008112">
                  <a:extLst>
                    <a:ext uri="{9D8B030D-6E8A-4147-A177-3AD203B41FA5}">
                      <a16:colId xmlns:a16="http://schemas.microsoft.com/office/drawing/2014/main" val="3728082772"/>
                    </a:ext>
                  </a:extLst>
                </a:gridCol>
                <a:gridCol w="432048">
                  <a:extLst>
                    <a:ext uri="{9D8B030D-6E8A-4147-A177-3AD203B41FA5}">
                      <a16:colId xmlns:a16="http://schemas.microsoft.com/office/drawing/2014/main" val="20005"/>
                    </a:ext>
                  </a:extLst>
                </a:gridCol>
                <a:gridCol w="1080120">
                  <a:extLst>
                    <a:ext uri="{9D8B030D-6E8A-4147-A177-3AD203B41FA5}">
                      <a16:colId xmlns:a16="http://schemas.microsoft.com/office/drawing/2014/main" val="2127690766"/>
                    </a:ext>
                  </a:extLst>
                </a:gridCol>
                <a:gridCol w="1512167">
                  <a:extLst>
                    <a:ext uri="{9D8B030D-6E8A-4147-A177-3AD203B41FA5}">
                      <a16:colId xmlns:a16="http://schemas.microsoft.com/office/drawing/2014/main" val="20006"/>
                    </a:ext>
                  </a:extLst>
                </a:gridCol>
              </a:tblGrid>
              <a:tr h="678123">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2333929">
                <a:tc rowSpan="2">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chemeClr val="tx1"/>
                          </a:solidFill>
                          <a:effectLst/>
                          <a:latin typeface="Calibri" panose="020F0502020204030204" pitchFamily="34" charset="0"/>
                          <a:ea typeface="+mn-ea"/>
                          <a:cs typeface="+mn-cs"/>
                        </a:rPr>
                        <a:t>SR12</a:t>
                      </a:r>
                    </a:p>
                  </a:txBody>
                  <a:tcPr marL="0" marR="0" marT="0" marB="0" anchor="ctr">
                    <a:solidFill>
                      <a:srgbClr val="FF0000"/>
                    </a:solidFill>
                  </a:tcPr>
                </a:tc>
                <a:tc rowSpan="3">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Desarrollar instrumentos para fortalecer  la aplicación del marco tarifario de aseo de más de 5.000 suscriptores promoviendo la mejora del servicio, el desarrollo del aprovechamiento y la limpieza urbana</a:t>
                      </a:r>
                    </a:p>
                  </a:txBody>
                  <a:tcPr marL="0" marR="0" marT="0" marB="0" anchor="ctr">
                    <a:solidFill>
                      <a:schemeClr val="accent1">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Elaborar propuesta de resolución de trámite</a:t>
                      </a:r>
                    </a:p>
                  </a:txBody>
                  <a:tcPr marL="0" marR="0" marT="0" marB="0" anchor="ctr">
                    <a:solidFill>
                      <a:schemeClr val="accent1">
                        <a:lumMod val="40000"/>
                        <a:lumOff val="60000"/>
                      </a:schemeClr>
                    </a:solidFill>
                  </a:tcPr>
                </a:tc>
                <a:tc rowSpan="3">
                  <a:txBody>
                    <a:bodyPr/>
                    <a:lstStyle/>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r>
                        <a:rPr lang="es-ES" sz="1400" b="0" i="0" u="none" strike="noStrike" kern="1200" dirty="0" smtClean="0">
                          <a:solidFill>
                            <a:schemeClr val="tx1"/>
                          </a:solidFill>
                          <a:effectLst/>
                          <a:latin typeface="Calibri" panose="020F0502020204030204" pitchFamily="34" charset="0"/>
                          <a:ea typeface="+mn-ea"/>
                          <a:cs typeface="+mn-cs"/>
                        </a:rPr>
                        <a:t>Resolución definitiva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publicada </a:t>
                      </a:r>
                    </a:p>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rowSpan="2">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Mayo de 2017</a:t>
                      </a:r>
                    </a:p>
                  </a:txBody>
                  <a:tcPr marL="0" marR="0" marT="0" marB="0">
                    <a:solidFill>
                      <a:schemeClr val="accent1">
                        <a:lumMod val="40000"/>
                        <a:lumOff val="60000"/>
                      </a:schemeClr>
                    </a:solidFill>
                  </a:tcPr>
                </a:tc>
                <a:tc rowSpan="3">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rgbClr val="000000"/>
                        </a:solidFill>
                        <a:effectLst/>
                        <a:latin typeface="Calibri" panose="020F0502020204030204" pitchFamily="34" charset="0"/>
                        <a:ea typeface="+mn-ea"/>
                        <a:cs typeface="+mn-cs"/>
                      </a:endParaRPr>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rowSpan="2">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3">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Resolución definitiva del marco tarifario de aseo aprobada en sesión de comisión</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smtClean="0">
                          <a:solidFill>
                            <a:srgbClr val="000000"/>
                          </a:solidFill>
                          <a:effectLst/>
                          <a:latin typeface="Calibri" panose="020F0502020204030204" pitchFamily="34" charset="0"/>
                          <a:ea typeface="+mn-ea"/>
                          <a:cs typeface="+mn-cs"/>
                        </a:rPr>
                        <a:t>No se evidenció la propuesta de la Resolución definitiva del marco tarifario de aseo.</a:t>
                      </a:r>
                    </a:p>
                    <a:p>
                      <a:pPr algn="just" fontAlgn="ctr"/>
                      <a:endParaRPr lang="es-CO" sz="1400" b="1" i="0" u="none" strike="noStrike" kern="1200" dirty="0" smtClean="0">
                        <a:solidFill>
                          <a:srgbClr val="FF0000"/>
                        </a:solidFill>
                        <a:effectLst/>
                        <a:latin typeface="Calibri" panose="020F0502020204030204" pitchFamily="34" charset="0"/>
                        <a:ea typeface="+mn-ea"/>
                        <a:cs typeface="+mn-cs"/>
                      </a:endParaRPr>
                    </a:p>
                    <a:p>
                      <a:pPr algn="just" fontAlgn="ctr"/>
                      <a:r>
                        <a:rPr lang="es-CO" sz="1400" b="0" i="0" u="none" strike="noStrike" kern="1200" dirty="0" smtClean="0">
                          <a:solidFill>
                            <a:srgbClr val="FF0000"/>
                          </a:solidFill>
                          <a:effectLst/>
                          <a:latin typeface="Calibri" panose="020F0502020204030204" pitchFamily="34" charset="0"/>
                          <a:ea typeface="+mn-ea"/>
                          <a:cs typeface="+mn-cs"/>
                        </a:rPr>
                        <a:t>En</a:t>
                      </a:r>
                      <a:r>
                        <a:rPr lang="es-CO" sz="1400" b="0" i="0" u="none" strike="noStrike" kern="1200" baseline="0" dirty="0" smtClean="0">
                          <a:solidFill>
                            <a:srgbClr val="FF0000"/>
                          </a:solidFill>
                          <a:effectLst/>
                          <a:latin typeface="Calibri" panose="020F0502020204030204" pitchFamily="34" charset="0"/>
                          <a:ea typeface="+mn-ea"/>
                          <a:cs typeface="+mn-cs"/>
                        </a:rPr>
                        <a:t> la sesión de comisión del 23 de noviembre de 2017, se va a presentar la resolución de trámite.</a:t>
                      </a:r>
                      <a:endParaRPr lang="es-CO" sz="1400" b="0" i="0" u="none" strike="noStrike" kern="1200" dirty="0" smtClean="0">
                        <a:solidFill>
                          <a:srgbClr val="FF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25774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ctr" fontAlgn="ctr"/>
                      <a:r>
                        <a:rPr lang="es-CO" sz="1400" b="0" i="0" u="none" strike="noStrike" kern="1200" dirty="0" smtClean="0">
                          <a:solidFill>
                            <a:srgbClr val="000000"/>
                          </a:solidFill>
                          <a:effectLst/>
                          <a:latin typeface="Calibri" panose="020F0502020204030204" pitchFamily="34" charset="0"/>
                          <a:ea typeface="+mn-ea"/>
                          <a:cs typeface="+mn-cs"/>
                        </a:rPr>
                        <a:t>EN PLAZO</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732210341"/>
                  </a:ext>
                </a:extLst>
              </a:tr>
              <a:tr h="1194693">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rgbClr val="000000"/>
                          </a:solidFill>
                          <a:effectLst/>
                          <a:latin typeface="Calibri" panose="020F0502020204030204" pitchFamily="34" charset="0"/>
                          <a:ea typeface="+mn-ea"/>
                          <a:cs typeface="+mn-cs"/>
                        </a:rPr>
                        <a:t>SR13</a:t>
                      </a:r>
                    </a:p>
                    <a:p>
                      <a:pPr marL="12065" marR="3175" algn="ctr" defTabSz="914400" rtl="0" eaLnBrk="1" fontAlgn="ctr" latinLnBrk="0" hangingPunct="1">
                        <a:lnSpc>
                          <a:spcPct val="107000"/>
                        </a:lnSpc>
                        <a:spcBef>
                          <a:spcPts val="445"/>
                        </a:spcBef>
                        <a:spcAft>
                          <a:spcPts val="0"/>
                        </a:spcAft>
                      </a:pPr>
                      <a:endParaRPr lang="es-ES" sz="1400" b="1" i="0" u="none" strike="noStrike" kern="1200" dirty="0">
                        <a:solidFill>
                          <a:srgbClr val="000000"/>
                        </a:solidFill>
                        <a:effectLst/>
                        <a:latin typeface="Calibri" panose="020F0502020204030204" pitchFamily="34" charset="0"/>
                        <a:ea typeface="+mn-ea"/>
                        <a:cs typeface="+mn-cs"/>
                      </a:endParaRPr>
                    </a:p>
                  </a:txBody>
                  <a:tcPr marL="0" marR="0" marT="0" marB="0" anchor="ctr">
                    <a:solidFill>
                      <a:srgbClr val="FFFF00"/>
                    </a:solidFill>
                  </a:tcPr>
                </a:tc>
                <a:tc vMerge="1">
                  <a:txBody>
                    <a:bodyPr/>
                    <a:lstStyle/>
                    <a:p>
                      <a:endParaRPr lang="es-ES"/>
                    </a:p>
                  </a:txBody>
                  <a:tcPr/>
                </a:tc>
                <a:tc>
                  <a:txBody>
                    <a:bodyPr/>
                    <a:lstStyle/>
                    <a:p>
                      <a:pPr algn="ctr" fontAlgn="ctr"/>
                      <a:r>
                        <a:rPr lang="es-CO" sz="1400" b="0" i="0" u="none" strike="noStrike" kern="1200" dirty="0">
                          <a:solidFill>
                            <a:srgbClr val="000000"/>
                          </a:solidFill>
                          <a:effectLst/>
                          <a:latin typeface="Calibri" panose="020F0502020204030204" pitchFamily="34" charset="0"/>
                          <a:ea typeface="+mn-ea"/>
                          <a:cs typeface="+mn-cs"/>
                        </a:rPr>
                        <a:t>Elaborar propuesta de la resolución definitiva </a:t>
                      </a:r>
                    </a:p>
                  </a:txBody>
                  <a:tcPr marL="0" marR="0" marT="0" marB="0" anchor="ctr">
                    <a:solidFill>
                      <a:schemeClr val="accent1">
                        <a:lumMod val="40000"/>
                        <a:lumOff val="60000"/>
                      </a:schemeClr>
                    </a:solidFill>
                  </a:tcPr>
                </a:tc>
                <a:tc vMerge="1">
                  <a:txBody>
                    <a:bodyPr/>
                    <a:lstStyle/>
                    <a:p>
                      <a:endParaRPr lang="es-ES"/>
                    </a:p>
                  </a:txBody>
                  <a:tcPr/>
                </a:tc>
                <a:tc>
                  <a:txBody>
                    <a:bodyPr/>
                    <a:lstStyle/>
                    <a:p>
                      <a:pPr algn="ctr"/>
                      <a:endParaRPr lang="es-419" dirty="0" smtClean="0"/>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algn="ctr"/>
                      <a:endParaRPr lang="es-ES" dirty="0"/>
                    </a:p>
                  </a:txBody>
                  <a:tcPr marL="0" marR="0" marT="0" marB="0">
                    <a:solidFill>
                      <a:schemeClr val="accent1">
                        <a:lumMod val="40000"/>
                        <a:lumOff val="60000"/>
                      </a:schemeClr>
                    </a:solidFill>
                  </a:tcPr>
                </a:tc>
                <a:tc vMerge="1">
                  <a:txBody>
                    <a:bodyPr/>
                    <a:lstStyle/>
                    <a:p>
                      <a:pPr algn="ctr"/>
                      <a:endParaRPr lang="es-ES" dirty="0"/>
                    </a:p>
                  </a:txBody>
                  <a:tcPr marL="0" marR="0" marT="0" marB="0">
                    <a:solidFill>
                      <a:schemeClr val="accent1">
                        <a:lumMod val="40000"/>
                        <a:lumOff val="60000"/>
                      </a:schemeClr>
                    </a:solidFill>
                  </a:tcPr>
                </a:tc>
                <a:tc>
                  <a:txBody>
                    <a:bodyPr/>
                    <a:lstStyle/>
                    <a:p>
                      <a:pPr algn="ctr"/>
                      <a:endParaRPr lang="es-419" dirty="0" smtClean="0"/>
                    </a:p>
                    <a:p>
                      <a:pPr algn="ctr"/>
                      <a:endParaRPr lang="es-419" dirty="0" smtClean="0"/>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vMerge="1">
                  <a:txBody>
                    <a:bodyPr/>
                    <a:lstStyle/>
                    <a:p>
                      <a:endParaRPr lang="es-ES"/>
                    </a:p>
                  </a:txBody>
                  <a:tcPr/>
                </a:tc>
                <a:tc vMerge="1">
                  <a:txBody>
                    <a:bodyPr/>
                    <a:lstStyle/>
                    <a:p>
                      <a:pPr algn="ctr" fontAlgn="ct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56001182"/>
                  </a:ext>
                </a:extLst>
              </a:tr>
            </a:tbl>
          </a:graphicData>
        </a:graphic>
      </p:graphicFrame>
    </p:spTree>
    <p:extLst>
      <p:ext uri="{BB962C8B-B14F-4D97-AF65-F5344CB8AC3E}">
        <p14:creationId xmlns:p14="http://schemas.microsoft.com/office/powerpoint/2010/main" val="245748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014151390"/>
              </p:ext>
            </p:extLst>
          </p:nvPr>
        </p:nvGraphicFramePr>
        <p:xfrm>
          <a:off x="179513" y="1196752"/>
          <a:ext cx="8712966" cy="4536503"/>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0">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224136">
                  <a:extLst>
                    <a:ext uri="{9D8B030D-6E8A-4147-A177-3AD203B41FA5}">
                      <a16:colId xmlns:a16="http://schemas.microsoft.com/office/drawing/2014/main" val="2127690766"/>
                    </a:ext>
                  </a:extLst>
                </a:gridCol>
                <a:gridCol w="1512167">
                  <a:extLst>
                    <a:ext uri="{9D8B030D-6E8A-4147-A177-3AD203B41FA5}">
                      <a16:colId xmlns:a16="http://schemas.microsoft.com/office/drawing/2014/main" val="20006"/>
                    </a:ext>
                  </a:extLst>
                </a:gridCol>
              </a:tblGrid>
              <a:tr h="1166946">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p>
                      <a:pPr algn="ctr">
                        <a:lnSpc>
                          <a:spcPts val="1300"/>
                        </a:lnSpc>
                        <a:spcBef>
                          <a:spcPts val="100"/>
                        </a:spcBef>
                        <a:spcAft>
                          <a:spcPts val="0"/>
                        </a:spcAft>
                      </a:pPr>
                      <a:endParaRPr lang="en-US" sz="1100" dirty="0" smtClean="0">
                        <a:effectLst/>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369557">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chemeClr val="tx1"/>
                          </a:solidFill>
                          <a:effectLst/>
                          <a:latin typeface="Calibri" panose="020F0502020204030204" pitchFamily="34" charset="0"/>
                          <a:ea typeface="+mn-ea"/>
                          <a:cs typeface="+mn-cs"/>
                        </a:rPr>
                        <a:t>SR14</a:t>
                      </a:r>
                    </a:p>
                  </a:txBody>
                  <a:tcPr marL="0" marR="0" marT="0" marB="0" anchor="ctr">
                    <a:solidFill>
                      <a:srgbClr val="FFFF00"/>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Definir instrumentos para fortalecer la evaluación de prestadores de aseo y para promover el desarrollo del mercado</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Elaborar propuesta de resolución de trámite</a:t>
                      </a:r>
                    </a:p>
                  </a:txBody>
                  <a:tcPr marL="0" marR="0" marT="0" marB="0" anchor="ctr">
                    <a:solidFill>
                      <a:schemeClr val="accent1">
                        <a:lumMod val="40000"/>
                        <a:lumOff val="60000"/>
                      </a:schemeClr>
                    </a:solidFill>
                  </a:tcPr>
                </a:tc>
                <a:tc>
                  <a:txBody>
                    <a:bodyPr/>
                    <a:lstStyle/>
                    <a:p>
                      <a:pPr algn="ctr" fontAlgn="ctr"/>
                      <a:endParaRPr lang="es-ES" sz="1400" b="0" i="0" u="none" strike="noStrike" kern="1200" dirty="0" smtClean="0">
                        <a:solidFill>
                          <a:srgbClr val="000000"/>
                        </a:solidFill>
                        <a:effectLst/>
                        <a:latin typeface="Calibri" panose="020F0502020204030204" pitchFamily="34" charset="0"/>
                        <a:ea typeface="+mn-ea"/>
                        <a:cs typeface="+mn-cs"/>
                      </a:endParaRPr>
                    </a:p>
                    <a:p>
                      <a:pPr algn="ctr" fontAlgn="ctr"/>
                      <a:r>
                        <a:rPr lang="es-ES" sz="1400" b="0" i="0" u="none" strike="noStrike" kern="1200" dirty="0" smtClean="0">
                          <a:solidFill>
                            <a:srgbClr val="000000"/>
                          </a:solidFill>
                          <a:effectLst/>
                          <a:latin typeface="Calibri" panose="020F0502020204030204" pitchFamily="34" charset="0"/>
                          <a:ea typeface="+mn-ea"/>
                          <a:cs typeface="+mn-cs"/>
                        </a:rPr>
                        <a:t>Resolución definitiva </a:t>
                      </a:r>
                    </a:p>
                    <a:p>
                      <a:pPr algn="ctr" fontAlgn="ctr"/>
                      <a:r>
                        <a:rPr lang="es-ES" sz="1400" b="0" i="0" u="none" strike="noStrike" kern="1200" dirty="0" smtClean="0">
                          <a:solidFill>
                            <a:srgbClr val="000000"/>
                          </a:solidFill>
                          <a:effectLst/>
                          <a:latin typeface="Calibri" panose="020F0502020204030204" pitchFamily="34" charset="0"/>
                          <a:ea typeface="+mn-ea"/>
                          <a:cs typeface="+mn-cs"/>
                        </a:rPr>
                        <a:t>publicada </a:t>
                      </a:r>
                    </a:p>
                    <a:p>
                      <a:pPr algn="ctr" fontAlgn="ctr"/>
                      <a:endParaRPr lang="es-ES" sz="1400" b="0" i="0" u="none" strike="noStrike" kern="1200" dirty="0" smtClean="0">
                        <a:solidFill>
                          <a:srgbClr val="000000"/>
                        </a:solidFill>
                        <a:effectLst/>
                        <a:latin typeface="Calibri" panose="020F0502020204030204" pitchFamily="34" charset="0"/>
                        <a:ea typeface="+mn-ea"/>
                        <a:cs typeface="+mn-cs"/>
                      </a:endParaRPr>
                    </a:p>
                    <a:p>
                      <a:pPr algn="ctr" fontAlgn="ctr"/>
                      <a:endParaRPr lang="es-ES"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Agosto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rgbClr val="000000"/>
                        </a:solidFill>
                        <a:effectLst/>
                        <a:latin typeface="Calibri" panose="020F0502020204030204" pitchFamily="34" charset="0"/>
                        <a:ea typeface="+mn-ea"/>
                        <a:cs typeface="+mn-cs"/>
                      </a:endParaRPr>
                    </a:p>
                    <a:p>
                      <a:pPr algn="ctr"/>
                      <a:endParaRPr lang="es-419" dirty="0" smtClean="0"/>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Septiembre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kern="1200" dirty="0" smtClean="0">
                          <a:solidFill>
                            <a:schemeClr val="tx1"/>
                          </a:solidFill>
                          <a:effectLst/>
                          <a:latin typeface="Calibri" panose="020F0502020204030204" pitchFamily="34" charset="0"/>
                          <a:ea typeface="+mn-ea"/>
                          <a:cs typeface="+mn-cs"/>
                        </a:rPr>
                        <a:t>Resolución </a:t>
                      </a:r>
                      <a:r>
                        <a:rPr lang="es-CO" sz="1400" b="0" i="0" u="none" strike="noStrike" kern="1200" dirty="0">
                          <a:solidFill>
                            <a:schemeClr val="tx1"/>
                          </a:solidFill>
                          <a:effectLst/>
                          <a:latin typeface="Calibri" panose="020F0502020204030204" pitchFamily="34" charset="0"/>
                          <a:ea typeface="+mn-ea"/>
                          <a:cs typeface="+mn-cs"/>
                        </a:rPr>
                        <a:t>de trámite de actualización de la Resolución 315 de </a:t>
                      </a:r>
                      <a:r>
                        <a:rPr lang="es-CO" sz="1400" b="0" i="0" u="none" strike="noStrike" kern="1200" dirty="0" smtClean="0">
                          <a:solidFill>
                            <a:schemeClr val="tx1"/>
                          </a:solidFill>
                          <a:effectLst/>
                          <a:latin typeface="Calibri" panose="020F0502020204030204" pitchFamily="34" charset="0"/>
                          <a:ea typeface="+mn-ea"/>
                          <a:cs typeface="+mn-cs"/>
                        </a:rPr>
                        <a:t>clasificación </a:t>
                      </a:r>
                      <a:r>
                        <a:rPr lang="es-CO" sz="1400" b="0" i="0" u="none" strike="noStrike" kern="1200" dirty="0">
                          <a:solidFill>
                            <a:schemeClr val="tx1"/>
                          </a:solidFill>
                          <a:effectLst/>
                          <a:latin typeface="Calibri" panose="020F0502020204030204" pitchFamily="34" charset="0"/>
                          <a:ea typeface="+mn-ea"/>
                          <a:cs typeface="+mn-cs"/>
                        </a:rPr>
                        <a:t>de niveles de riesgo y de la Resolución 201 de PGR para el servicio de aseo</a:t>
                      </a:r>
                    </a:p>
                  </a:txBody>
                  <a:tcPr marL="0" marR="0" marT="0" marB="0" anchor="ctr">
                    <a:solidFill>
                      <a:schemeClr val="accent1">
                        <a:lumMod val="40000"/>
                        <a:lumOff val="60000"/>
                      </a:schemeClr>
                    </a:solidFill>
                  </a:tcPr>
                </a:tc>
                <a:tc>
                  <a:txBody>
                    <a:bodyPr/>
                    <a:lstStyle/>
                    <a:p>
                      <a:pPr algn="ctr" fontAlgn="ctr"/>
                      <a:r>
                        <a:rPr lang="es-CO" sz="1400" b="0" i="0" u="none" strike="noStrike" kern="1200" baseline="0" dirty="0" smtClean="0">
                          <a:solidFill>
                            <a:srgbClr val="FF0000"/>
                          </a:solidFill>
                          <a:effectLst/>
                          <a:latin typeface="Calibri" panose="020F0502020204030204" pitchFamily="34" charset="0"/>
                          <a:ea typeface="+mn-ea"/>
                          <a:cs typeface="+mn-cs"/>
                        </a:rPr>
                        <a:t>  </a:t>
                      </a:r>
                      <a:r>
                        <a:rPr lang="es-CO" sz="1400" b="0" i="0" u="none" strike="noStrike" kern="1200" baseline="0" dirty="0" smtClean="0">
                          <a:solidFill>
                            <a:schemeClr val="tx1"/>
                          </a:solidFill>
                          <a:effectLst/>
                          <a:latin typeface="Calibri" panose="020F0502020204030204" pitchFamily="34" charset="0"/>
                          <a:ea typeface="+mn-ea"/>
                          <a:cs typeface="+mn-cs"/>
                        </a:rPr>
                        <a:t>EN PLAZO</a:t>
                      </a:r>
                    </a:p>
                    <a:p>
                      <a:pPr algn="ctr" fontAlgn="ctr"/>
                      <a:endParaRPr lang="es-CO" sz="1400" b="0" i="0" u="none" strike="noStrike" kern="1200" baseline="0" dirty="0" smtClean="0">
                        <a:solidFill>
                          <a:schemeClr val="tx1"/>
                        </a:solidFill>
                        <a:effectLst/>
                        <a:latin typeface="Calibri" panose="020F0502020204030204" pitchFamily="34" charset="0"/>
                        <a:ea typeface="+mn-ea"/>
                        <a:cs typeface="+mn-cs"/>
                      </a:endParaRPr>
                    </a:p>
                    <a:p>
                      <a:pPr algn="just" fontAlgn="ctr"/>
                      <a:r>
                        <a:rPr lang="es-CO" sz="1400" b="0" i="0" u="none" strike="noStrike" kern="1200" baseline="0" dirty="0" smtClean="0">
                          <a:solidFill>
                            <a:srgbClr val="FF0000"/>
                          </a:solidFill>
                          <a:effectLst/>
                          <a:latin typeface="Calibri" panose="020F0502020204030204" pitchFamily="34" charset="0"/>
                          <a:ea typeface="+mn-ea"/>
                          <a:cs typeface="+mn-cs"/>
                        </a:rPr>
                        <a:t>Aplazado para 2018 según Agenda Regulatoria indicativa </a:t>
                      </a:r>
                      <a:endParaRPr lang="es-CO" sz="1400" b="0" i="0" u="none" strike="noStrike" kern="1200" dirty="0">
                        <a:solidFill>
                          <a:srgbClr val="FF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2420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296251795"/>
              </p:ext>
            </p:extLst>
          </p:nvPr>
        </p:nvGraphicFramePr>
        <p:xfrm>
          <a:off x="179514" y="1196753"/>
          <a:ext cx="8712966" cy="4776690"/>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3">
                  <a:extLst>
                    <a:ext uri="{9D8B030D-6E8A-4147-A177-3AD203B41FA5}">
                      <a16:colId xmlns:a16="http://schemas.microsoft.com/office/drawing/2014/main" val="20002"/>
                    </a:ext>
                  </a:extLst>
                </a:gridCol>
                <a:gridCol w="871410">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7">
                  <a:extLst>
                    <a:ext uri="{9D8B030D-6E8A-4147-A177-3AD203B41FA5}">
                      <a16:colId xmlns:a16="http://schemas.microsoft.com/office/drawing/2014/main" val="20005"/>
                    </a:ext>
                  </a:extLst>
                </a:gridCol>
                <a:gridCol w="950859">
                  <a:extLst>
                    <a:ext uri="{9D8B030D-6E8A-4147-A177-3AD203B41FA5}">
                      <a16:colId xmlns:a16="http://schemas.microsoft.com/office/drawing/2014/main" val="2127690766"/>
                    </a:ext>
                  </a:extLst>
                </a:gridCol>
                <a:gridCol w="1785444">
                  <a:extLst>
                    <a:ext uri="{9D8B030D-6E8A-4147-A177-3AD203B41FA5}">
                      <a16:colId xmlns:a16="http://schemas.microsoft.com/office/drawing/2014/main" val="20006"/>
                    </a:ext>
                  </a:extLst>
                </a:gridCol>
              </a:tblGrid>
              <a:tr h="788324">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p>
                      <a:pPr algn="ctr">
                        <a:lnSpc>
                          <a:spcPts val="1300"/>
                        </a:lnSpc>
                        <a:spcBef>
                          <a:spcPts val="100"/>
                        </a:spcBef>
                        <a:spcAft>
                          <a:spcPts val="0"/>
                        </a:spcAft>
                      </a:pPr>
                      <a:endParaRPr lang="en-US" sz="1100" dirty="0" smtClean="0">
                        <a:effectLst/>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2897090">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chemeClr val="tx1"/>
                          </a:solidFill>
                          <a:effectLst/>
                          <a:latin typeface="Calibri" panose="020F0502020204030204" pitchFamily="34" charset="0"/>
                          <a:ea typeface="+mn-ea"/>
                          <a:cs typeface="+mn-cs"/>
                        </a:rPr>
                        <a:t>SR15</a:t>
                      </a:r>
                    </a:p>
                  </a:txBody>
                  <a:tcPr marL="0" marR="0" marT="0" marB="0" anchor="ctr">
                    <a:solidFill>
                      <a:srgbClr val="FF0000"/>
                    </a:solidFill>
                  </a:tcPr>
                </a:tc>
                <a:tc rowSpan="2">
                  <a:txBody>
                    <a:bodyPr/>
                    <a:lstStyle/>
                    <a:p>
                      <a:pPr algn="just" fontAlgn="ctr"/>
                      <a:r>
                        <a:rPr lang="es-CO" sz="1400" b="0" i="0" u="none" strike="noStrike" kern="1200" dirty="0" smtClean="0">
                          <a:solidFill>
                            <a:schemeClr val="tx1"/>
                          </a:solidFill>
                          <a:effectLst/>
                          <a:latin typeface="Calibri" panose="020F0502020204030204" pitchFamily="34" charset="0"/>
                          <a:ea typeface="+mn-ea"/>
                          <a:cs typeface="+mn-cs"/>
                        </a:rPr>
                        <a:t>Definir instrumentos para fortalecer la evaluación de prestadores de aseo y para promover el desarrollo del mercado</a:t>
                      </a: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Elaborar propuesta de resolución de trámite</a:t>
                      </a:r>
                    </a:p>
                  </a:txBody>
                  <a:tcPr marL="0" marR="0" marT="0" marB="0" anchor="ctr">
                    <a:solidFill>
                      <a:schemeClr val="accent1">
                        <a:lumMod val="40000"/>
                        <a:lumOff val="60000"/>
                      </a:schemeClr>
                    </a:solidFill>
                  </a:tcPr>
                </a:tc>
                <a:tc rowSpan="2">
                  <a:txBody>
                    <a:bodyPr/>
                    <a:lstStyle/>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r>
                        <a:rPr lang="es-ES" sz="1400" b="0" i="0" u="none" strike="noStrike" kern="1200" dirty="0" smtClean="0">
                          <a:solidFill>
                            <a:schemeClr val="tx1"/>
                          </a:solidFill>
                          <a:effectLst/>
                          <a:latin typeface="Calibri" panose="020F0502020204030204" pitchFamily="34" charset="0"/>
                          <a:ea typeface="+mn-ea"/>
                          <a:cs typeface="+mn-cs"/>
                        </a:rPr>
                        <a:t>Resolución definitiva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publicada </a:t>
                      </a:r>
                    </a:p>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Marzo de 2017</a:t>
                      </a:r>
                    </a:p>
                  </a:txBody>
                  <a:tcPr marL="0" marR="0" marT="0" marB="0">
                    <a:solidFill>
                      <a:schemeClr val="accent1">
                        <a:lumMod val="40000"/>
                        <a:lumOff val="60000"/>
                      </a:schemeClr>
                    </a:solidFill>
                  </a:tcPr>
                </a:tc>
                <a:tc rowSpan="2">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chemeClr val="tx1"/>
                        </a:solidFill>
                        <a:effectLst/>
                        <a:latin typeface="Calibri" panose="020F0502020204030204" pitchFamily="34" charset="0"/>
                        <a:ea typeface="+mn-ea"/>
                        <a:cs typeface="+mn-cs"/>
                      </a:endParaRPr>
                    </a:p>
                    <a:p>
                      <a:pPr algn="ctr"/>
                      <a:r>
                        <a:rPr lang="es-419" dirty="0" smtClean="0">
                          <a:solidFill>
                            <a:schemeClr val="tx1"/>
                          </a:solidFill>
                        </a:rPr>
                        <a:t>  </a:t>
                      </a:r>
                    </a:p>
                    <a:p>
                      <a:pPr algn="ctr"/>
                      <a:endParaRPr lang="es-419" dirty="0" smtClean="0">
                        <a:solidFill>
                          <a:schemeClr val="tx1"/>
                        </a:solidFill>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Agosto </a:t>
                      </a: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 </a:t>
                      </a:r>
                    </a:p>
                    <a:p>
                      <a:pPr algn="ctr"/>
                      <a:endParaRPr lang="es-ES" dirty="0">
                        <a:solidFill>
                          <a:schemeClr val="tx1"/>
                        </a:solidFill>
                      </a:endParaRPr>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2">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Resolución </a:t>
                      </a:r>
                      <a:r>
                        <a:rPr lang="es-CO" sz="1400" b="0" i="0" u="none" strike="noStrike" kern="1200" dirty="0" smtClean="0">
                          <a:solidFill>
                            <a:srgbClr val="000000"/>
                          </a:solidFill>
                          <a:effectLst/>
                          <a:latin typeface="Calibri" panose="020F0502020204030204" pitchFamily="34" charset="0"/>
                          <a:ea typeface="+mn-ea"/>
                          <a:cs typeface="+mn-cs"/>
                        </a:rPr>
                        <a:t>definitiva </a:t>
                      </a:r>
                      <a:r>
                        <a:rPr lang="es-CO" sz="1400" b="0" i="0" u="none" strike="noStrike" kern="1200" dirty="0">
                          <a:solidFill>
                            <a:srgbClr val="000000"/>
                          </a:solidFill>
                          <a:effectLst/>
                          <a:latin typeface="Calibri" panose="020F0502020204030204" pitchFamily="34" charset="0"/>
                          <a:ea typeface="+mn-ea"/>
                          <a:cs typeface="+mn-cs"/>
                        </a:rPr>
                        <a:t>de competencia en el servicio de aseo aprobada en sesión de comisión</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smtClean="0">
                          <a:solidFill>
                            <a:schemeClr val="tx1"/>
                          </a:solidFill>
                          <a:effectLst/>
                          <a:latin typeface="Calibri" panose="020F0502020204030204" pitchFamily="34" charset="0"/>
                          <a:ea typeface="+mn-ea"/>
                          <a:cs typeface="+mn-cs"/>
                        </a:rPr>
                        <a:t>No se evidenció la propuesta de la  r</a:t>
                      </a:r>
                      <a:r>
                        <a:rPr lang="es-CO" sz="1400" b="0" i="0" u="none" strike="noStrike" kern="1200" dirty="0" smtClean="0">
                          <a:solidFill>
                            <a:srgbClr val="000000"/>
                          </a:solidFill>
                          <a:effectLst/>
                          <a:latin typeface="Calibri" panose="020F0502020204030204" pitchFamily="34" charset="0"/>
                          <a:ea typeface="+mn-ea"/>
                          <a:cs typeface="+mn-cs"/>
                        </a:rPr>
                        <a:t>esolución definitiva de competencia en el servicio de aseo.</a:t>
                      </a:r>
                      <a:r>
                        <a:rPr lang="es-CO" sz="1400" b="0" i="0" u="none" strike="noStrike" kern="1200" dirty="0" smtClean="0">
                          <a:solidFill>
                            <a:schemeClr val="tx1"/>
                          </a:solidFill>
                          <a:effectLst/>
                          <a:latin typeface="Calibri" panose="020F0502020204030204" pitchFamily="34" charset="0"/>
                          <a:ea typeface="+mn-ea"/>
                          <a:cs typeface="+mn-cs"/>
                        </a:rPr>
                        <a:t> </a:t>
                      </a:r>
                    </a:p>
                    <a:p>
                      <a:pPr algn="just" fontAlgn="ctr"/>
                      <a:endParaRPr lang="es-CO" sz="1400" b="0" i="0" u="none" strike="noStrike" kern="1200" dirty="0" smtClean="0">
                        <a:solidFill>
                          <a:schemeClr val="tx1"/>
                        </a:solidFill>
                        <a:effectLst/>
                        <a:latin typeface="Calibri" panose="020F0502020204030204" pitchFamily="34" charset="0"/>
                        <a:ea typeface="+mn-ea"/>
                        <a:cs typeface="+mn-cs"/>
                      </a:endParaRPr>
                    </a:p>
                    <a:p>
                      <a:pPr algn="just" fontAlgn="ctr"/>
                      <a:r>
                        <a:rPr lang="es-CO" sz="1400" b="0" i="0" u="none" strike="noStrike" kern="1200" dirty="0" smtClean="0">
                          <a:solidFill>
                            <a:srgbClr val="FF0000"/>
                          </a:solidFill>
                          <a:effectLst/>
                          <a:latin typeface="Calibri" panose="020F0502020204030204" pitchFamily="34" charset="0"/>
                          <a:ea typeface="+mn-ea"/>
                          <a:cs typeface="+mn-cs"/>
                        </a:rPr>
                        <a:t>La Resolución de Trámite</a:t>
                      </a:r>
                      <a:r>
                        <a:rPr lang="es-CO" sz="1400" b="0" i="0" u="none" strike="noStrike" kern="1200" baseline="0" dirty="0" smtClean="0">
                          <a:solidFill>
                            <a:srgbClr val="FF0000"/>
                          </a:solidFill>
                          <a:effectLst/>
                          <a:latin typeface="Calibri" panose="020F0502020204030204" pitchFamily="34" charset="0"/>
                          <a:ea typeface="+mn-ea"/>
                          <a:cs typeface="+mn-cs"/>
                        </a:rPr>
                        <a:t> se va a llevar a la sesión de comisión del 24 de agosto de 2017.</a:t>
                      </a:r>
                      <a:endParaRPr lang="es-CO" sz="1400" b="0" i="0" u="none" strike="noStrike" kern="1200" dirty="0">
                        <a:solidFill>
                          <a:srgbClr val="FF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995105">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rgbClr val="000000"/>
                          </a:solidFill>
                          <a:effectLst/>
                          <a:latin typeface="Calibri" panose="020F0502020204030204" pitchFamily="34" charset="0"/>
                          <a:ea typeface="+mn-ea"/>
                          <a:cs typeface="+mn-cs"/>
                        </a:rPr>
                        <a:t>SR16</a:t>
                      </a:r>
                    </a:p>
                    <a:p>
                      <a:pPr marL="12065" marR="3175" algn="ctr" defTabSz="914400" rtl="0" eaLnBrk="1" fontAlgn="ctr" latinLnBrk="0" hangingPunct="1">
                        <a:lnSpc>
                          <a:spcPct val="107000"/>
                        </a:lnSpc>
                        <a:spcBef>
                          <a:spcPts val="445"/>
                        </a:spcBef>
                        <a:spcAft>
                          <a:spcPts val="0"/>
                        </a:spcAft>
                      </a:pPr>
                      <a:endParaRPr lang="es-ES" sz="1400" b="1" i="0" u="none" strike="noStrike" kern="1200" dirty="0">
                        <a:solidFill>
                          <a:srgbClr val="000000"/>
                        </a:solidFill>
                        <a:effectLst/>
                        <a:latin typeface="Calibri" panose="020F0502020204030204" pitchFamily="34" charset="0"/>
                        <a:ea typeface="+mn-ea"/>
                        <a:cs typeface="+mn-cs"/>
                      </a:endParaRPr>
                    </a:p>
                  </a:txBody>
                  <a:tcPr marL="0" marR="0" marT="0" marB="0" anchor="ctr">
                    <a:solidFill>
                      <a:srgbClr val="FFFF00"/>
                    </a:solidFill>
                  </a:tcPr>
                </a:tc>
                <a:tc vMerge="1">
                  <a:txBody>
                    <a:bodyPr/>
                    <a:lstStyle/>
                    <a:p>
                      <a:endParaRPr lang="es-ES"/>
                    </a:p>
                  </a:txBody>
                  <a:tcPr/>
                </a:tc>
                <a:tc>
                  <a:txBody>
                    <a:bodyPr/>
                    <a:lstStyle/>
                    <a:p>
                      <a:pPr algn="ctr" fontAlgn="ctr"/>
                      <a:r>
                        <a:rPr lang="es-CO" sz="1400" b="0" i="0" u="none" strike="noStrike" kern="1200" dirty="0">
                          <a:solidFill>
                            <a:srgbClr val="000000"/>
                          </a:solidFill>
                          <a:effectLst/>
                          <a:latin typeface="Calibri" panose="020F0502020204030204" pitchFamily="34" charset="0"/>
                          <a:ea typeface="+mn-ea"/>
                          <a:cs typeface="+mn-cs"/>
                        </a:rPr>
                        <a:t>Elaborar propuesta de la resolución definitiva </a:t>
                      </a:r>
                    </a:p>
                  </a:txBody>
                  <a:tcPr marL="0" marR="0" marT="0" marB="0" anchor="ctr">
                    <a:solidFill>
                      <a:schemeClr val="accent1">
                        <a:lumMod val="40000"/>
                        <a:lumOff val="60000"/>
                      </a:schemeClr>
                    </a:solidFill>
                  </a:tcPr>
                </a:tc>
                <a:tc vMerge="1">
                  <a:txBody>
                    <a:bodyPr/>
                    <a:lstStyle/>
                    <a:p>
                      <a:endParaRPr lang="es-ES"/>
                    </a:p>
                  </a:txBody>
                  <a:tcPr/>
                </a:tc>
                <a:tc>
                  <a:txBody>
                    <a:bodyPr/>
                    <a:lstStyle/>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Agosto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algn="ctr"/>
                      <a:endParaRPr lang="es-ES" dirty="0"/>
                    </a:p>
                  </a:txBody>
                  <a:tcPr marL="0" marR="0" marT="0" marB="0">
                    <a:solidFill>
                      <a:schemeClr val="accent1">
                        <a:lumMod val="40000"/>
                        <a:lumOff val="60000"/>
                      </a:schemeClr>
                    </a:solidFill>
                  </a:tcPr>
                </a:tc>
                <a:tc vMerge="1">
                  <a:txBody>
                    <a:bodyPr/>
                    <a:lstStyle/>
                    <a:p>
                      <a:pPr algn="ctr"/>
                      <a:endParaRPr lang="es-ES" dirty="0"/>
                    </a:p>
                  </a:txBody>
                  <a:tcPr marL="0" marR="0" marT="0" marB="0">
                    <a:solidFill>
                      <a:schemeClr val="accent1">
                        <a:lumMod val="40000"/>
                        <a:lumOff val="60000"/>
                      </a:schemeClr>
                    </a:solidFill>
                  </a:tcPr>
                </a:tc>
                <a:tc>
                  <a:txBody>
                    <a:bodyPr/>
                    <a:lstStyle/>
                    <a:p>
                      <a:pPr algn="ctr"/>
                      <a:endParaRPr lang="es-419" dirty="0" smtClean="0"/>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vMerge="1">
                  <a:txBody>
                    <a:bodyPr/>
                    <a:lstStyle/>
                    <a:p>
                      <a:endParaRPr lang="es-ES"/>
                    </a:p>
                  </a:txBody>
                  <a:tcPr/>
                </a:tc>
                <a:tc>
                  <a:txBody>
                    <a:bodyPr/>
                    <a:lstStyle/>
                    <a:p>
                      <a:pPr algn="ctr" fontAlgn="ctr"/>
                      <a:r>
                        <a:rPr lang="es-CO" sz="1100" b="0" i="0" u="none" strike="noStrike" dirty="0" smtClean="0">
                          <a:solidFill>
                            <a:srgbClr val="FF0000"/>
                          </a:solidFill>
                          <a:effectLst/>
                          <a:latin typeface="Calibri" panose="020F0502020204030204" pitchFamily="34" charset="0"/>
                        </a:rPr>
                        <a:t>  </a:t>
                      </a:r>
                      <a:r>
                        <a:rPr lang="es-CO" sz="1400" b="0" i="0" u="none" strike="noStrike" kern="1200" dirty="0" smtClean="0">
                          <a:solidFill>
                            <a:srgbClr val="000000"/>
                          </a:solidFill>
                          <a:effectLst/>
                          <a:latin typeface="Calibri" panose="020F0502020204030204" pitchFamily="34" charset="0"/>
                          <a:ea typeface="+mn-ea"/>
                          <a:cs typeface="+mn-cs"/>
                        </a:rPr>
                        <a:t>EN PLAZO</a:t>
                      </a:r>
                    </a:p>
                    <a:p>
                      <a:pPr marL="0" marR="0" lvl="0" indent="0" algn="just" defTabSz="914400" rtl="0" eaLnBrk="1" fontAlgn="ctr" latinLnBrk="0" hangingPunct="1">
                        <a:lnSpc>
                          <a:spcPct val="100000"/>
                        </a:lnSpc>
                        <a:spcBef>
                          <a:spcPts val="0"/>
                        </a:spcBef>
                        <a:spcAft>
                          <a:spcPts val="0"/>
                        </a:spcAft>
                        <a:buClrTx/>
                        <a:buSzTx/>
                        <a:buFontTx/>
                        <a:buNone/>
                        <a:tabLst/>
                        <a:defRPr/>
                      </a:pPr>
                      <a:r>
                        <a:rPr lang="es-CO" sz="1400" b="0" i="0" u="none" strike="noStrike" kern="1200" baseline="0" dirty="0" smtClean="0">
                          <a:solidFill>
                            <a:srgbClr val="FF0000"/>
                          </a:solidFill>
                          <a:effectLst/>
                          <a:latin typeface="Calibri" panose="020F0502020204030204" pitchFamily="34" charset="0"/>
                          <a:ea typeface="+mn-ea"/>
                          <a:cs typeface="+mn-cs"/>
                        </a:rPr>
                        <a:t>Aplazado para cuarto trimestre 2017 según Agenda Regulatoria Indicativa </a:t>
                      </a:r>
                      <a:endParaRPr lang="es-CO" sz="1400" b="0" i="0" u="none" strike="noStrike" kern="1200" dirty="0" smtClean="0">
                        <a:solidFill>
                          <a:srgbClr val="FF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56001182"/>
                  </a:ext>
                </a:extLst>
              </a:tr>
            </a:tbl>
          </a:graphicData>
        </a:graphic>
      </p:graphicFrame>
    </p:spTree>
    <p:extLst>
      <p:ext uri="{BB962C8B-B14F-4D97-AF65-F5344CB8AC3E}">
        <p14:creationId xmlns:p14="http://schemas.microsoft.com/office/powerpoint/2010/main" val="1672948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4277693722"/>
              </p:ext>
            </p:extLst>
          </p:nvPr>
        </p:nvGraphicFramePr>
        <p:xfrm>
          <a:off x="179512" y="1196753"/>
          <a:ext cx="8712967" cy="4735951"/>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224136">
                  <a:extLst>
                    <a:ext uri="{9D8B030D-6E8A-4147-A177-3AD203B41FA5}">
                      <a16:colId xmlns:a16="http://schemas.microsoft.com/office/drawing/2014/main" val="2127690766"/>
                    </a:ext>
                  </a:extLst>
                </a:gridCol>
                <a:gridCol w="1512167">
                  <a:extLst>
                    <a:ext uri="{9D8B030D-6E8A-4147-A177-3AD203B41FA5}">
                      <a16:colId xmlns:a16="http://schemas.microsoft.com/office/drawing/2014/main" val="20006"/>
                    </a:ext>
                  </a:extLst>
                </a:gridCol>
              </a:tblGrid>
              <a:tr h="589380">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272911">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chemeClr val="tx1"/>
                          </a:solidFill>
                          <a:effectLst/>
                          <a:latin typeface="Calibri" panose="020F0502020204030204" pitchFamily="34" charset="0"/>
                          <a:ea typeface="+mn-ea"/>
                          <a:cs typeface="+mn-cs"/>
                        </a:rPr>
                        <a:t>SR17</a:t>
                      </a:r>
                    </a:p>
                  </a:txBody>
                  <a:tcPr marL="0" marR="0" marT="0" marB="0" anchor="ctr">
                    <a:solidFill>
                      <a:srgbClr val="FF0000"/>
                    </a:solidFill>
                  </a:tcPr>
                </a:tc>
                <a:tc rowSpan="2">
                  <a:txBody>
                    <a:bodyPr/>
                    <a:lstStyle/>
                    <a:p>
                      <a:pPr algn="just" fontAlgn="ctr"/>
                      <a:r>
                        <a:rPr lang="es-CO" sz="1400" b="0" i="0" u="none" strike="noStrike" kern="1200" dirty="0" smtClean="0">
                          <a:solidFill>
                            <a:srgbClr val="000000"/>
                          </a:solidFill>
                          <a:effectLst/>
                          <a:latin typeface="Calibri" panose="020F0502020204030204" pitchFamily="34" charset="0"/>
                          <a:ea typeface="+mn-ea"/>
                          <a:cs typeface="+mn-cs"/>
                        </a:rPr>
                        <a:t>Definir instrumentos para fortalecer la evaluación de prestadores de aseo y para promover el desarrollo del mercado</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Elaborar propuesta de resolución de trámite</a:t>
                      </a:r>
                    </a:p>
                  </a:txBody>
                  <a:tcPr marL="0" marR="0" marT="0" marB="0" anchor="ctr">
                    <a:solidFill>
                      <a:schemeClr val="accent1">
                        <a:lumMod val="40000"/>
                        <a:lumOff val="60000"/>
                      </a:schemeClr>
                    </a:solidFill>
                  </a:tcPr>
                </a:tc>
                <a:tc rowSpan="2">
                  <a:txBody>
                    <a:bodyPr/>
                    <a:lstStyle/>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r>
                        <a:rPr lang="es-ES" sz="1400" b="0" i="0" u="none" strike="noStrike" kern="1200" dirty="0" smtClean="0">
                          <a:solidFill>
                            <a:schemeClr val="tx1"/>
                          </a:solidFill>
                          <a:effectLst/>
                          <a:latin typeface="Calibri" panose="020F0502020204030204" pitchFamily="34" charset="0"/>
                          <a:ea typeface="+mn-ea"/>
                          <a:cs typeface="+mn-cs"/>
                        </a:rPr>
                        <a:t>Resolución definitiva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publicada </a:t>
                      </a:r>
                    </a:p>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Mayo de 2017</a:t>
                      </a:r>
                    </a:p>
                  </a:txBody>
                  <a:tcPr marL="0" marR="0" marT="0" marB="0">
                    <a:solidFill>
                      <a:schemeClr val="accent1">
                        <a:lumMod val="40000"/>
                        <a:lumOff val="60000"/>
                      </a:schemeClr>
                    </a:solidFill>
                  </a:tcPr>
                </a:tc>
                <a:tc rowSpan="2">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rgbClr val="000000"/>
                        </a:solidFill>
                        <a:effectLst/>
                        <a:latin typeface="Calibri" panose="020F0502020204030204" pitchFamily="34" charset="0"/>
                        <a:ea typeface="+mn-ea"/>
                        <a:cs typeface="+mn-cs"/>
                      </a:endParaRPr>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Noviembre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2">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Resolución definitiva de áreas de servicio exclusivo aprobada en sesión de comisión</a:t>
                      </a:r>
                    </a:p>
                  </a:txBody>
                  <a:tcPr marL="0" marR="0" marT="0" marB="0" anchor="ctr">
                    <a:solidFill>
                      <a:schemeClr val="accent1">
                        <a:lumMod val="40000"/>
                        <a:lumOff val="60000"/>
                      </a:schemeClr>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No se evidenció la propuesta de la  </a:t>
                      </a:r>
                      <a:r>
                        <a:rPr lang="es-CO" sz="1400" b="0" i="0" u="none" strike="noStrike" kern="1200" dirty="0" smtClean="0">
                          <a:solidFill>
                            <a:srgbClr val="000000"/>
                          </a:solidFill>
                          <a:effectLst/>
                          <a:latin typeface="Calibri" panose="020F0502020204030204" pitchFamily="34" charset="0"/>
                          <a:ea typeface="+mn-ea"/>
                          <a:cs typeface="+mn-cs"/>
                        </a:rPr>
                        <a:t>Resolución definitiva de áreas de servicio exclusivo.</a:t>
                      </a:r>
                    </a:p>
                    <a:p>
                      <a:pPr marL="0" marR="0" indent="0" algn="just" defTabSz="914400" rtl="0" eaLnBrk="1" fontAlgn="ctr" latinLnBrk="0" hangingPunct="1">
                        <a:lnSpc>
                          <a:spcPct val="100000"/>
                        </a:lnSpc>
                        <a:spcBef>
                          <a:spcPts val="0"/>
                        </a:spcBef>
                        <a:spcAft>
                          <a:spcPts val="0"/>
                        </a:spcAft>
                        <a:buClrTx/>
                        <a:buSzTx/>
                        <a:buFontTx/>
                        <a:buNone/>
                        <a:tabLst/>
                        <a:defRPr/>
                      </a:pPr>
                      <a:endParaRPr lang="es-CO" sz="1400" b="0" i="0" u="none" strike="noStrike" kern="1200" dirty="0" smtClean="0">
                        <a:solidFill>
                          <a:srgbClr val="000000"/>
                        </a:solidFill>
                        <a:effectLst/>
                        <a:latin typeface="Calibri" panose="020F0502020204030204" pitchFamily="34" charset="0"/>
                        <a:ea typeface="+mn-ea"/>
                        <a:cs typeface="+mn-cs"/>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rgbClr val="FF0000"/>
                          </a:solidFill>
                          <a:effectLst/>
                          <a:latin typeface="Calibri" panose="020F0502020204030204" pitchFamily="34" charset="0"/>
                          <a:ea typeface="+mn-ea"/>
                          <a:cs typeface="+mn-cs"/>
                        </a:rPr>
                        <a:t>La</a:t>
                      </a:r>
                      <a:r>
                        <a:rPr lang="es-CO" sz="1400" b="0" i="0" u="none" strike="noStrike" kern="1200" baseline="0" dirty="0" smtClean="0">
                          <a:solidFill>
                            <a:srgbClr val="FF0000"/>
                          </a:solidFill>
                          <a:effectLst/>
                          <a:latin typeface="Calibri" panose="020F0502020204030204" pitchFamily="34" charset="0"/>
                          <a:ea typeface="+mn-ea"/>
                          <a:cs typeface="+mn-cs"/>
                        </a:rPr>
                        <a:t> resolución de trámite será llevada a la sesión de comisión del 24 de agosto de 2017 para aprobación.</a:t>
                      </a:r>
                      <a:endParaRPr lang="es-CO" sz="1400" b="0" i="0" u="none" strike="noStrike" kern="1200" dirty="0" smtClean="0">
                        <a:solidFill>
                          <a:srgbClr val="FF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818228">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rgbClr val="000000"/>
                          </a:solidFill>
                          <a:effectLst/>
                          <a:latin typeface="Calibri" panose="020F0502020204030204" pitchFamily="34" charset="0"/>
                          <a:ea typeface="+mn-ea"/>
                          <a:cs typeface="+mn-cs"/>
                        </a:rPr>
                        <a:t>SR18</a:t>
                      </a:r>
                    </a:p>
                    <a:p>
                      <a:pPr marL="12065" marR="3175" algn="ctr" defTabSz="914400" rtl="0" eaLnBrk="1" fontAlgn="ctr" latinLnBrk="0" hangingPunct="1">
                        <a:lnSpc>
                          <a:spcPct val="107000"/>
                        </a:lnSpc>
                        <a:spcBef>
                          <a:spcPts val="445"/>
                        </a:spcBef>
                        <a:spcAft>
                          <a:spcPts val="0"/>
                        </a:spcAft>
                      </a:pPr>
                      <a:endParaRPr lang="es-ES" sz="1400" b="1" i="0" u="none" strike="noStrike" kern="1200" dirty="0">
                        <a:solidFill>
                          <a:srgbClr val="000000"/>
                        </a:solidFill>
                        <a:effectLst/>
                        <a:latin typeface="Calibri" panose="020F0502020204030204" pitchFamily="34" charset="0"/>
                        <a:ea typeface="+mn-ea"/>
                        <a:cs typeface="+mn-cs"/>
                      </a:endParaRPr>
                    </a:p>
                  </a:txBody>
                  <a:tcPr marL="0" marR="0" marT="0" marB="0" anchor="ctr">
                    <a:solidFill>
                      <a:srgbClr val="FFFF00"/>
                    </a:solidFill>
                  </a:tcPr>
                </a:tc>
                <a:tc vMerge="1">
                  <a:txBody>
                    <a:bodyPr/>
                    <a:lstStyle/>
                    <a:p>
                      <a:endParaRPr lang="es-ES"/>
                    </a:p>
                  </a:txBody>
                  <a:tcPr/>
                </a:tc>
                <a:tc>
                  <a:txBody>
                    <a:bodyPr/>
                    <a:lstStyle/>
                    <a:p>
                      <a:pPr algn="ctr" fontAlgn="ctr"/>
                      <a:r>
                        <a:rPr lang="es-CO" sz="1400" b="0" i="0" u="none" strike="noStrike" kern="1200" dirty="0">
                          <a:solidFill>
                            <a:srgbClr val="000000"/>
                          </a:solidFill>
                          <a:effectLst/>
                          <a:latin typeface="Calibri" panose="020F0502020204030204" pitchFamily="34" charset="0"/>
                          <a:ea typeface="+mn-ea"/>
                          <a:cs typeface="+mn-cs"/>
                        </a:rPr>
                        <a:t>Elaborar propuesta de la resolución definitiva </a:t>
                      </a:r>
                    </a:p>
                  </a:txBody>
                  <a:tcPr marL="0" marR="0" marT="0" marB="0" anchor="ctr">
                    <a:solidFill>
                      <a:schemeClr val="accent1">
                        <a:lumMod val="40000"/>
                        <a:lumOff val="60000"/>
                      </a:schemeClr>
                    </a:solidFill>
                  </a:tcPr>
                </a:tc>
                <a:tc vMerge="1">
                  <a:txBody>
                    <a:bodyPr/>
                    <a:lstStyle/>
                    <a:p>
                      <a:endParaRPr lang="es-ES"/>
                    </a:p>
                  </a:txBody>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Noviembre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algn="ctr"/>
                      <a:endParaRPr lang="es-ES" dirty="0"/>
                    </a:p>
                  </a:txBody>
                  <a:tcPr marL="0" marR="0" marT="0" marB="0">
                    <a:solidFill>
                      <a:schemeClr val="accent1">
                        <a:lumMod val="40000"/>
                        <a:lumOff val="60000"/>
                      </a:schemeClr>
                    </a:solidFill>
                  </a:tcPr>
                </a:tc>
                <a:tc vMerge="1">
                  <a:txBody>
                    <a:bodyPr/>
                    <a:lstStyle/>
                    <a:p>
                      <a:pPr algn="ctr"/>
                      <a:endParaRPr lang="es-ES" dirty="0"/>
                    </a:p>
                  </a:txBody>
                  <a:tcPr marL="0" marR="0" marT="0" marB="0">
                    <a:solidFill>
                      <a:schemeClr val="accent1">
                        <a:lumMod val="40000"/>
                        <a:lumOff val="60000"/>
                      </a:schemeClr>
                    </a:solidFill>
                  </a:tcPr>
                </a:tc>
                <a:tc>
                  <a:txBody>
                    <a:bodyPr/>
                    <a:lstStyle/>
                    <a:p>
                      <a:pPr algn="ctr"/>
                      <a:endParaRPr lang="es-419" dirty="0" smtClean="0"/>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vMerge="1">
                  <a:txBody>
                    <a:bodyPr/>
                    <a:lstStyle/>
                    <a:p>
                      <a:endParaRPr lang="es-ES"/>
                    </a:p>
                  </a:txBody>
                  <a:tcPr/>
                </a:tc>
                <a:tc>
                  <a:txBody>
                    <a:bodyPr/>
                    <a:lstStyle/>
                    <a:p>
                      <a:pPr algn="ctr" fontAlgn="ctr"/>
                      <a:r>
                        <a:rPr lang="es-CO" sz="1400" b="0" i="0" u="none" strike="noStrike" kern="1200" dirty="0" smtClean="0">
                          <a:solidFill>
                            <a:srgbClr val="000000"/>
                          </a:solidFill>
                          <a:effectLst/>
                          <a:latin typeface="Calibri" panose="020F0502020204030204" pitchFamily="34" charset="0"/>
                          <a:ea typeface="+mn-ea"/>
                          <a:cs typeface="+mn-cs"/>
                        </a:rPr>
                        <a:t>EN PLAZO</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56001182"/>
                  </a:ext>
                </a:extLst>
              </a:tr>
            </a:tbl>
          </a:graphicData>
        </a:graphic>
      </p:graphicFrame>
    </p:spTree>
    <p:extLst>
      <p:ext uri="{BB962C8B-B14F-4D97-AF65-F5344CB8AC3E}">
        <p14:creationId xmlns:p14="http://schemas.microsoft.com/office/powerpoint/2010/main" val="1461968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912086527"/>
              </p:ext>
            </p:extLst>
          </p:nvPr>
        </p:nvGraphicFramePr>
        <p:xfrm>
          <a:off x="179512" y="1196752"/>
          <a:ext cx="8712967" cy="4645042"/>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224136">
                  <a:extLst>
                    <a:ext uri="{9D8B030D-6E8A-4147-A177-3AD203B41FA5}">
                      <a16:colId xmlns:a16="http://schemas.microsoft.com/office/drawing/2014/main" val="2127690766"/>
                    </a:ext>
                  </a:extLst>
                </a:gridCol>
                <a:gridCol w="1512167">
                  <a:extLst>
                    <a:ext uri="{9D8B030D-6E8A-4147-A177-3AD203B41FA5}">
                      <a16:colId xmlns:a16="http://schemas.microsoft.com/office/drawing/2014/main" val="20006"/>
                    </a:ext>
                  </a:extLst>
                </a:gridCol>
              </a:tblGrid>
              <a:tr h="1231282">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p>
                      <a:pPr algn="ctr">
                        <a:lnSpc>
                          <a:spcPts val="1300"/>
                        </a:lnSpc>
                        <a:spcBef>
                          <a:spcPts val="100"/>
                        </a:spcBef>
                        <a:spcAft>
                          <a:spcPts val="0"/>
                        </a:spcAft>
                      </a:pPr>
                      <a:endParaRPr lang="en-US" sz="1100" dirty="0" smtClean="0">
                        <a:effectLst/>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305221">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chemeClr val="tx1"/>
                          </a:solidFill>
                          <a:effectLst/>
                          <a:latin typeface="Calibri" panose="020F0502020204030204" pitchFamily="34" charset="0"/>
                          <a:ea typeface="+mn-ea"/>
                          <a:cs typeface="+mn-cs"/>
                        </a:rPr>
                        <a:t>SR19</a:t>
                      </a:r>
                    </a:p>
                  </a:txBody>
                  <a:tcPr marL="0" marR="0" marT="0" marB="0" anchor="ctr">
                    <a:solidFill>
                      <a:srgbClr val="FFFF00"/>
                    </a:solidFill>
                  </a:tcPr>
                </a:tc>
                <a:tc>
                  <a:txBody>
                    <a:bodyPr/>
                    <a:lstStyle/>
                    <a:p>
                      <a:pPr algn="just" fontAlgn="ctr"/>
                      <a:r>
                        <a:rPr lang="es-CO" sz="1400" b="0" i="0" u="none" strike="noStrike" kern="1200" dirty="0" smtClean="0">
                          <a:solidFill>
                            <a:srgbClr val="000000"/>
                          </a:solidFill>
                          <a:effectLst/>
                          <a:latin typeface="Calibri" panose="020F0502020204030204" pitchFamily="34" charset="0"/>
                          <a:ea typeface="+mn-ea"/>
                          <a:cs typeface="+mn-cs"/>
                        </a:rPr>
                        <a:t>Definir instrumentos para fortalecer la evaluación de prestadores de aseo y para promover el desarrollo del mercado</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Elaborar propuesta de resolución de trámite</a:t>
                      </a:r>
                    </a:p>
                  </a:txBody>
                  <a:tcPr marL="0" marR="0" marT="0" marB="0" anchor="ctr">
                    <a:solidFill>
                      <a:schemeClr val="accent1">
                        <a:lumMod val="40000"/>
                        <a:lumOff val="60000"/>
                      </a:schemeClr>
                    </a:solidFill>
                  </a:tcPr>
                </a:tc>
                <a:tc>
                  <a:txBody>
                    <a:bodyPr/>
                    <a:lstStyle/>
                    <a:p>
                      <a:pPr algn="ctr" fontAlgn="ctr"/>
                      <a:endParaRPr lang="es-ES" sz="1400" b="0" i="0" u="none" strike="noStrike" kern="1200" dirty="0" smtClean="0">
                        <a:solidFill>
                          <a:srgbClr val="000000"/>
                        </a:solidFill>
                        <a:effectLst/>
                        <a:latin typeface="Calibri" panose="020F0502020204030204" pitchFamily="34" charset="0"/>
                        <a:ea typeface="+mn-ea"/>
                        <a:cs typeface="+mn-cs"/>
                      </a:endParaRPr>
                    </a:p>
                    <a:p>
                      <a:pPr algn="ctr" fontAlgn="ctr"/>
                      <a:r>
                        <a:rPr lang="es-ES" sz="1400" b="0" i="0" u="none" strike="noStrike" kern="1200" dirty="0" smtClean="0">
                          <a:solidFill>
                            <a:srgbClr val="000000"/>
                          </a:solidFill>
                          <a:effectLst/>
                          <a:latin typeface="Calibri" panose="020F0502020204030204" pitchFamily="34" charset="0"/>
                          <a:ea typeface="+mn-ea"/>
                          <a:cs typeface="+mn-cs"/>
                        </a:rPr>
                        <a:t>Resolución definitiva </a:t>
                      </a:r>
                    </a:p>
                    <a:p>
                      <a:pPr algn="ctr" fontAlgn="ctr"/>
                      <a:r>
                        <a:rPr lang="es-ES" sz="1400" b="0" i="0" u="none" strike="noStrike" kern="1200" dirty="0" smtClean="0">
                          <a:solidFill>
                            <a:srgbClr val="000000"/>
                          </a:solidFill>
                          <a:effectLst/>
                          <a:latin typeface="Calibri" panose="020F0502020204030204" pitchFamily="34" charset="0"/>
                          <a:ea typeface="+mn-ea"/>
                          <a:cs typeface="+mn-cs"/>
                        </a:rPr>
                        <a:t>publicada </a:t>
                      </a:r>
                    </a:p>
                    <a:p>
                      <a:pPr algn="ctr" fontAlgn="ctr"/>
                      <a:endParaRPr lang="es-ES" sz="1400" b="0" i="0" u="none" strike="noStrike" kern="1200" dirty="0" smtClean="0">
                        <a:solidFill>
                          <a:srgbClr val="000000"/>
                        </a:solidFill>
                        <a:effectLst/>
                        <a:latin typeface="Calibri" panose="020F0502020204030204" pitchFamily="34" charset="0"/>
                        <a:ea typeface="+mn-ea"/>
                        <a:cs typeface="+mn-cs"/>
                      </a:endParaRPr>
                    </a:p>
                    <a:p>
                      <a:pPr algn="ctr" fontAlgn="ctr"/>
                      <a:endParaRPr lang="es-ES"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Junio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rgbClr val="000000"/>
                        </a:solidFill>
                        <a:effectLst/>
                        <a:latin typeface="Calibri" panose="020F0502020204030204" pitchFamily="34" charset="0"/>
                        <a:ea typeface="+mn-ea"/>
                        <a:cs typeface="+mn-cs"/>
                      </a:endParaRPr>
                    </a:p>
                    <a:p>
                      <a:pPr algn="ctr"/>
                      <a:r>
                        <a:rPr lang="es-419" dirty="0" smtClean="0"/>
                        <a:t>  </a:t>
                      </a: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Agosto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Resolución de trámite de alianzas público privadas en el servicio de aseo aprobada en sesión de comisión</a:t>
                      </a:r>
                    </a:p>
                  </a:txBody>
                  <a:tcPr marL="0" marR="0" marT="0" marB="0" anchor="ctr">
                    <a:solidFill>
                      <a:schemeClr val="accent1">
                        <a:lumMod val="40000"/>
                        <a:lumOff val="60000"/>
                      </a:schemeClr>
                    </a:solidFill>
                  </a:tcPr>
                </a:tc>
                <a:tc>
                  <a:txBody>
                    <a:bodyPr/>
                    <a:lstStyle/>
                    <a:p>
                      <a:pPr algn="just" fontAlgn="ctr"/>
                      <a:r>
                        <a:rPr lang="es-CO" sz="1400" b="1" i="0" u="none" strike="noStrike" kern="1200" dirty="0" smtClean="0">
                          <a:solidFill>
                            <a:schemeClr val="tx1"/>
                          </a:solidFill>
                          <a:effectLst/>
                          <a:latin typeface="Calibri" panose="020F0502020204030204" pitchFamily="34" charset="0"/>
                          <a:ea typeface="+mn-ea"/>
                          <a:cs typeface="+mn-cs"/>
                        </a:rPr>
                        <a:t> </a:t>
                      </a:r>
                      <a:r>
                        <a:rPr lang="es-CO" sz="1400" b="0" i="0" u="none" strike="noStrike" kern="1200" baseline="0" dirty="0" smtClean="0">
                          <a:solidFill>
                            <a:schemeClr val="tx1"/>
                          </a:solidFill>
                          <a:effectLst/>
                          <a:latin typeface="Calibri" panose="020F0502020204030204" pitchFamily="34" charset="0"/>
                          <a:ea typeface="+mn-ea"/>
                          <a:cs typeface="+mn-cs"/>
                        </a:rPr>
                        <a:t>No se evidenció la propuesta de la  resolución definitiva  de alianzas público privadas en el servicio de aseo.</a:t>
                      </a:r>
                      <a:endParaRPr lang="es-CO" sz="1400" b="0" i="0" u="none" strike="noStrike" kern="1200" baseline="0" dirty="0" smtClean="0">
                        <a:solidFill>
                          <a:srgbClr val="00B0F0"/>
                        </a:solidFill>
                        <a:effectLst/>
                        <a:latin typeface="Calibri" panose="020F0502020204030204" pitchFamily="34" charset="0"/>
                        <a:ea typeface="+mn-ea"/>
                        <a:cs typeface="+mn-cs"/>
                      </a:endParaRPr>
                    </a:p>
                    <a:p>
                      <a:pPr algn="just" fontAlgn="ctr"/>
                      <a:endParaRPr lang="es-CO" sz="1400" b="0" i="0" u="none" strike="noStrike" kern="1200" baseline="0" dirty="0" smtClean="0">
                        <a:solidFill>
                          <a:srgbClr val="00B0F0"/>
                        </a:solidFill>
                        <a:effectLst/>
                        <a:latin typeface="Calibri" panose="020F0502020204030204" pitchFamily="34" charset="0"/>
                        <a:ea typeface="+mn-ea"/>
                        <a:cs typeface="+mn-cs"/>
                      </a:endParaRPr>
                    </a:p>
                    <a:p>
                      <a:pPr algn="just" fontAlgn="ctr"/>
                      <a:r>
                        <a:rPr lang="es-CO" sz="1400" b="0" i="0" u="none" strike="noStrike" kern="1200" baseline="0" dirty="0" smtClean="0">
                          <a:solidFill>
                            <a:srgbClr val="FF0000"/>
                          </a:solidFill>
                          <a:effectLst/>
                          <a:latin typeface="Calibri" panose="020F0502020204030204" pitchFamily="34" charset="0"/>
                          <a:ea typeface="+mn-ea"/>
                          <a:cs typeface="+mn-cs"/>
                        </a:rPr>
                        <a:t>La resolución de trámite se encuentra agendada para sesión de comisión el 14 de diciembre de 2017; sin embargo está sujeta para reglamentación para su avance.</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74034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225697874"/>
              </p:ext>
            </p:extLst>
          </p:nvPr>
        </p:nvGraphicFramePr>
        <p:xfrm>
          <a:off x="179512" y="1196753"/>
          <a:ext cx="8712967" cy="4701152"/>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224136">
                  <a:extLst>
                    <a:ext uri="{9D8B030D-6E8A-4147-A177-3AD203B41FA5}">
                      <a16:colId xmlns:a16="http://schemas.microsoft.com/office/drawing/2014/main" val="2127690766"/>
                    </a:ext>
                  </a:extLst>
                </a:gridCol>
                <a:gridCol w="1512167">
                  <a:extLst>
                    <a:ext uri="{9D8B030D-6E8A-4147-A177-3AD203B41FA5}">
                      <a16:colId xmlns:a16="http://schemas.microsoft.com/office/drawing/2014/main" val="20006"/>
                    </a:ext>
                  </a:extLst>
                </a:gridCol>
              </a:tblGrid>
              <a:tr h="67306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2929268">
                <a:tc rowSpan="2">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a:solidFill>
                            <a:schemeClr val="tx1"/>
                          </a:solidFill>
                          <a:effectLst/>
                          <a:latin typeface="Calibri" panose="020F0502020204030204" pitchFamily="34" charset="0"/>
                          <a:ea typeface="+mn-ea"/>
                          <a:cs typeface="+mn-cs"/>
                        </a:rPr>
                        <a:t>OAJ1</a:t>
                      </a:r>
                    </a:p>
                  </a:txBody>
                  <a:tcPr marL="0" marR="0" marT="0" marB="0" anchor="ctr">
                    <a:solidFill>
                      <a:srgbClr val="FF0000"/>
                    </a:solidFill>
                  </a:tcPr>
                </a:tc>
                <a:tc rowSpan="3">
                  <a:txBody>
                    <a:bodyPr/>
                    <a:lstStyle/>
                    <a:p>
                      <a:pPr algn="l" fontAlgn="ctr"/>
                      <a:r>
                        <a:rPr lang="es-CO" sz="1400" b="0" i="0" u="none" strike="noStrike" kern="1200" dirty="0">
                          <a:solidFill>
                            <a:srgbClr val="000000"/>
                          </a:solidFill>
                          <a:effectLst/>
                          <a:latin typeface="Calibri" panose="020F0502020204030204" pitchFamily="34" charset="0"/>
                          <a:ea typeface="+mn-ea"/>
                          <a:cs typeface="+mn-cs"/>
                        </a:rPr>
                        <a:t>Optimizar los procedimientos asociados a actuaciones particulares de los prestadores de los servicios públicos de agua potable y saneamiento</a:t>
                      </a:r>
                    </a:p>
                  </a:txBody>
                  <a:tcPr marL="0" marR="0" marT="0" marB="0" anchor="ctr">
                    <a:solidFill>
                      <a:schemeClr val="accent1">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Elaborar propuesta de resolución de trámite</a:t>
                      </a:r>
                    </a:p>
                  </a:txBody>
                  <a:tcPr marL="0" marR="0" marT="0" marB="0" anchor="ctr">
                    <a:solidFill>
                      <a:schemeClr val="accent1">
                        <a:lumMod val="40000"/>
                        <a:lumOff val="60000"/>
                      </a:schemeClr>
                    </a:solidFill>
                  </a:tcPr>
                </a:tc>
                <a:tc rowSpan="3">
                  <a:txBody>
                    <a:bodyPr/>
                    <a:lstStyle/>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r>
                        <a:rPr lang="es-ES" sz="1400" b="0" i="0" u="none" strike="noStrike" kern="1200" dirty="0" smtClean="0">
                          <a:solidFill>
                            <a:schemeClr val="tx1"/>
                          </a:solidFill>
                          <a:effectLst/>
                          <a:latin typeface="Calibri" panose="020F0502020204030204" pitchFamily="34" charset="0"/>
                          <a:ea typeface="+mn-ea"/>
                          <a:cs typeface="+mn-cs"/>
                        </a:rPr>
                        <a:t>Resolución definitiva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publicada </a:t>
                      </a:r>
                    </a:p>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rowSpan="2">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Junio de 2017</a:t>
                      </a:r>
                    </a:p>
                  </a:txBody>
                  <a:tcPr marL="0" marR="0" marT="0" marB="0">
                    <a:solidFill>
                      <a:schemeClr val="accent1">
                        <a:lumMod val="40000"/>
                        <a:lumOff val="60000"/>
                      </a:schemeClr>
                    </a:solidFill>
                  </a:tcPr>
                </a:tc>
                <a:tc rowSpan="3">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rgbClr val="000000"/>
                        </a:solidFill>
                        <a:effectLst/>
                        <a:latin typeface="Calibri" panose="020F0502020204030204" pitchFamily="34" charset="0"/>
                        <a:ea typeface="+mn-ea"/>
                        <a:cs typeface="+mn-cs"/>
                      </a:endParaRPr>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rowSpan="2">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3">
                  <a:txBody>
                    <a:bodyPr/>
                    <a:lstStyle/>
                    <a:p>
                      <a:pPr algn="ctr" fontAlgn="ctr"/>
                      <a:r>
                        <a:rPr lang="es-ES" sz="1400" b="0" i="0" u="none" strike="noStrike" kern="1200" dirty="0">
                          <a:solidFill>
                            <a:srgbClr val="000000"/>
                          </a:solidFill>
                          <a:effectLst/>
                          <a:latin typeface="Calibri" panose="020F0502020204030204" pitchFamily="34" charset="0"/>
                          <a:ea typeface="+mn-ea"/>
                          <a:cs typeface="+mn-cs"/>
                        </a:rPr>
                        <a:t>Resolución </a:t>
                      </a:r>
                      <a:endParaRPr lang="es-ES" sz="1400" b="0" i="0" u="none" strike="noStrike" kern="1200" dirty="0" smtClean="0">
                        <a:solidFill>
                          <a:srgbClr val="000000"/>
                        </a:solidFill>
                        <a:effectLst/>
                        <a:latin typeface="Calibri" panose="020F0502020204030204" pitchFamily="34" charset="0"/>
                        <a:ea typeface="+mn-ea"/>
                        <a:cs typeface="+mn-cs"/>
                      </a:endParaRPr>
                    </a:p>
                    <a:p>
                      <a:pPr algn="ctr" fontAlgn="ctr"/>
                      <a:r>
                        <a:rPr lang="es-ES" sz="1400" b="0" i="0" u="none" strike="noStrike" kern="1200" dirty="0" smtClean="0">
                          <a:solidFill>
                            <a:srgbClr val="000000"/>
                          </a:solidFill>
                          <a:effectLst/>
                          <a:latin typeface="Calibri" panose="020F0502020204030204" pitchFamily="34" charset="0"/>
                          <a:ea typeface="+mn-ea"/>
                          <a:cs typeface="+mn-cs"/>
                        </a:rPr>
                        <a:t>definitiva</a:t>
                      </a:r>
                      <a:endParaRPr lang="es-ES" sz="1400" b="0" i="0" u="none" strike="noStrike" kern="1200" dirty="0">
                        <a:solidFill>
                          <a:srgbClr val="000000"/>
                        </a:solidFill>
                        <a:effectLst/>
                        <a:latin typeface="Calibri" panose="020F0502020204030204" pitchFamily="34" charset="0"/>
                        <a:ea typeface="+mn-ea"/>
                        <a:cs typeface="+mn-cs"/>
                      </a:endParaRPr>
                    </a:p>
                    <a:p>
                      <a:pPr algn="ctr" fontAlgn="ctr"/>
                      <a:endParaRPr lang="es-ES"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algn="just" fontAlgn="ctr"/>
                      <a:endParaRPr lang="es-CO" sz="1400" b="1" i="0" u="none" strike="noStrike" kern="1200" dirty="0" smtClean="0">
                        <a:solidFill>
                          <a:schemeClr val="tx1"/>
                        </a:solidFill>
                        <a:effectLst/>
                        <a:latin typeface="Calibri" panose="020F0502020204030204" pitchFamily="34" charset="0"/>
                        <a:ea typeface="+mn-ea"/>
                        <a:cs typeface="+mn-cs"/>
                      </a:endParaRPr>
                    </a:p>
                    <a:p>
                      <a:pPr algn="just" fontAlgn="ctr"/>
                      <a:r>
                        <a:rPr lang="es-CO" sz="1400" b="0" i="0" u="none" strike="noStrike" kern="1200" dirty="0" smtClean="0">
                          <a:solidFill>
                            <a:schemeClr val="tx1"/>
                          </a:solidFill>
                          <a:effectLst/>
                          <a:latin typeface="Calibri" panose="020F0502020204030204" pitchFamily="34" charset="0"/>
                          <a:ea typeface="+mn-ea"/>
                          <a:cs typeface="+mn-cs"/>
                        </a:rPr>
                        <a:t>No se evidenció la propuesta de resolución de trámite de la actualización de la resolución 271.</a:t>
                      </a:r>
                    </a:p>
                    <a:p>
                      <a:pPr algn="just" fontAlgn="ctr"/>
                      <a:endParaRPr lang="es-CO" sz="1400" b="0" i="0" u="none" strike="noStrike" kern="1200" dirty="0" smtClean="0">
                        <a:solidFill>
                          <a:srgbClr val="00B0F0"/>
                        </a:solidFill>
                        <a:effectLst/>
                        <a:latin typeface="Calibri" panose="020F0502020204030204" pitchFamily="34" charset="0"/>
                        <a:ea typeface="+mn-ea"/>
                        <a:cs typeface="+mn-cs"/>
                      </a:endParaRPr>
                    </a:p>
                    <a:p>
                      <a:pPr algn="just" fontAlgn="ctr"/>
                      <a:r>
                        <a:rPr lang="es-CO" sz="1400" b="0" i="0" u="none" strike="noStrike" kern="1200" dirty="0" smtClean="0">
                          <a:solidFill>
                            <a:srgbClr val="FF0000"/>
                          </a:solidFill>
                          <a:effectLst/>
                          <a:latin typeface="Calibri" panose="020F0502020204030204" pitchFamily="34" charset="0"/>
                          <a:ea typeface="+mn-ea"/>
                          <a:cs typeface="+mn-cs"/>
                        </a:rPr>
                        <a:t>La resolución de trámite se va a llevar a </a:t>
                      </a:r>
                      <a:r>
                        <a:rPr lang="es-CO" sz="1400" b="0" i="0" u="none" strike="noStrike" kern="1200" baseline="0" dirty="0" smtClean="0">
                          <a:solidFill>
                            <a:srgbClr val="FF0000"/>
                          </a:solidFill>
                          <a:effectLst/>
                          <a:latin typeface="Calibri" panose="020F0502020204030204" pitchFamily="34" charset="0"/>
                          <a:ea typeface="+mn-ea"/>
                          <a:cs typeface="+mn-cs"/>
                        </a:rPr>
                        <a:t>sesión de comisión del 21 de septiembre de 2017. </a:t>
                      </a:r>
                      <a:endParaRPr lang="es-CO" sz="1400" b="0" i="0" u="none" strike="noStrike" kern="1200" dirty="0" smtClean="0">
                        <a:solidFill>
                          <a:srgbClr val="FF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3201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marL="0" algn="ctr" defTabSz="914400" rtl="0" eaLnBrk="1" fontAlgn="ctr" latinLnBrk="0" hangingPunct="1"/>
                      <a:r>
                        <a:rPr lang="es-CO" sz="1400" b="0" i="0" u="none" strike="noStrike" kern="1200" dirty="0" smtClean="0">
                          <a:solidFill>
                            <a:srgbClr val="000000"/>
                          </a:solidFill>
                          <a:effectLst/>
                          <a:latin typeface="Calibri" panose="020F0502020204030204" pitchFamily="34" charset="0"/>
                          <a:ea typeface="+mn-ea"/>
                          <a:cs typeface="+mn-cs"/>
                        </a:rPr>
                        <a:t>EN PLAZO</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501356564"/>
                  </a:ext>
                </a:extLst>
              </a:tr>
              <a:tr h="1046167">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a:solidFill>
                            <a:schemeClr val="tx1"/>
                          </a:solidFill>
                          <a:effectLst/>
                          <a:latin typeface="Calibri" panose="020F0502020204030204" pitchFamily="34" charset="0"/>
                          <a:ea typeface="+mn-ea"/>
                          <a:cs typeface="+mn-cs"/>
                        </a:rPr>
                        <a:t>OAJ2</a:t>
                      </a:r>
                    </a:p>
                  </a:txBody>
                  <a:tcPr marL="0" marR="0" marT="0" marB="0" anchor="ctr">
                    <a:solidFill>
                      <a:srgbClr val="FFFF00"/>
                    </a:solidFill>
                  </a:tcPr>
                </a:tc>
                <a:tc vMerge="1">
                  <a:txBody>
                    <a:bodyPr/>
                    <a:lstStyle/>
                    <a:p>
                      <a:endParaRPr lang="es-ES"/>
                    </a:p>
                  </a:txBody>
                  <a:tcPr/>
                </a:tc>
                <a:tc>
                  <a:txBody>
                    <a:bodyPr/>
                    <a:lstStyle/>
                    <a:p>
                      <a:pPr algn="ctr" fontAlgn="ctr"/>
                      <a:r>
                        <a:rPr lang="es-CO" sz="1400" b="0" i="0" u="none" strike="noStrike" kern="1200" dirty="0">
                          <a:solidFill>
                            <a:srgbClr val="000000"/>
                          </a:solidFill>
                          <a:effectLst/>
                          <a:latin typeface="Calibri" panose="020F0502020204030204" pitchFamily="34" charset="0"/>
                          <a:ea typeface="+mn-ea"/>
                          <a:cs typeface="+mn-cs"/>
                        </a:rPr>
                        <a:t>Elaborar propuesta de la resolución definitiva </a:t>
                      </a:r>
                    </a:p>
                  </a:txBody>
                  <a:tcPr marL="0" marR="0" marT="0" marB="0" anchor="ctr">
                    <a:solidFill>
                      <a:schemeClr val="accent1">
                        <a:lumMod val="40000"/>
                        <a:lumOff val="60000"/>
                      </a:schemeClr>
                    </a:solidFill>
                  </a:tcPr>
                </a:tc>
                <a:tc vMerge="1">
                  <a:txBody>
                    <a:bodyPr/>
                    <a:lstStyle/>
                    <a:p>
                      <a:endParaRPr lang="es-ES"/>
                    </a:p>
                  </a:txBody>
                  <a:tcPr/>
                </a:tc>
                <a:tc>
                  <a:txBody>
                    <a:bodyPr/>
                    <a:lstStyle/>
                    <a:p>
                      <a:pPr algn="ctr"/>
                      <a:endParaRPr lang="es-419" dirty="0" smtClean="0"/>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algn="ctr"/>
                      <a:endParaRPr lang="es-ES" dirty="0"/>
                    </a:p>
                  </a:txBody>
                  <a:tcPr marL="0" marR="0" marT="0" marB="0">
                    <a:solidFill>
                      <a:schemeClr val="accent1">
                        <a:lumMod val="40000"/>
                        <a:lumOff val="60000"/>
                      </a:schemeClr>
                    </a:solidFill>
                  </a:tcPr>
                </a:tc>
                <a:tc vMerge="1">
                  <a:txBody>
                    <a:bodyPr/>
                    <a:lstStyle/>
                    <a:p>
                      <a:endParaRPr lang="es-ES"/>
                    </a:p>
                  </a:txBody>
                  <a:tcPr/>
                </a:tc>
                <a:tc>
                  <a:txBody>
                    <a:bodyPr/>
                    <a:lstStyle/>
                    <a:p>
                      <a:pPr algn="ctr"/>
                      <a:endParaRPr lang="es-419" dirty="0" smtClean="0"/>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2951048"/>
                  </a:ext>
                </a:extLst>
              </a:tr>
            </a:tbl>
          </a:graphicData>
        </a:graphic>
      </p:graphicFrame>
    </p:spTree>
    <p:extLst>
      <p:ext uri="{BB962C8B-B14F-4D97-AF65-F5344CB8AC3E}">
        <p14:creationId xmlns:p14="http://schemas.microsoft.com/office/powerpoint/2010/main" val="2227305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396925192"/>
              </p:ext>
            </p:extLst>
          </p:nvPr>
        </p:nvGraphicFramePr>
        <p:xfrm>
          <a:off x="179512" y="1196753"/>
          <a:ext cx="8712967" cy="4976459"/>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224136">
                  <a:extLst>
                    <a:ext uri="{9D8B030D-6E8A-4147-A177-3AD203B41FA5}">
                      <a16:colId xmlns:a16="http://schemas.microsoft.com/office/drawing/2014/main" val="2127690766"/>
                    </a:ext>
                  </a:extLst>
                </a:gridCol>
                <a:gridCol w="1512167">
                  <a:extLst>
                    <a:ext uri="{9D8B030D-6E8A-4147-A177-3AD203B41FA5}">
                      <a16:colId xmlns:a16="http://schemas.microsoft.com/office/drawing/2014/main" val="20006"/>
                    </a:ext>
                  </a:extLst>
                </a:gridCol>
              </a:tblGrid>
              <a:tr h="626984">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575016">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chemeClr val="tx1"/>
                          </a:solidFill>
                          <a:effectLst/>
                          <a:latin typeface="Calibri" panose="020F0502020204030204" pitchFamily="34" charset="0"/>
                          <a:ea typeface="+mn-ea"/>
                          <a:cs typeface="+mn-cs"/>
                        </a:rPr>
                        <a:t>OAJ3</a:t>
                      </a:r>
                      <a:endParaRPr lang="es-ES" sz="1400" b="1" i="0" u="none" strike="noStrike" kern="1200" dirty="0">
                        <a:solidFill>
                          <a:schemeClr val="tx1"/>
                        </a:solidFill>
                        <a:effectLst/>
                        <a:latin typeface="Calibri" panose="020F0502020204030204" pitchFamily="34" charset="0"/>
                        <a:ea typeface="+mn-ea"/>
                        <a:cs typeface="+mn-cs"/>
                      </a:endParaRPr>
                    </a:p>
                  </a:txBody>
                  <a:tcPr marL="0" marR="0" marT="0" marB="0" anchor="ctr">
                    <a:solidFill>
                      <a:srgbClr val="FF0000"/>
                    </a:solidFill>
                  </a:tcPr>
                </a:tc>
                <a:tc rowSpan="3">
                  <a:txBody>
                    <a:bodyPr/>
                    <a:lstStyle/>
                    <a:p>
                      <a:pPr algn="l" fontAlgn="ctr"/>
                      <a:r>
                        <a:rPr lang="es-CO" sz="1400" b="0" i="0" u="none" strike="noStrike" kern="1200" dirty="0">
                          <a:solidFill>
                            <a:srgbClr val="000000"/>
                          </a:solidFill>
                          <a:effectLst/>
                          <a:latin typeface="Calibri" panose="020F0502020204030204" pitchFamily="34" charset="0"/>
                          <a:ea typeface="+mn-ea"/>
                          <a:cs typeface="+mn-cs"/>
                        </a:rPr>
                        <a:t>Optimizar los procedimientos asociados a actuaciones particulares de los prestadores de los servicios públicos de agua potable y saneamiento</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Elaborar propuesta de resolución de trámite</a:t>
                      </a:r>
                    </a:p>
                  </a:txBody>
                  <a:tcPr marL="0" marR="0" marT="0" marB="0" anchor="ctr">
                    <a:solidFill>
                      <a:schemeClr val="accent1">
                        <a:lumMod val="40000"/>
                        <a:lumOff val="60000"/>
                      </a:schemeClr>
                    </a:solidFill>
                  </a:tcPr>
                </a:tc>
                <a:tc rowSpan="3">
                  <a:txBody>
                    <a:bodyPr/>
                    <a:lstStyle/>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r>
                        <a:rPr lang="es-ES" sz="1400" b="0" i="0" u="none" strike="noStrike" kern="1200" dirty="0" smtClean="0">
                          <a:solidFill>
                            <a:schemeClr val="tx1"/>
                          </a:solidFill>
                          <a:effectLst/>
                          <a:latin typeface="Calibri" panose="020F0502020204030204" pitchFamily="34" charset="0"/>
                          <a:ea typeface="+mn-ea"/>
                          <a:cs typeface="+mn-cs"/>
                        </a:rPr>
                        <a:t>Resolución definitiva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publicada </a:t>
                      </a:r>
                    </a:p>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Junio de 2017</a:t>
                      </a:r>
                    </a:p>
                  </a:txBody>
                  <a:tcPr marL="0" marR="0" marT="0" marB="0">
                    <a:solidFill>
                      <a:schemeClr val="accent1">
                        <a:lumMod val="40000"/>
                        <a:lumOff val="60000"/>
                      </a:schemeClr>
                    </a:solidFill>
                  </a:tcPr>
                </a:tc>
                <a:tc rowSpan="3">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rgbClr val="000000"/>
                        </a:solidFill>
                        <a:effectLst/>
                        <a:latin typeface="Calibri" panose="020F0502020204030204" pitchFamily="34" charset="0"/>
                        <a:ea typeface="+mn-ea"/>
                        <a:cs typeface="+mn-cs"/>
                      </a:endParaRPr>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3">
                  <a:txBody>
                    <a:bodyPr/>
                    <a:lstStyle/>
                    <a:p>
                      <a:pPr algn="ctr" fontAlgn="ctr"/>
                      <a:r>
                        <a:rPr lang="es-ES" sz="1400" b="0" i="0" u="none" strike="noStrike" kern="1200" dirty="0">
                          <a:solidFill>
                            <a:srgbClr val="000000"/>
                          </a:solidFill>
                          <a:effectLst/>
                          <a:latin typeface="Calibri" panose="020F0502020204030204" pitchFamily="34" charset="0"/>
                          <a:ea typeface="+mn-ea"/>
                          <a:cs typeface="+mn-cs"/>
                        </a:rPr>
                        <a:t>Resolución </a:t>
                      </a:r>
                      <a:endParaRPr lang="es-ES" sz="1400" b="0" i="0" u="none" strike="noStrike" kern="1200" dirty="0" smtClean="0">
                        <a:solidFill>
                          <a:srgbClr val="000000"/>
                        </a:solidFill>
                        <a:effectLst/>
                        <a:latin typeface="Calibri" panose="020F0502020204030204" pitchFamily="34" charset="0"/>
                        <a:ea typeface="+mn-ea"/>
                        <a:cs typeface="+mn-cs"/>
                      </a:endParaRPr>
                    </a:p>
                    <a:p>
                      <a:pPr algn="ctr" fontAlgn="ctr"/>
                      <a:r>
                        <a:rPr lang="es-ES" sz="1400" b="0" i="0" u="none" strike="noStrike" kern="1200" dirty="0" smtClean="0">
                          <a:solidFill>
                            <a:srgbClr val="000000"/>
                          </a:solidFill>
                          <a:effectLst/>
                          <a:latin typeface="Calibri" panose="020F0502020204030204" pitchFamily="34" charset="0"/>
                          <a:ea typeface="+mn-ea"/>
                          <a:cs typeface="+mn-cs"/>
                        </a:rPr>
                        <a:t>definitiva</a:t>
                      </a:r>
                      <a:endParaRPr lang="es-ES" sz="1400" b="0" i="0" u="none" strike="noStrike" kern="1200" dirty="0">
                        <a:solidFill>
                          <a:srgbClr val="000000"/>
                        </a:solidFill>
                        <a:effectLst/>
                        <a:latin typeface="Calibri" panose="020F0502020204030204" pitchFamily="34" charset="0"/>
                        <a:ea typeface="+mn-ea"/>
                        <a:cs typeface="+mn-cs"/>
                      </a:endParaRPr>
                    </a:p>
                    <a:p>
                      <a:pPr algn="ctr" fontAlgn="ctr"/>
                      <a:endParaRPr lang="es-ES"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rowSpan="2">
                  <a:txBody>
                    <a:bodyPr/>
                    <a:lstStyle/>
                    <a:p>
                      <a:pPr marL="0" algn="just" defTabSz="914400" rtl="0" eaLnBrk="1" fontAlgn="ctr" latinLnBrk="0" hangingPunct="1"/>
                      <a:r>
                        <a:rPr lang="es-CO" sz="1400" b="0" i="0" u="none" strike="noStrike" kern="1200" baseline="0" dirty="0" smtClean="0">
                          <a:solidFill>
                            <a:schemeClr val="tx1"/>
                          </a:solidFill>
                          <a:effectLst/>
                          <a:latin typeface="Calibri" panose="020F0502020204030204" pitchFamily="34" charset="0"/>
                          <a:ea typeface="+mn-ea"/>
                          <a:cs typeface="+mn-cs"/>
                        </a:rPr>
                        <a:t>No se evidenció la propuesta de resolución de trámite de modificación de requisitos para verificación de motivos de las áreas de servicio exclusivo. </a:t>
                      </a:r>
                    </a:p>
                    <a:p>
                      <a:pPr marL="0" algn="just" defTabSz="914400" rtl="0" eaLnBrk="1" fontAlgn="ctr" latinLnBrk="0" hangingPunct="1"/>
                      <a:endParaRPr lang="es-CO" sz="1400" b="0" i="0" u="none" strike="noStrike" kern="1200" baseline="0" dirty="0" smtClean="0">
                        <a:solidFill>
                          <a:schemeClr val="tx1"/>
                        </a:solidFill>
                        <a:effectLst/>
                        <a:latin typeface="Calibri" panose="020F0502020204030204" pitchFamily="34" charset="0"/>
                        <a:ea typeface="+mn-ea"/>
                        <a:cs typeface="+mn-cs"/>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rgbClr val="FF0000"/>
                          </a:solidFill>
                          <a:effectLst/>
                          <a:latin typeface="Calibri" panose="020F0502020204030204" pitchFamily="34" charset="0"/>
                          <a:ea typeface="+mn-ea"/>
                          <a:cs typeface="+mn-cs"/>
                        </a:rPr>
                        <a:t>La</a:t>
                      </a:r>
                      <a:r>
                        <a:rPr lang="es-CO" sz="1400" b="0" i="0" u="none" strike="noStrike" kern="1200" baseline="0" dirty="0" smtClean="0">
                          <a:solidFill>
                            <a:srgbClr val="FF0000"/>
                          </a:solidFill>
                          <a:effectLst/>
                          <a:latin typeface="Calibri" panose="020F0502020204030204" pitchFamily="34" charset="0"/>
                          <a:ea typeface="+mn-ea"/>
                          <a:cs typeface="+mn-cs"/>
                        </a:rPr>
                        <a:t> resolución de trámite será llevada a la sesión de comisión de septiembre de 2017 y la definitiva en diciembre 2017.</a:t>
                      </a:r>
                      <a:endParaRPr lang="es-CO" sz="1400" b="0" i="0" u="none" strike="noStrike" kern="1200" dirty="0" smtClean="0">
                        <a:solidFill>
                          <a:srgbClr val="FF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977540">
                <a:tc rowSpan="2">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chemeClr val="tx1"/>
                          </a:solidFill>
                          <a:effectLst/>
                          <a:latin typeface="Calibri" panose="020F0502020204030204" pitchFamily="34" charset="0"/>
                          <a:ea typeface="+mn-ea"/>
                          <a:cs typeface="+mn-cs"/>
                        </a:rPr>
                        <a:t>OAJ4</a:t>
                      </a:r>
                      <a:endParaRPr lang="es-ES" sz="1400" b="1" i="0" u="none" strike="noStrike" kern="1200" dirty="0">
                        <a:solidFill>
                          <a:schemeClr val="tx1"/>
                        </a:solidFill>
                        <a:effectLst/>
                        <a:latin typeface="Calibri" panose="020F0502020204030204" pitchFamily="34" charset="0"/>
                        <a:ea typeface="+mn-ea"/>
                        <a:cs typeface="+mn-cs"/>
                      </a:endParaRPr>
                    </a:p>
                  </a:txBody>
                  <a:tcPr marL="0" marR="0" marT="0" marB="0" anchor="ctr">
                    <a:solidFill>
                      <a:srgbClr val="FFFF00"/>
                    </a:solidFill>
                  </a:tcPr>
                </a:tc>
                <a:tc vMerge="1">
                  <a:txBody>
                    <a:bodyPr/>
                    <a:lstStyle/>
                    <a:p>
                      <a:endParaRPr lang="es-ES"/>
                    </a:p>
                  </a:txBody>
                  <a:tcPr/>
                </a:tc>
                <a:tc rowSpan="2">
                  <a:txBody>
                    <a:bodyPr/>
                    <a:lstStyle/>
                    <a:p>
                      <a:pPr algn="ctr" fontAlgn="ctr"/>
                      <a:r>
                        <a:rPr lang="es-CO" sz="1400" b="0" i="0" u="none" strike="noStrike" kern="1200" dirty="0">
                          <a:solidFill>
                            <a:srgbClr val="000000"/>
                          </a:solidFill>
                          <a:effectLst/>
                          <a:latin typeface="Calibri" panose="020F0502020204030204" pitchFamily="34" charset="0"/>
                          <a:ea typeface="+mn-ea"/>
                          <a:cs typeface="+mn-cs"/>
                        </a:rPr>
                        <a:t>E</a:t>
                      </a:r>
                      <a:r>
                        <a:rPr lang="es-CO" sz="1400" b="0" i="0" u="none" strike="noStrike" kern="1200" dirty="0" smtClean="0">
                          <a:solidFill>
                            <a:srgbClr val="000000"/>
                          </a:solidFill>
                          <a:effectLst/>
                          <a:latin typeface="Calibri" panose="020F0502020204030204" pitchFamily="34" charset="0"/>
                          <a:ea typeface="+mn-ea"/>
                          <a:cs typeface="+mn-cs"/>
                        </a:rPr>
                        <a:t>laborar </a:t>
                      </a:r>
                      <a:r>
                        <a:rPr lang="es-CO" sz="1400" b="0" i="0" u="none" strike="noStrike" kern="1200" dirty="0">
                          <a:solidFill>
                            <a:srgbClr val="000000"/>
                          </a:solidFill>
                          <a:effectLst/>
                          <a:latin typeface="Calibri" panose="020F0502020204030204" pitchFamily="34" charset="0"/>
                          <a:ea typeface="+mn-ea"/>
                          <a:cs typeface="+mn-cs"/>
                        </a:rPr>
                        <a:t>propuesta de la resolución definitiva </a:t>
                      </a:r>
                    </a:p>
                  </a:txBody>
                  <a:tcPr marL="0" marR="0" marT="0" marB="0" anchor="ctr">
                    <a:solidFill>
                      <a:schemeClr val="accent1">
                        <a:lumMod val="40000"/>
                        <a:lumOff val="60000"/>
                      </a:schemeClr>
                    </a:solidFill>
                  </a:tcPr>
                </a:tc>
                <a:tc vMerge="1">
                  <a:txBody>
                    <a:bodyPr/>
                    <a:lstStyle/>
                    <a:p>
                      <a:endParaRPr lang="es-ES"/>
                    </a:p>
                  </a:txBody>
                  <a:tcPr/>
                </a:tc>
                <a:tc rowSpan="2">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algn="ctr"/>
                      <a:endParaRPr lang="es-ES" dirty="0"/>
                    </a:p>
                  </a:txBody>
                  <a:tcPr marL="0" marR="0" marT="0" marB="0">
                    <a:solidFill>
                      <a:schemeClr val="accent1">
                        <a:lumMod val="40000"/>
                        <a:lumOff val="60000"/>
                      </a:schemeClr>
                    </a:solidFill>
                  </a:tcPr>
                </a:tc>
                <a:tc vMerge="1">
                  <a:txBody>
                    <a:bodyPr/>
                    <a:lstStyle/>
                    <a:p>
                      <a:endParaRPr lang="es-ES"/>
                    </a:p>
                  </a:txBody>
                  <a:tcPr/>
                </a:tc>
                <a:tc rowSpan="2">
                  <a:txBody>
                    <a:bodyPr/>
                    <a:lstStyle/>
                    <a:p>
                      <a:pPr algn="ctr"/>
                      <a:endParaRPr lang="es-419" dirty="0" smtClean="0"/>
                    </a:p>
                    <a:p>
                      <a:pPr algn="ctr"/>
                      <a:endParaRPr lang="es-419" dirty="0" smtClean="0"/>
                    </a:p>
                    <a:p>
                      <a:pPr algn="ctr"/>
                      <a:endParaRPr lang="es-419" dirty="0" smtClean="0"/>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562271815"/>
                  </a:ext>
                </a:extLst>
              </a:tr>
              <a:tr h="500979">
                <a:tc vMerge="1">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endParaRPr lang="es-ES" sz="1400" b="1" i="0" u="none" strike="noStrike" kern="1200" dirty="0">
                        <a:solidFill>
                          <a:schemeClr val="tx1"/>
                        </a:solidFill>
                        <a:effectLst/>
                        <a:latin typeface="Calibri" panose="020F0502020204030204" pitchFamily="34" charset="0"/>
                        <a:ea typeface="+mn-ea"/>
                        <a:cs typeface="+mn-cs"/>
                      </a:endParaRPr>
                    </a:p>
                  </a:txBody>
                  <a:tcPr marL="0" marR="0" marT="0" marB="0" anchor="ctr">
                    <a:solidFill>
                      <a:srgbClr val="FFFF00"/>
                    </a:solidFill>
                  </a:tcPr>
                </a:tc>
                <a:tc vMerge="1">
                  <a:txBody>
                    <a:bodyPr/>
                    <a:lstStyle/>
                    <a:p>
                      <a:endParaRPr lang="es-ES"/>
                    </a:p>
                  </a:txBody>
                  <a:tcPr/>
                </a:tc>
                <a:tc vMerge="1">
                  <a:txBody>
                    <a:bodyPr/>
                    <a:lstStyle/>
                    <a:p>
                      <a:pPr algn="ctr" fontAlgn="ct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vMerge="1">
                  <a:txBody>
                    <a:bodyPr/>
                    <a:lstStyle/>
                    <a:p>
                      <a:endParaRPr lang="es-ES"/>
                    </a:p>
                  </a:txBody>
                  <a:tcPr/>
                </a:tc>
                <a:tc vMerge="1">
                  <a:txBody>
                    <a:bodyPr/>
                    <a:lstStyle/>
                    <a:p>
                      <a:pPr algn="ctr"/>
                      <a:endParaRPr lang="es-ES" dirty="0"/>
                    </a:p>
                  </a:txBody>
                  <a:tcPr marL="0" marR="0" marT="0" marB="0">
                    <a:solidFill>
                      <a:schemeClr val="accent1">
                        <a:lumMod val="40000"/>
                        <a:lumOff val="60000"/>
                      </a:schemeClr>
                    </a:solidFill>
                  </a:tcPr>
                </a:tc>
                <a:tc vMerge="1">
                  <a:txBody>
                    <a:bodyPr/>
                    <a:lstStyle/>
                    <a:p>
                      <a:pPr algn="ctr"/>
                      <a:endParaRPr lang="es-ES" dirty="0"/>
                    </a:p>
                  </a:txBody>
                  <a:tcPr marL="0" marR="0" marT="0" marB="0">
                    <a:solidFill>
                      <a:schemeClr val="accent1">
                        <a:lumMod val="40000"/>
                        <a:lumOff val="60000"/>
                      </a:schemeClr>
                    </a:solidFill>
                  </a:tcPr>
                </a:tc>
                <a:tc vMerge="1">
                  <a:txBody>
                    <a:bodyPr/>
                    <a:lstStyle/>
                    <a:p>
                      <a:pPr algn="ct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vMerge="1">
                  <a:txBody>
                    <a:bodyPr/>
                    <a:lstStyle/>
                    <a:p>
                      <a:pPr algn="ctr" fontAlgn="ctr"/>
                      <a:endParaRPr lang="es-ES" sz="1100" b="0" i="0" u="none" strike="noStrike" dirty="0">
                        <a:solidFill>
                          <a:srgbClr val="000000"/>
                        </a:solidFill>
                        <a:effectLst/>
                        <a:latin typeface="Calibri" panose="020F0502020204030204" pitchFamily="34" charset="0"/>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EN PLAZO</a:t>
                      </a:r>
                    </a:p>
                  </a:txBody>
                  <a:tcPr marL="0" marR="0" marT="0" marB="0" anchor="ctr"/>
                </a:tc>
                <a:extLst>
                  <a:ext uri="{0D108BD9-81ED-4DB2-BD59-A6C34878D82A}">
                    <a16:rowId xmlns:a16="http://schemas.microsoft.com/office/drawing/2014/main" val="56001182"/>
                  </a:ext>
                </a:extLst>
              </a:tr>
            </a:tbl>
          </a:graphicData>
        </a:graphic>
      </p:graphicFrame>
    </p:spTree>
    <p:extLst>
      <p:ext uri="{BB962C8B-B14F-4D97-AF65-F5344CB8AC3E}">
        <p14:creationId xmlns:p14="http://schemas.microsoft.com/office/powerpoint/2010/main" val="2138289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598487004"/>
              </p:ext>
            </p:extLst>
          </p:nvPr>
        </p:nvGraphicFramePr>
        <p:xfrm>
          <a:off x="179512" y="1196753"/>
          <a:ext cx="8784976" cy="4740398"/>
        </p:xfrm>
        <a:graphic>
          <a:graphicData uri="http://schemas.openxmlformats.org/drawingml/2006/table">
            <a:tbl>
              <a:tblPr firstRow="1" firstCol="1" lastRow="1" lastCol="1" bandRow="1" bandCol="1">
                <a:tableStyleId>{5C22544A-7EE6-4342-B048-85BDC9FD1C3A}</a:tableStyleId>
              </a:tblPr>
              <a:tblGrid>
                <a:gridCol w="726030">
                  <a:extLst>
                    <a:ext uri="{9D8B030D-6E8A-4147-A177-3AD203B41FA5}">
                      <a16:colId xmlns:a16="http://schemas.microsoft.com/office/drawing/2014/main" val="20000"/>
                    </a:ext>
                  </a:extLst>
                </a:gridCol>
                <a:gridCol w="943842">
                  <a:extLst>
                    <a:ext uri="{9D8B030D-6E8A-4147-A177-3AD203B41FA5}">
                      <a16:colId xmlns:a16="http://schemas.microsoft.com/office/drawing/2014/main" val="20001"/>
                    </a:ext>
                  </a:extLst>
                </a:gridCol>
                <a:gridCol w="99442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3728082772"/>
                    </a:ext>
                  </a:extLst>
                </a:gridCol>
                <a:gridCol w="360040">
                  <a:extLst>
                    <a:ext uri="{9D8B030D-6E8A-4147-A177-3AD203B41FA5}">
                      <a16:colId xmlns:a16="http://schemas.microsoft.com/office/drawing/2014/main" val="20005"/>
                    </a:ext>
                  </a:extLst>
                </a:gridCol>
                <a:gridCol w="792088">
                  <a:extLst>
                    <a:ext uri="{9D8B030D-6E8A-4147-A177-3AD203B41FA5}">
                      <a16:colId xmlns:a16="http://schemas.microsoft.com/office/drawing/2014/main" val="2127690766"/>
                    </a:ext>
                  </a:extLst>
                </a:gridCol>
                <a:gridCol w="2088232">
                  <a:extLst>
                    <a:ext uri="{9D8B030D-6E8A-4147-A177-3AD203B41FA5}">
                      <a16:colId xmlns:a16="http://schemas.microsoft.com/office/drawing/2014/main" val="20006"/>
                    </a:ext>
                  </a:extLst>
                </a:gridCol>
              </a:tblGrid>
              <a:tr h="796282">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p>
                      <a:pPr algn="ctr">
                        <a:lnSpc>
                          <a:spcPts val="1300"/>
                        </a:lnSpc>
                        <a:spcBef>
                          <a:spcPts val="100"/>
                        </a:spcBef>
                        <a:spcAft>
                          <a:spcPts val="0"/>
                        </a:spcAft>
                      </a:pPr>
                      <a:endParaRPr lang="en-US" sz="1100" dirty="0" smtClean="0">
                        <a:effectLst/>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884412">
                <a:tc rowSpan="2">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chemeClr val="tx1"/>
                          </a:solidFill>
                          <a:effectLst/>
                          <a:latin typeface="Calibri" panose="020F0502020204030204" pitchFamily="34" charset="0"/>
                          <a:ea typeface="+mn-ea"/>
                          <a:cs typeface="+mn-cs"/>
                        </a:rPr>
                        <a:t>OAJ5</a:t>
                      </a:r>
                      <a:endParaRPr lang="es-ES" sz="1400" b="1" i="0" u="none" strike="noStrike" kern="1200" dirty="0">
                        <a:solidFill>
                          <a:schemeClr val="tx1"/>
                        </a:solidFill>
                        <a:effectLst/>
                        <a:latin typeface="Calibri" panose="020F0502020204030204" pitchFamily="34" charset="0"/>
                        <a:ea typeface="+mn-ea"/>
                        <a:cs typeface="+mn-cs"/>
                      </a:endParaRPr>
                    </a:p>
                  </a:txBody>
                  <a:tcPr marL="0" marR="0" marT="0" marB="0" anchor="ctr">
                    <a:solidFill>
                      <a:srgbClr val="FFFF00"/>
                    </a:solidFill>
                  </a:tcPr>
                </a:tc>
                <a:tc rowSpan="3">
                  <a:txBody>
                    <a:bodyPr/>
                    <a:lstStyle/>
                    <a:p>
                      <a:pPr algn="l" fontAlgn="ctr"/>
                      <a:r>
                        <a:rPr lang="es-CO" sz="1400" b="0" i="0" u="none" strike="noStrike" kern="1200" dirty="0">
                          <a:solidFill>
                            <a:srgbClr val="000000"/>
                          </a:solidFill>
                          <a:effectLst/>
                          <a:latin typeface="Calibri" panose="020F0502020204030204" pitchFamily="34" charset="0"/>
                          <a:ea typeface="+mn-ea"/>
                          <a:cs typeface="+mn-cs"/>
                        </a:rPr>
                        <a:t>Establecer condiciones regulatorias particulares acorde con los requerimientos de los prestadores de los servicios públicos de </a:t>
                      </a:r>
                      <a:r>
                        <a:rPr lang="es-CO" sz="1400" b="0" i="0" u="none" strike="noStrike" kern="1200" dirty="0" smtClean="0">
                          <a:solidFill>
                            <a:srgbClr val="000000"/>
                          </a:solidFill>
                          <a:effectLst/>
                          <a:latin typeface="Calibri" panose="020F0502020204030204" pitchFamily="34" charset="0"/>
                          <a:ea typeface="+mn-ea"/>
                          <a:cs typeface="+mn-cs"/>
                        </a:rPr>
                        <a:t>acueducto </a:t>
                      </a:r>
                      <a:r>
                        <a:rPr lang="es-CO" sz="1400" b="0" i="0" u="none" strike="noStrike" kern="1200" dirty="0">
                          <a:solidFill>
                            <a:srgbClr val="000000"/>
                          </a:solidFill>
                          <a:effectLst/>
                          <a:latin typeface="Calibri" panose="020F0502020204030204" pitchFamily="34" charset="0"/>
                          <a:ea typeface="+mn-ea"/>
                          <a:cs typeface="+mn-cs"/>
                        </a:rPr>
                        <a:t>alcantarillado y aseo a nivel nacional</a:t>
                      </a:r>
                    </a:p>
                  </a:txBody>
                  <a:tcPr marL="0" marR="0" marT="0" marB="0" anchor="ctr">
                    <a:solidFill>
                      <a:schemeClr val="accent1">
                        <a:lumMod val="40000"/>
                        <a:lumOff val="60000"/>
                      </a:schemeClr>
                    </a:solidFill>
                  </a:tcPr>
                </a:tc>
                <a:tc rowSpan="2">
                  <a:txBody>
                    <a:bodyPr/>
                    <a:lstStyle/>
                    <a:p>
                      <a:pPr algn="l" fontAlgn="ctr"/>
                      <a:r>
                        <a:rPr lang="es-CO" sz="1400" b="0" i="0" u="none" strike="noStrike" kern="1200" dirty="0">
                          <a:solidFill>
                            <a:srgbClr val="000000"/>
                          </a:solidFill>
                          <a:effectLst/>
                          <a:latin typeface="Calibri" panose="020F0502020204030204" pitchFamily="34" charset="0"/>
                          <a:ea typeface="+mn-ea"/>
                          <a:cs typeface="+mn-cs"/>
                        </a:rPr>
                        <a:t>Sustanciación de las actuaciones administrativas con el fin de expedir la decisión que resuelva de fondo la solicitud</a:t>
                      </a:r>
                    </a:p>
                  </a:txBody>
                  <a:tcPr marL="0" marR="0" marT="0" marB="0" anchor="ctr">
                    <a:solidFill>
                      <a:schemeClr val="accent1">
                        <a:lumMod val="40000"/>
                        <a:lumOff val="60000"/>
                      </a:schemeClr>
                    </a:solidFill>
                  </a:tcPr>
                </a:tc>
                <a:tc rowSpan="3">
                  <a:txBody>
                    <a:bodyPr/>
                    <a:lstStyle/>
                    <a:p>
                      <a:pPr algn="just" fontAlgn="ctr"/>
                      <a:r>
                        <a:rPr lang="es-ES" sz="1400" b="0" i="0" u="none" strike="noStrike" kern="1200" dirty="0">
                          <a:solidFill>
                            <a:srgbClr val="000000"/>
                          </a:solidFill>
                          <a:effectLst/>
                          <a:latin typeface="Calibri" panose="020F0502020204030204" pitchFamily="34" charset="0"/>
                          <a:ea typeface="+mn-ea"/>
                          <a:cs typeface="+mn-cs"/>
                        </a:rPr>
                        <a:t>Actos administrativos </a:t>
                      </a:r>
                      <a:r>
                        <a:rPr lang="es-ES" sz="1400" b="0" i="0" u="none" strike="noStrike" kern="1200" dirty="0" smtClean="0">
                          <a:solidFill>
                            <a:srgbClr val="000000"/>
                          </a:solidFill>
                          <a:effectLst/>
                          <a:latin typeface="Calibri" panose="020F0502020204030204" pitchFamily="34" charset="0"/>
                          <a:ea typeface="+mn-ea"/>
                          <a:cs typeface="+mn-cs"/>
                        </a:rPr>
                        <a:t>tramitados </a:t>
                      </a:r>
                      <a:r>
                        <a:rPr lang="es-ES" sz="1400" b="0" i="0" u="none" strike="noStrike" kern="1200" dirty="0">
                          <a:solidFill>
                            <a:srgbClr val="000000"/>
                          </a:solidFill>
                          <a:effectLst/>
                          <a:latin typeface="Calibri" panose="020F0502020204030204" pitchFamily="34" charset="0"/>
                          <a:ea typeface="+mn-ea"/>
                          <a:cs typeface="+mn-cs"/>
                        </a:rPr>
                        <a:t>acorde con </a:t>
                      </a:r>
                      <a:r>
                        <a:rPr lang="es-ES" sz="1400" b="0" i="0" u="none" strike="noStrike" kern="1200" dirty="0" smtClean="0">
                          <a:solidFill>
                            <a:srgbClr val="000000"/>
                          </a:solidFill>
                          <a:effectLst/>
                          <a:latin typeface="Calibri" panose="020F0502020204030204" pitchFamily="34" charset="0"/>
                          <a:ea typeface="+mn-ea"/>
                          <a:cs typeface="+mn-cs"/>
                        </a:rPr>
                        <a:t>demanda</a:t>
                      </a:r>
                      <a:endParaRPr lang="es-ES"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rowSpan="3">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r>
                        <a:rPr lang="es-419" sz="1400" b="0" i="0" u="none" strike="noStrike" kern="1200" dirty="0" smtClean="0">
                          <a:solidFill>
                            <a:schemeClr val="tx1"/>
                          </a:solidFill>
                          <a:effectLst/>
                          <a:latin typeface="Calibri" panose="020F0502020204030204" pitchFamily="34" charset="0"/>
                          <a:ea typeface="+mn-ea"/>
                          <a:cs typeface="+mn-cs"/>
                        </a:rPr>
                        <a:t>Todos los meses </a:t>
                      </a: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3">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  </a:t>
                      </a: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Junio </a:t>
                      </a:r>
                    </a:p>
                    <a:p>
                      <a:pPr algn="ctr"/>
                      <a:r>
                        <a:rPr lang="es-419" sz="1400" b="0" i="0" u="none" strike="noStrike" kern="1200" dirty="0" smtClean="0">
                          <a:solidFill>
                            <a:schemeClr val="tx1"/>
                          </a:solidFill>
                          <a:effectLst/>
                          <a:latin typeface="Calibri" panose="020F0502020204030204" pitchFamily="34" charset="0"/>
                          <a:ea typeface="+mn-ea"/>
                          <a:cs typeface="+mn-cs"/>
                        </a:rPr>
                        <a:t>y </a:t>
                      </a: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 </a:t>
                      </a:r>
                    </a:p>
                    <a:p>
                      <a:pPr 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3">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100</a:t>
                      </a: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3">
                  <a:txBody>
                    <a:bodyPr/>
                    <a:lstStyle/>
                    <a:p>
                      <a:pPr algn="ctr" fontAlgn="ctr"/>
                      <a:r>
                        <a:rPr lang="es-ES" sz="1400" b="0" i="0" u="none" strike="noStrike" kern="1200" dirty="0">
                          <a:solidFill>
                            <a:srgbClr val="000000"/>
                          </a:solidFill>
                          <a:effectLst/>
                          <a:latin typeface="Calibri" panose="020F0502020204030204" pitchFamily="34" charset="0"/>
                          <a:ea typeface="+mn-ea"/>
                          <a:cs typeface="+mn-cs"/>
                        </a:rPr>
                        <a:t>Acto Administrativo Definitivo</a:t>
                      </a:r>
                    </a:p>
                  </a:txBody>
                  <a:tcPr marL="0" marR="0" marT="0" marB="0" anchor="ctr">
                    <a:solidFill>
                      <a:schemeClr val="accent1">
                        <a:lumMod val="40000"/>
                        <a:lumOff val="60000"/>
                      </a:schemeClr>
                    </a:solidFill>
                  </a:tcPr>
                </a:tc>
                <a:tc>
                  <a:txBody>
                    <a:bodyPr/>
                    <a:lstStyle/>
                    <a:p>
                      <a:pPr algn="just" fontAlgn="ctr"/>
                      <a:endParaRPr lang="es-CO" sz="1400" b="1" i="0" u="none" strike="noStrike" kern="1200" dirty="0" smtClean="0">
                        <a:solidFill>
                          <a:srgbClr val="000000"/>
                        </a:solidFill>
                        <a:effectLst/>
                        <a:latin typeface="Calibri" panose="020F0502020204030204" pitchFamily="34" charset="0"/>
                        <a:ea typeface="+mn-ea"/>
                        <a:cs typeface="+mn-cs"/>
                      </a:endParaRPr>
                    </a:p>
                    <a:p>
                      <a:pPr algn="just" fontAlgn="ctr"/>
                      <a:r>
                        <a:rPr lang="es-CO" sz="1400" b="0" i="0" u="none" strike="noStrike" kern="1200" dirty="0" smtClean="0">
                          <a:solidFill>
                            <a:srgbClr val="000000"/>
                          </a:solidFill>
                          <a:effectLst/>
                          <a:latin typeface="Calibri" panose="020F0502020204030204" pitchFamily="34" charset="0"/>
                          <a:ea typeface="+mn-ea"/>
                          <a:cs typeface="+mn-cs"/>
                        </a:rPr>
                        <a:t>Los informes</a:t>
                      </a:r>
                      <a:r>
                        <a:rPr lang="es-CO" sz="1400" b="0" i="0" u="none" strike="noStrike" kern="1200" baseline="0" dirty="0" smtClean="0">
                          <a:solidFill>
                            <a:srgbClr val="000000"/>
                          </a:solidFill>
                          <a:effectLst/>
                          <a:latin typeface="Calibri" panose="020F0502020204030204" pitchFamily="34" charset="0"/>
                          <a:ea typeface="+mn-ea"/>
                          <a:cs typeface="+mn-cs"/>
                        </a:rPr>
                        <a:t> que contienen las actuaciones administrativas realizadas en cada proyecto regulatorio de carácter particular desde el mes de enero hasta junio de 2017.</a:t>
                      </a: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205827">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just" fontAlgn="ctr"/>
                      <a:endParaRPr lang="es-CO" sz="1400" b="0" i="0" u="none" strike="noStrike" kern="1200" dirty="0" smtClean="0">
                        <a:solidFill>
                          <a:srgbClr val="000000"/>
                        </a:solidFill>
                        <a:effectLst/>
                        <a:latin typeface="Calibri" panose="020F0502020204030204" pitchFamily="34" charset="0"/>
                        <a:ea typeface="+mn-ea"/>
                        <a:cs typeface="+mn-cs"/>
                      </a:endParaRPr>
                    </a:p>
                    <a:p>
                      <a:pPr algn="just" fontAlgn="ctr"/>
                      <a:r>
                        <a:rPr lang="es-CO" sz="1400" b="0" i="0" u="none" strike="noStrike" kern="1200" dirty="0" smtClean="0">
                          <a:solidFill>
                            <a:srgbClr val="000000"/>
                          </a:solidFill>
                          <a:effectLst/>
                          <a:latin typeface="Calibri" panose="020F0502020204030204" pitchFamily="34" charset="0"/>
                          <a:ea typeface="+mn-ea"/>
                          <a:cs typeface="+mn-cs"/>
                        </a:rPr>
                        <a:t>La OAJ presentó los informes relacionado</a:t>
                      </a:r>
                      <a:r>
                        <a:rPr lang="es-CO" sz="1400" b="0" i="0" u="none" strike="noStrike" kern="1200" baseline="0" dirty="0" smtClean="0">
                          <a:solidFill>
                            <a:srgbClr val="000000"/>
                          </a:solidFill>
                          <a:effectLst/>
                          <a:latin typeface="Calibri" panose="020F0502020204030204" pitchFamily="34" charset="0"/>
                          <a:ea typeface="+mn-ea"/>
                          <a:cs typeface="+mn-cs"/>
                        </a:rPr>
                        <a:t> con el estado de las actuaciones administrativas </a:t>
                      </a:r>
                      <a:r>
                        <a:rPr lang="es-CO" sz="1400" b="0" i="0" u="none" strike="noStrike" kern="1200" dirty="0" smtClean="0">
                          <a:solidFill>
                            <a:srgbClr val="000000"/>
                          </a:solidFill>
                          <a:effectLst/>
                          <a:latin typeface="Calibri" panose="020F0502020204030204" pitchFamily="34" charset="0"/>
                          <a:ea typeface="+mn-ea"/>
                          <a:cs typeface="+mn-cs"/>
                        </a:rPr>
                        <a:t>de los meses</a:t>
                      </a:r>
                      <a:r>
                        <a:rPr lang="es-CO" sz="1400" b="0" i="0" u="none" strike="noStrike" kern="1200" baseline="0" dirty="0" smtClean="0">
                          <a:solidFill>
                            <a:srgbClr val="000000"/>
                          </a:solidFill>
                          <a:effectLst/>
                          <a:latin typeface="Calibri" panose="020F0502020204030204" pitchFamily="34" charset="0"/>
                          <a:ea typeface="+mn-ea"/>
                          <a:cs typeface="+mn-cs"/>
                        </a:rPr>
                        <a:t> de enero hasta junio de 2017.</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658751744"/>
                  </a:ext>
                </a:extLst>
              </a:tr>
              <a:tr h="1793998">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chemeClr val="tx1"/>
                          </a:solidFill>
                          <a:effectLst/>
                          <a:latin typeface="Calibri" panose="020F0502020204030204" pitchFamily="34" charset="0"/>
                          <a:ea typeface="+mn-ea"/>
                          <a:cs typeface="+mn-cs"/>
                        </a:rPr>
                        <a:t>OAJ6</a:t>
                      </a:r>
                      <a:endParaRPr lang="es-ES" sz="1400" b="1" i="0" u="none" strike="noStrike" kern="1200" dirty="0">
                        <a:solidFill>
                          <a:schemeClr val="tx1"/>
                        </a:solidFill>
                        <a:effectLst/>
                        <a:latin typeface="Calibri" panose="020F0502020204030204" pitchFamily="34" charset="0"/>
                        <a:ea typeface="+mn-ea"/>
                        <a:cs typeface="+mn-cs"/>
                      </a:endParaRPr>
                    </a:p>
                  </a:txBody>
                  <a:tcPr marL="0" marR="0" marT="0" marB="0" anchor="ctr">
                    <a:solidFill>
                      <a:srgbClr val="FFFF00"/>
                    </a:solidFill>
                  </a:tcPr>
                </a:tc>
                <a:tc vMerge="1">
                  <a:txBody>
                    <a:bodyPr/>
                    <a:lstStyle/>
                    <a:p>
                      <a:endParaRPr lang="es-ES"/>
                    </a:p>
                  </a:txBody>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Presentación de informes relacionados con el estado de las actuaciones  </a:t>
                      </a:r>
                    </a:p>
                  </a:txBody>
                  <a:tcPr marL="0" marR="0" marT="0" marB="0" anchor="ctr">
                    <a:solidFill>
                      <a:schemeClr val="accent1">
                        <a:lumMod val="40000"/>
                        <a:lumOff val="60000"/>
                      </a:schemeClr>
                    </a:solidFill>
                  </a:tcPr>
                </a:tc>
                <a:tc vMerge="1">
                  <a:txBody>
                    <a:bodyPr/>
                    <a:lstStyle/>
                    <a:p>
                      <a:pPr algn="l" fontAlgn="ctr"/>
                      <a:endParaRPr lang="es-ES" sz="1100" b="0" i="0" u="none" strike="noStrike" dirty="0">
                        <a:solidFill>
                          <a:srgbClr val="000000"/>
                        </a:solidFill>
                        <a:effectLst/>
                        <a:latin typeface="Calibri" panose="020F0502020204030204" pitchFamily="34" charset="0"/>
                      </a:endParaRPr>
                    </a:p>
                  </a:txBody>
                  <a:tcPr marL="0" marR="0" marT="0" marB="0" anchor="ct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pPr algn="just" fontAlgn="ct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567042445"/>
                  </a:ext>
                </a:extLst>
              </a:tr>
            </a:tbl>
          </a:graphicData>
        </a:graphic>
      </p:graphicFrame>
    </p:spTree>
    <p:extLst>
      <p:ext uri="{BB962C8B-B14F-4D97-AF65-F5344CB8AC3E}">
        <p14:creationId xmlns:p14="http://schemas.microsoft.com/office/powerpoint/2010/main" val="3260484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40774253"/>
              </p:ext>
            </p:extLst>
          </p:nvPr>
        </p:nvGraphicFramePr>
        <p:xfrm>
          <a:off x="179512" y="1196752"/>
          <a:ext cx="8784976" cy="4680519"/>
        </p:xfrm>
        <a:graphic>
          <a:graphicData uri="http://schemas.openxmlformats.org/drawingml/2006/table">
            <a:tbl>
              <a:tblPr firstRow="1" firstCol="1" lastRow="1" lastCol="1" bandRow="1" bandCol="1">
                <a:tableStyleId>{5C22544A-7EE6-4342-B048-85BDC9FD1C3A}</a:tableStyleId>
              </a:tblPr>
              <a:tblGrid>
                <a:gridCol w="726030">
                  <a:extLst>
                    <a:ext uri="{9D8B030D-6E8A-4147-A177-3AD203B41FA5}">
                      <a16:colId xmlns:a16="http://schemas.microsoft.com/office/drawing/2014/main" val="20000"/>
                    </a:ext>
                  </a:extLst>
                </a:gridCol>
                <a:gridCol w="943842">
                  <a:extLst>
                    <a:ext uri="{9D8B030D-6E8A-4147-A177-3AD203B41FA5}">
                      <a16:colId xmlns:a16="http://schemas.microsoft.com/office/drawing/2014/main" val="20001"/>
                    </a:ext>
                  </a:extLst>
                </a:gridCol>
                <a:gridCol w="99442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3728082772"/>
                    </a:ext>
                  </a:extLst>
                </a:gridCol>
                <a:gridCol w="360040">
                  <a:extLst>
                    <a:ext uri="{9D8B030D-6E8A-4147-A177-3AD203B41FA5}">
                      <a16:colId xmlns:a16="http://schemas.microsoft.com/office/drawing/2014/main" val="20005"/>
                    </a:ext>
                  </a:extLst>
                </a:gridCol>
                <a:gridCol w="792088">
                  <a:extLst>
                    <a:ext uri="{9D8B030D-6E8A-4147-A177-3AD203B41FA5}">
                      <a16:colId xmlns:a16="http://schemas.microsoft.com/office/drawing/2014/main" val="2127690766"/>
                    </a:ext>
                  </a:extLst>
                </a:gridCol>
                <a:gridCol w="2088232">
                  <a:extLst>
                    <a:ext uri="{9D8B030D-6E8A-4147-A177-3AD203B41FA5}">
                      <a16:colId xmlns:a16="http://schemas.microsoft.com/office/drawing/2014/main" val="20006"/>
                    </a:ext>
                  </a:extLst>
                </a:gridCol>
              </a:tblGrid>
              <a:tr h="947953">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p>
                      <a:pPr algn="ctr">
                        <a:lnSpc>
                          <a:spcPts val="1300"/>
                        </a:lnSpc>
                        <a:spcBef>
                          <a:spcPts val="100"/>
                        </a:spcBef>
                        <a:spcAft>
                          <a:spcPts val="0"/>
                        </a:spcAft>
                      </a:pPr>
                      <a:endParaRPr lang="en-US" sz="1100" dirty="0" smtClean="0">
                        <a:effectLst/>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732566">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a:solidFill>
                            <a:schemeClr val="tx1"/>
                          </a:solidFill>
                          <a:effectLst/>
                          <a:latin typeface="Calibri" panose="020F0502020204030204" pitchFamily="34" charset="0"/>
                          <a:ea typeface="+mn-ea"/>
                          <a:cs typeface="+mn-cs"/>
                        </a:rPr>
                        <a:t>SR20</a:t>
                      </a:r>
                    </a:p>
                  </a:txBody>
                  <a:tcPr marL="0" marR="0" marT="0" marB="0" anchor="ctr">
                    <a:solidFill>
                      <a:srgbClr val="92D050"/>
                    </a:solidFill>
                  </a:tcPr>
                </a:tc>
                <a:tc>
                  <a:txBody>
                    <a:bodyPr/>
                    <a:lstStyle/>
                    <a:p>
                      <a:pPr algn="ctr" fontAlgn="ctr"/>
                      <a:r>
                        <a:rPr lang="es-CO" sz="1400" b="0" i="0" u="none" strike="noStrike" kern="1200" dirty="0" smtClean="0">
                          <a:solidFill>
                            <a:schemeClr val="tx1"/>
                          </a:solidFill>
                          <a:effectLst/>
                          <a:latin typeface="Calibri" panose="020F0502020204030204" pitchFamily="34" charset="0"/>
                          <a:ea typeface="+mn-ea"/>
                          <a:cs typeface="+mn-cs"/>
                        </a:rPr>
                        <a:t>Definir  </a:t>
                      </a:r>
                      <a:r>
                        <a:rPr lang="es-CO" sz="1400" b="0" i="0" u="none" strike="noStrike" kern="1200" dirty="0">
                          <a:solidFill>
                            <a:schemeClr val="tx1"/>
                          </a:solidFill>
                          <a:effectLst/>
                          <a:latin typeface="Calibri" panose="020F0502020204030204" pitchFamily="34" charset="0"/>
                          <a:ea typeface="+mn-ea"/>
                          <a:cs typeface="+mn-cs"/>
                        </a:rPr>
                        <a:t>instrumentos regulatorios  que  incentiven  el  uso  eficiente  y  de  ahorro  del  agua y reducción de impactos en fuentes </a:t>
                      </a:r>
                      <a:r>
                        <a:rPr lang="es-CO" sz="1400" b="0" i="0" u="none" strike="noStrike" kern="1200" dirty="0" smtClean="0">
                          <a:solidFill>
                            <a:schemeClr val="tx1"/>
                          </a:solidFill>
                          <a:effectLst/>
                          <a:latin typeface="Calibri" panose="020F0502020204030204" pitchFamily="34" charset="0"/>
                          <a:ea typeface="+mn-ea"/>
                          <a:cs typeface="+mn-cs"/>
                        </a:rPr>
                        <a:t>hídricas</a:t>
                      </a:r>
                      <a:r>
                        <a:rPr lang="es-CO" sz="1400" b="0" i="0" u="none" strike="noStrike" kern="1200" dirty="0">
                          <a:solidFill>
                            <a:schemeClr val="tx1"/>
                          </a:solidFill>
                          <a:effectLst/>
                          <a:latin typeface="Calibri" panose="020F0502020204030204" pitchFamily="34" charset="0"/>
                          <a:ea typeface="+mn-ea"/>
                          <a:cs typeface="+mn-cs"/>
                        </a:rPr>
                        <a:t/>
                      </a:r>
                      <a:br>
                        <a:rPr lang="es-CO" sz="1400" b="0" i="0" u="none" strike="noStrike" kern="1200" dirty="0">
                          <a:solidFill>
                            <a:schemeClr val="tx1"/>
                          </a:solidFill>
                          <a:effectLst/>
                          <a:latin typeface="Calibri" panose="020F0502020204030204" pitchFamily="34" charset="0"/>
                          <a:ea typeface="+mn-ea"/>
                          <a:cs typeface="+mn-cs"/>
                        </a:rPr>
                      </a:b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chemeClr val="tx1"/>
                          </a:solidFill>
                          <a:effectLst/>
                          <a:latin typeface="Calibri" panose="020F0502020204030204" pitchFamily="34" charset="0"/>
                          <a:ea typeface="+mn-ea"/>
                          <a:cs typeface="+mn-cs"/>
                        </a:rPr>
                        <a:t>Elaborar propuesta de la resolución definitiva </a:t>
                      </a:r>
                    </a:p>
                  </a:txBody>
                  <a:tcPr marL="0" marR="0" marT="0" marB="0" anchor="ctr">
                    <a:solidFill>
                      <a:schemeClr val="accent1">
                        <a:lumMod val="40000"/>
                        <a:lumOff val="60000"/>
                      </a:schemeClr>
                    </a:solidFill>
                  </a:tcPr>
                </a:tc>
                <a:tc>
                  <a:txBody>
                    <a:bodyPr/>
                    <a:lstStyle/>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r>
                        <a:rPr lang="es-ES" sz="1400" b="0" i="0" u="none" strike="noStrike" kern="1200" dirty="0" smtClean="0">
                          <a:solidFill>
                            <a:schemeClr val="tx1"/>
                          </a:solidFill>
                          <a:effectLst/>
                          <a:latin typeface="Calibri" panose="020F0502020204030204" pitchFamily="34" charset="0"/>
                          <a:ea typeface="+mn-ea"/>
                          <a:cs typeface="+mn-cs"/>
                        </a:rPr>
                        <a:t>Resolución definitiva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publicada </a:t>
                      </a:r>
                    </a:p>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r>
                        <a:rPr lang="es-419" sz="1400" b="0" i="0" u="none" strike="noStrike" kern="1200" dirty="0" smtClean="0">
                          <a:solidFill>
                            <a:schemeClr val="tx1"/>
                          </a:solidFill>
                          <a:effectLst/>
                          <a:latin typeface="Calibri" panose="020F0502020204030204" pitchFamily="34" charset="0"/>
                          <a:ea typeface="+mn-ea"/>
                          <a:cs typeface="+mn-cs"/>
                        </a:rPr>
                        <a:t>Febrero</a:t>
                      </a:r>
                      <a:r>
                        <a:rPr lang="es-419" sz="1400" b="0" i="0" u="none" strike="noStrike" kern="1200" baseline="0" dirty="0" smtClean="0">
                          <a:solidFill>
                            <a:schemeClr val="tx1"/>
                          </a:solidFill>
                          <a:effectLst/>
                          <a:latin typeface="Calibri" panose="020F0502020204030204" pitchFamily="34" charset="0"/>
                          <a:ea typeface="+mn-ea"/>
                          <a:cs typeface="+mn-cs"/>
                        </a:rPr>
                        <a:t> de 2017</a:t>
                      </a: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  </a:t>
                      </a: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Marzo</a:t>
                      </a: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 </a:t>
                      </a:r>
                    </a:p>
                    <a:p>
                      <a:pPr 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kern="1200" dirty="0">
                          <a:solidFill>
                            <a:schemeClr val="tx1"/>
                          </a:solidFill>
                          <a:effectLst/>
                          <a:latin typeface="Calibri" panose="020F0502020204030204" pitchFamily="34" charset="0"/>
                          <a:ea typeface="+mn-ea"/>
                          <a:cs typeface="+mn-cs"/>
                        </a:rPr>
                        <a:t>Resolución definitiva de medición de vertimientos aprobada en sesión de comisión</a:t>
                      </a:r>
                    </a:p>
                  </a:txBody>
                  <a:tcPr marL="0" marR="0" marT="0" marB="0" anchor="ctr">
                    <a:solidFill>
                      <a:schemeClr val="accent1">
                        <a:lumMod val="40000"/>
                        <a:lumOff val="60000"/>
                      </a:schemeClr>
                    </a:solidFill>
                  </a:tcPr>
                </a:tc>
                <a:tc>
                  <a:txBody>
                    <a:bodyPr/>
                    <a:lstStyle/>
                    <a:p>
                      <a:pPr algn="just" fontAlgn="ctr"/>
                      <a:r>
                        <a:rPr lang="es-CO" sz="1400" b="1" i="0" u="none" strike="noStrike" kern="1200" dirty="0" smtClean="0">
                          <a:solidFill>
                            <a:schemeClr val="tx1"/>
                          </a:solidFill>
                          <a:effectLst/>
                          <a:latin typeface="Calibri" panose="020F0502020204030204" pitchFamily="34" charset="0"/>
                          <a:ea typeface="+mn-ea"/>
                          <a:cs typeface="+mn-cs"/>
                        </a:rPr>
                        <a:t>% de cumplimiento 100% Extemporánea</a:t>
                      </a:r>
                    </a:p>
                    <a:p>
                      <a:pPr algn="just" fontAlgn="ctr"/>
                      <a:r>
                        <a:rPr lang="es-CO" sz="1400" b="0" i="0" u="none" strike="noStrike" kern="1200" dirty="0" smtClean="0">
                          <a:solidFill>
                            <a:schemeClr val="tx1"/>
                          </a:solidFill>
                          <a:effectLst/>
                          <a:latin typeface="Calibri" panose="020F0502020204030204" pitchFamily="34" charset="0"/>
                          <a:ea typeface="+mn-ea"/>
                          <a:cs typeface="+mn-cs"/>
                        </a:rPr>
                        <a:t> </a:t>
                      </a:r>
                    </a:p>
                    <a:p>
                      <a:pPr algn="just" fontAlgn="ctr"/>
                      <a:endParaRPr lang="es-CO" sz="1400" b="0" i="0" u="none" strike="noStrike" kern="1200" dirty="0" smtClean="0">
                        <a:solidFill>
                          <a:srgbClr val="00B0F0"/>
                        </a:solidFill>
                        <a:effectLst/>
                        <a:latin typeface="Calibri" panose="020F0502020204030204" pitchFamily="34" charset="0"/>
                        <a:ea typeface="+mn-ea"/>
                        <a:cs typeface="+mn-cs"/>
                      </a:endParaRPr>
                    </a:p>
                    <a:p>
                      <a:pPr algn="just" fontAlgn="ctr"/>
                      <a:r>
                        <a:rPr lang="es-CO" sz="1400" b="0" i="0" u="none" strike="noStrike" kern="1200" dirty="0" smtClean="0">
                          <a:solidFill>
                            <a:srgbClr val="FF0000"/>
                          </a:solidFill>
                          <a:effectLst/>
                          <a:latin typeface="Calibri" panose="020F0502020204030204" pitchFamily="34" charset="0"/>
                          <a:ea typeface="+mn-ea"/>
                          <a:cs typeface="+mn-cs"/>
                        </a:rPr>
                        <a:t>La Resolución de Trámite fue aprobada en sesión de comisión del 27 de julio de 2017.</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83533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95536" y="386696"/>
            <a:ext cx="8424935"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PRIMER SEMESTRE 2017</a:t>
            </a:r>
          </a:p>
        </p:txBody>
      </p:sp>
      <p:sp>
        <p:nvSpPr>
          <p:cNvPr id="4" name="1 CuadroTexto"/>
          <p:cNvSpPr txBox="1"/>
          <p:nvPr/>
        </p:nvSpPr>
        <p:spPr>
          <a:xfrm>
            <a:off x="467543" y="1556792"/>
            <a:ext cx="8280920" cy="3816429"/>
          </a:xfrm>
          <a:prstGeom prst="rect">
            <a:avLst/>
          </a:prstGeom>
          <a:noFill/>
        </p:spPr>
        <p:txBody>
          <a:bodyPr wrap="square" rtlCol="0">
            <a:spAutoFit/>
          </a:bodyPr>
          <a:lstStyle/>
          <a:p>
            <a:pPr algn="ctr"/>
            <a:r>
              <a:rPr lang="es-MX" sz="3400" b="1" dirty="0" smtClean="0">
                <a:latin typeface="+mj-lt"/>
              </a:rPr>
              <a:t>CRITERIOS DEL SEGUIMIENTO</a:t>
            </a:r>
          </a:p>
          <a:p>
            <a:pPr algn="ctr"/>
            <a:endParaRPr lang="es-MX" sz="1000" b="1" dirty="0" smtClean="0">
              <a:latin typeface="+mj-lt"/>
            </a:endParaRPr>
          </a:p>
          <a:p>
            <a:pPr algn="just"/>
            <a:r>
              <a:rPr lang="es-MX" dirty="0" smtClean="0">
                <a:latin typeface="Arial" panose="020B0604020202020204" pitchFamily="34" charset="0"/>
                <a:cs typeface="Arial" panose="020B0604020202020204" pitchFamily="34" charset="0"/>
              </a:rPr>
              <a:t>Los criterios observados en el seguimiento fueron: </a:t>
            </a:r>
          </a:p>
          <a:p>
            <a:pPr algn="just"/>
            <a:endParaRPr lang="es-MX" dirty="0" smtClean="0">
              <a:latin typeface="Arial" panose="020B0604020202020204" pitchFamily="34" charset="0"/>
              <a:cs typeface="Arial" panose="020B0604020202020204" pitchFamily="34" charset="0"/>
            </a:endParaRPr>
          </a:p>
          <a:p>
            <a:pPr marL="361950" indent="-361950" algn="just">
              <a:buAutoNum type="arabicPeriod"/>
            </a:pPr>
            <a:r>
              <a:rPr lang="es-MX" dirty="0" smtClean="0">
                <a:latin typeface="Arial" panose="020B0604020202020204" pitchFamily="34" charset="0"/>
                <a:cs typeface="Arial" panose="020B0604020202020204" pitchFamily="34" charset="0"/>
              </a:rPr>
              <a:t>Plan de Acción de la UAE CRA </a:t>
            </a:r>
            <a:r>
              <a:rPr lang="es-MX" dirty="0" smtClean="0">
                <a:latin typeface="Arial" panose="020B0604020202020204" pitchFamily="34" charset="0"/>
                <a:cs typeface="Arial" panose="020B0604020202020204" pitchFamily="34" charset="0"/>
              </a:rPr>
              <a:t>presentado en el </a:t>
            </a:r>
            <a:r>
              <a:rPr lang="es-MX" dirty="0" smtClean="0">
                <a:latin typeface="Arial" panose="020B0604020202020204" pitchFamily="34" charset="0"/>
                <a:cs typeface="Arial" panose="020B0604020202020204" pitchFamily="34" charset="0"/>
              </a:rPr>
              <a:t>Comité de Expertos Ordinario No 10 del 31 de enero de 2017.</a:t>
            </a:r>
            <a:r>
              <a:rPr lang="es-CO" dirty="0" smtClean="0"/>
              <a:t> </a:t>
            </a:r>
          </a:p>
          <a:p>
            <a:pPr marL="361950" indent="-361950" algn="just">
              <a:buAutoNum type="arabicPeriod"/>
            </a:pPr>
            <a:endParaRPr lang="es-MX" dirty="0" smtClean="0">
              <a:latin typeface="Arial" panose="020B0604020202020204" pitchFamily="34" charset="0"/>
              <a:cs typeface="Arial" panose="020B0604020202020204" pitchFamily="34" charset="0"/>
            </a:endParaRPr>
          </a:p>
          <a:p>
            <a:pPr marL="361950" indent="-361950" algn="just">
              <a:buAutoNum type="arabicPeriod" startAt="2"/>
            </a:pPr>
            <a:r>
              <a:rPr lang="es-MX" dirty="0" smtClean="0">
                <a:latin typeface="Arial" panose="020B0604020202020204" pitchFamily="34" charset="0"/>
                <a:cs typeface="Arial" panose="020B0604020202020204" pitchFamily="34" charset="0"/>
              </a:rPr>
              <a:t>El cumplimiento de las acciones previstas en el Plan de Acción publicado en la página web de la UAE CRA para el primer semestre de 2017. </a:t>
            </a:r>
          </a:p>
          <a:p>
            <a:pPr marL="361950" indent="-361950" algn="just">
              <a:buAutoNum type="arabicPeriod" startAt="2"/>
            </a:pPr>
            <a:endParaRPr lang="es-MX" dirty="0" smtClean="0">
              <a:latin typeface="Arial" panose="020B0604020202020204" pitchFamily="34" charset="0"/>
              <a:cs typeface="Arial" panose="020B0604020202020204" pitchFamily="34" charset="0"/>
            </a:endParaRPr>
          </a:p>
          <a:p>
            <a:pPr marL="361950" indent="-361950" algn="just"/>
            <a:r>
              <a:rPr lang="es-MX" dirty="0">
                <a:latin typeface="Arial" panose="020B0604020202020204" pitchFamily="34" charset="0"/>
                <a:cs typeface="Arial" panose="020B0604020202020204" pitchFamily="34" charset="0"/>
              </a:rPr>
              <a:t>3</a:t>
            </a:r>
            <a:r>
              <a:rPr lang="es-MX" dirty="0" smtClean="0">
                <a:latin typeface="Arial" panose="020B0604020202020204" pitchFamily="34" charset="0"/>
                <a:cs typeface="Arial" panose="020B0604020202020204" pitchFamily="34" charset="0"/>
              </a:rPr>
              <a:t>.	Ejecución presupuestal de las acciones previstas en el Plan de Acción, de acuerdo a la información suministrada por la Oficina Asesora de Planeación. </a:t>
            </a:r>
          </a:p>
          <a:p>
            <a:pPr algn="just"/>
            <a:endParaRPr lang="es-MX"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330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013071754"/>
              </p:ext>
            </p:extLst>
          </p:nvPr>
        </p:nvGraphicFramePr>
        <p:xfrm>
          <a:off x="179512" y="1196753"/>
          <a:ext cx="8712967" cy="4579004"/>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224136">
                  <a:extLst>
                    <a:ext uri="{9D8B030D-6E8A-4147-A177-3AD203B41FA5}">
                      <a16:colId xmlns:a16="http://schemas.microsoft.com/office/drawing/2014/main" val="2127690766"/>
                    </a:ext>
                  </a:extLst>
                </a:gridCol>
                <a:gridCol w="1512167">
                  <a:extLst>
                    <a:ext uri="{9D8B030D-6E8A-4147-A177-3AD203B41FA5}">
                      <a16:colId xmlns:a16="http://schemas.microsoft.com/office/drawing/2014/main" val="20006"/>
                    </a:ext>
                  </a:extLst>
                </a:gridCol>
              </a:tblGrid>
              <a:tr h="770298">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p>
                      <a:pPr algn="ctr">
                        <a:lnSpc>
                          <a:spcPts val="1300"/>
                        </a:lnSpc>
                        <a:spcBef>
                          <a:spcPts val="100"/>
                        </a:spcBef>
                        <a:spcAft>
                          <a:spcPts val="0"/>
                        </a:spcAft>
                      </a:pPr>
                      <a:endParaRPr lang="en-US" sz="1100" dirty="0" smtClean="0">
                        <a:effectLst/>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906488">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a:solidFill>
                            <a:schemeClr val="tx1"/>
                          </a:solidFill>
                          <a:effectLst/>
                          <a:latin typeface="Calibri" panose="020F0502020204030204" pitchFamily="34" charset="0"/>
                          <a:ea typeface="+mn-ea"/>
                          <a:cs typeface="+mn-cs"/>
                        </a:rPr>
                        <a:t>SR21</a:t>
                      </a:r>
                    </a:p>
                  </a:txBody>
                  <a:tcPr marL="0" marR="0" marT="0" marB="0" anchor="ctr">
                    <a:solidFill>
                      <a:srgbClr val="FFFF00"/>
                    </a:solidFill>
                  </a:tcPr>
                </a:tc>
                <a:tc rowSpan="2">
                  <a:txBody>
                    <a:bodyPr/>
                    <a:lstStyle/>
                    <a:p>
                      <a:pPr algn="ctr" fontAlgn="ctr"/>
                      <a:r>
                        <a:rPr lang="es-CO" sz="1400" b="0" i="0" u="none" strike="noStrike" kern="1200" dirty="0" smtClean="0">
                          <a:solidFill>
                            <a:srgbClr val="000000"/>
                          </a:solidFill>
                          <a:effectLst/>
                          <a:latin typeface="Calibri" panose="020F0502020204030204" pitchFamily="34" charset="0"/>
                          <a:ea typeface="+mn-ea"/>
                          <a:cs typeface="+mn-cs"/>
                        </a:rPr>
                        <a:t>Definir  instrumentos regulatorios  que  incentiven  el  uso  eficiente  y  de  ahorro  del  agua y reducción de impactos en fuentes hídricas</a:t>
                      </a:r>
                      <a:br>
                        <a:rPr lang="es-CO" sz="1400" b="0" i="0" u="none" strike="noStrike" kern="1200" dirty="0" smtClean="0">
                          <a:solidFill>
                            <a:srgbClr val="000000"/>
                          </a:solidFill>
                          <a:effectLst/>
                          <a:latin typeface="Calibri" panose="020F0502020204030204" pitchFamily="34" charset="0"/>
                          <a:ea typeface="+mn-ea"/>
                          <a:cs typeface="+mn-cs"/>
                        </a:rPr>
                      </a:b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Elaborar propuesta de resolución de trámite</a:t>
                      </a:r>
                    </a:p>
                  </a:txBody>
                  <a:tcPr marL="0" marR="0" marT="0" marB="0" anchor="ctr">
                    <a:solidFill>
                      <a:schemeClr val="accent1">
                        <a:lumMod val="40000"/>
                        <a:lumOff val="60000"/>
                      </a:schemeClr>
                    </a:solidFill>
                  </a:tcPr>
                </a:tc>
                <a:tc rowSpan="2">
                  <a:txBody>
                    <a:bodyPr/>
                    <a:lstStyle/>
                    <a:p>
                      <a:pPr algn="ctr" fontAlgn="ctr"/>
                      <a:endParaRPr lang="es-ES" sz="1400" b="0" i="0" u="none" strike="noStrike" kern="1200" dirty="0" smtClean="0">
                        <a:solidFill>
                          <a:srgbClr val="000000"/>
                        </a:solidFill>
                        <a:effectLst/>
                        <a:latin typeface="Calibri" panose="020F0502020204030204" pitchFamily="34" charset="0"/>
                        <a:ea typeface="+mn-ea"/>
                        <a:cs typeface="+mn-cs"/>
                      </a:endParaRPr>
                    </a:p>
                    <a:p>
                      <a:pPr algn="ctr" fontAlgn="ctr"/>
                      <a:r>
                        <a:rPr lang="es-ES" sz="1400" b="0" i="0" u="none" strike="noStrike" kern="1200" dirty="0" smtClean="0">
                          <a:solidFill>
                            <a:srgbClr val="000000"/>
                          </a:solidFill>
                          <a:effectLst/>
                          <a:latin typeface="Calibri" panose="020F0502020204030204" pitchFamily="34" charset="0"/>
                          <a:ea typeface="+mn-ea"/>
                          <a:cs typeface="+mn-cs"/>
                        </a:rPr>
                        <a:t>Resolución definitiva </a:t>
                      </a:r>
                    </a:p>
                    <a:p>
                      <a:pPr algn="ctr" fontAlgn="ctr"/>
                      <a:r>
                        <a:rPr lang="es-ES" sz="1400" b="0" i="0" u="none" strike="noStrike" kern="1200" dirty="0" smtClean="0">
                          <a:solidFill>
                            <a:srgbClr val="000000"/>
                          </a:solidFill>
                          <a:effectLst/>
                          <a:latin typeface="Calibri" panose="020F0502020204030204" pitchFamily="34" charset="0"/>
                          <a:ea typeface="+mn-ea"/>
                          <a:cs typeface="+mn-cs"/>
                        </a:rPr>
                        <a:t>publicada </a:t>
                      </a:r>
                    </a:p>
                    <a:p>
                      <a:pPr algn="ctr" fontAlgn="ctr"/>
                      <a:endParaRPr lang="es-ES" sz="1400" b="0" i="0" u="none" strike="noStrike" kern="1200" dirty="0" smtClean="0">
                        <a:solidFill>
                          <a:srgbClr val="000000"/>
                        </a:solidFill>
                        <a:effectLst/>
                        <a:latin typeface="Calibri" panose="020F0502020204030204" pitchFamily="34" charset="0"/>
                        <a:ea typeface="+mn-ea"/>
                        <a:cs typeface="+mn-cs"/>
                      </a:endParaRPr>
                    </a:p>
                    <a:p>
                      <a:pPr algn="ctr" fontAlgn="ctr"/>
                      <a:endParaRPr lang="es-ES"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Agosto de 2017</a:t>
                      </a:r>
                    </a:p>
                  </a:txBody>
                  <a:tcPr marL="0" marR="0" marT="0" marB="0">
                    <a:solidFill>
                      <a:schemeClr val="accent1">
                        <a:lumMod val="40000"/>
                        <a:lumOff val="60000"/>
                      </a:schemeClr>
                    </a:solidFill>
                  </a:tcPr>
                </a:tc>
                <a:tc rowSpan="2">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rgbClr val="000000"/>
                        </a:solidFill>
                        <a:effectLst/>
                        <a:latin typeface="Calibri" panose="020F0502020204030204" pitchFamily="34" charset="0"/>
                        <a:ea typeface="+mn-ea"/>
                        <a:cs typeface="+mn-cs"/>
                      </a:endParaRPr>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2">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Resolución definitiva de consumo suntuario aprobada en sesión de comisión</a:t>
                      </a:r>
                    </a:p>
                  </a:txBody>
                  <a:tcPr marL="0" marR="0" marT="0" marB="0" anchor="ctr">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FF0000"/>
                          </a:solidFill>
                          <a:effectLst/>
                          <a:latin typeface="Calibri" panose="020F0502020204030204" pitchFamily="34" charset="0"/>
                        </a:rPr>
                        <a:t> </a:t>
                      </a:r>
                      <a:r>
                        <a:rPr lang="es-CO" sz="1400" b="0" i="0" u="none" strike="noStrike" kern="1200" dirty="0" smtClean="0">
                          <a:solidFill>
                            <a:srgbClr val="000000"/>
                          </a:solidFill>
                          <a:effectLst/>
                          <a:latin typeface="Calibri" panose="020F0502020204030204" pitchFamily="34" charset="0"/>
                          <a:ea typeface="+mn-ea"/>
                          <a:cs typeface="+mn-cs"/>
                        </a:rPr>
                        <a:t>EN PLAZO</a:t>
                      </a:r>
                    </a:p>
                    <a:p>
                      <a:pPr algn="l" fontAlgn="ctr"/>
                      <a:endParaRPr lang="es-CO" sz="1100" b="0" i="0" u="none" strike="noStrike" dirty="0">
                        <a:solidFill>
                          <a:srgbClr val="FF0000"/>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859716">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a:solidFill>
                            <a:schemeClr val="tx1"/>
                          </a:solidFill>
                          <a:effectLst/>
                          <a:latin typeface="Calibri" panose="020F0502020204030204" pitchFamily="34" charset="0"/>
                          <a:ea typeface="+mn-ea"/>
                          <a:cs typeface="+mn-cs"/>
                        </a:rPr>
                        <a:t>SR22</a:t>
                      </a:r>
                    </a:p>
                  </a:txBody>
                  <a:tcPr marL="0" marR="0" marT="0" marB="0" anchor="ctr">
                    <a:solidFill>
                      <a:srgbClr val="FFFF00"/>
                    </a:solidFill>
                  </a:tcPr>
                </a:tc>
                <a:tc vMerge="1">
                  <a:txBody>
                    <a:bodyPr/>
                    <a:lstStyle/>
                    <a:p>
                      <a:endParaRPr lang="es-ES"/>
                    </a:p>
                  </a:txBody>
                  <a:tcPr/>
                </a:tc>
                <a:tc>
                  <a:txBody>
                    <a:bodyPr/>
                    <a:lstStyle/>
                    <a:p>
                      <a:pPr algn="ctr" fontAlgn="ctr"/>
                      <a:r>
                        <a:rPr lang="es-CO" sz="1400" b="0" i="0" u="none" strike="noStrike" kern="1200" dirty="0">
                          <a:solidFill>
                            <a:srgbClr val="000000"/>
                          </a:solidFill>
                          <a:effectLst/>
                          <a:latin typeface="Calibri" panose="020F0502020204030204" pitchFamily="34" charset="0"/>
                          <a:ea typeface="+mn-ea"/>
                          <a:cs typeface="+mn-cs"/>
                        </a:rPr>
                        <a:t>Elaborar propuesta de la resolución definitiva </a:t>
                      </a:r>
                    </a:p>
                  </a:txBody>
                  <a:tcPr marL="0" marR="0" marT="0" marB="0" anchor="ctr">
                    <a:solidFill>
                      <a:schemeClr val="accent1">
                        <a:lumMod val="40000"/>
                        <a:lumOff val="60000"/>
                      </a:schemeClr>
                    </a:solidFill>
                  </a:tcPr>
                </a:tc>
                <a:tc vMerge="1">
                  <a:txBody>
                    <a:bodyPr/>
                    <a:lstStyle/>
                    <a:p>
                      <a:endParaRPr lang="es-ES"/>
                    </a:p>
                  </a:txBody>
                  <a:tcPr/>
                </a:tc>
                <a:tc>
                  <a:txBody>
                    <a:bodyPr/>
                    <a:lstStyle/>
                    <a:p>
                      <a:pPr algn="ctr"/>
                      <a:endParaRPr lang="es-419" dirty="0" smtClean="0"/>
                    </a:p>
                    <a:p>
                      <a:pPr algn="ctr"/>
                      <a:endParaRPr lang="es-419" dirty="0" smtClean="0"/>
                    </a:p>
                    <a:p>
                      <a:pPr algn="ctr"/>
                      <a:endParaRPr lang="es-419" dirty="0" smtClean="0"/>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algn="ctr"/>
                      <a:endParaRPr lang="es-ES" dirty="0"/>
                    </a:p>
                  </a:txBody>
                  <a:tcPr marL="0" marR="0" marT="0" marB="0">
                    <a:solidFill>
                      <a:schemeClr val="accent1">
                        <a:lumMod val="40000"/>
                        <a:lumOff val="60000"/>
                      </a:schemeClr>
                    </a:solidFill>
                  </a:tcPr>
                </a:tc>
                <a:tc vMerge="1">
                  <a:txBody>
                    <a:bodyPr/>
                    <a:lstStyle/>
                    <a:p>
                      <a:pPr algn="ctr"/>
                      <a:endParaRPr lang="es-ES" dirty="0"/>
                    </a:p>
                  </a:txBody>
                  <a:tcPr marL="0" marR="0" marT="0" marB="0">
                    <a:solidFill>
                      <a:schemeClr val="accent1">
                        <a:lumMod val="40000"/>
                        <a:lumOff val="60000"/>
                      </a:schemeClr>
                    </a:solidFill>
                  </a:tcPr>
                </a:tc>
                <a:tc>
                  <a:txBody>
                    <a:bodyPr/>
                    <a:lstStyle/>
                    <a:p>
                      <a:pPr algn="ctr"/>
                      <a:endParaRPr lang="es-419" dirty="0" smtClean="0"/>
                    </a:p>
                    <a:p>
                      <a:pPr algn="ctr"/>
                      <a:endParaRPr lang="es-419" dirty="0" smtClean="0"/>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vMerge="1">
                  <a:txBody>
                    <a:bodyPr/>
                    <a:lstStyle/>
                    <a:p>
                      <a:endParaRPr lang="es-E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EN PLAZO</a:t>
                      </a:r>
                    </a:p>
                    <a:p>
                      <a:pPr marL="0" algn="ctr" defTabSz="914400" rtl="0" eaLnBrk="1" fontAlgn="ctr" latinLnBrk="0" hangingPunct="1"/>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56001182"/>
                  </a:ext>
                </a:extLst>
              </a:tr>
            </a:tbl>
          </a:graphicData>
        </a:graphic>
      </p:graphicFrame>
    </p:spTree>
    <p:extLst>
      <p:ext uri="{BB962C8B-B14F-4D97-AF65-F5344CB8AC3E}">
        <p14:creationId xmlns:p14="http://schemas.microsoft.com/office/powerpoint/2010/main" val="737657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49550654"/>
              </p:ext>
            </p:extLst>
          </p:nvPr>
        </p:nvGraphicFramePr>
        <p:xfrm>
          <a:off x="179512" y="1196752"/>
          <a:ext cx="8712967" cy="4688840"/>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440160">
                  <a:extLst>
                    <a:ext uri="{9D8B030D-6E8A-4147-A177-3AD203B41FA5}">
                      <a16:colId xmlns:a16="http://schemas.microsoft.com/office/drawing/2014/main" val="2127690766"/>
                    </a:ext>
                  </a:extLst>
                </a:gridCol>
                <a:gridCol w="1296143">
                  <a:extLst>
                    <a:ext uri="{9D8B030D-6E8A-4147-A177-3AD203B41FA5}">
                      <a16:colId xmlns:a16="http://schemas.microsoft.com/office/drawing/2014/main" val="20006"/>
                    </a:ext>
                  </a:extLst>
                </a:gridCol>
              </a:tblGrid>
              <a:tr h="576064">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718860">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chemeClr val="tx1"/>
                          </a:solidFill>
                          <a:effectLst/>
                          <a:latin typeface="Calibri" panose="020F0502020204030204" pitchFamily="34" charset="0"/>
                          <a:ea typeface="+mn-ea"/>
                          <a:cs typeface="+mn-cs"/>
                        </a:rPr>
                        <a:t>SR23</a:t>
                      </a:r>
                      <a:endParaRPr lang="es-ES" sz="1400" b="1" i="0" u="none" strike="noStrike" kern="1200" dirty="0">
                        <a:solidFill>
                          <a:schemeClr val="tx1"/>
                        </a:solidFill>
                        <a:effectLst/>
                        <a:latin typeface="Calibri" panose="020F0502020204030204" pitchFamily="34" charset="0"/>
                        <a:ea typeface="+mn-ea"/>
                        <a:cs typeface="+mn-cs"/>
                      </a:endParaRPr>
                    </a:p>
                  </a:txBody>
                  <a:tcPr marL="0" marR="0" marT="0" marB="0" anchor="ctr">
                    <a:solidFill>
                      <a:srgbClr val="FF0000"/>
                    </a:solidFill>
                  </a:tcPr>
                </a:tc>
                <a:tc>
                  <a:txBody>
                    <a:bodyPr/>
                    <a:lstStyle/>
                    <a:p>
                      <a:pPr algn="just" fontAlgn="ctr"/>
                      <a:r>
                        <a:rPr lang="es-CO" sz="1400" b="0" i="0" u="none" strike="noStrike" kern="1200" dirty="0">
                          <a:solidFill>
                            <a:schemeClr val="tx1"/>
                          </a:solidFill>
                          <a:effectLst/>
                          <a:latin typeface="Calibri" panose="020F0502020204030204" pitchFamily="34" charset="0"/>
                          <a:ea typeface="+mn-ea"/>
                          <a:cs typeface="+mn-cs"/>
                        </a:rPr>
                        <a:t>Implementar el Análisis de Impacto Normativo (AIN) en la regulación que expida la CRA como instrumentos para incorporación de mejores prácticas internacionales en el marco de los compromisos de Colombia con la OCDE</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smtClean="0">
                          <a:solidFill>
                            <a:schemeClr val="tx1"/>
                          </a:solidFill>
                          <a:effectLst/>
                          <a:latin typeface="Calibri" panose="020F0502020204030204" pitchFamily="34" charset="0"/>
                          <a:ea typeface="+mn-ea"/>
                          <a:cs typeface="+mn-cs"/>
                        </a:rPr>
                        <a:t>Desarrollar </a:t>
                      </a:r>
                      <a:r>
                        <a:rPr lang="es-CO" sz="1400" b="0" i="0" u="none" strike="noStrike" kern="1200" dirty="0">
                          <a:solidFill>
                            <a:schemeClr val="tx1"/>
                          </a:solidFill>
                          <a:effectLst/>
                          <a:latin typeface="Calibri" panose="020F0502020204030204" pitchFamily="34" charset="0"/>
                          <a:ea typeface="+mn-ea"/>
                          <a:cs typeface="+mn-cs"/>
                        </a:rPr>
                        <a:t>proyecto piloto en el marco de la metodología AIN</a:t>
                      </a:r>
                    </a:p>
                  </a:txBody>
                  <a:tcPr marL="0" marR="0" marT="0" marB="0" anchor="ctr">
                    <a:solidFill>
                      <a:schemeClr val="accent1">
                        <a:lumMod val="40000"/>
                        <a:lumOff val="60000"/>
                      </a:schemeClr>
                    </a:solidFill>
                  </a:tcPr>
                </a:tc>
                <a:tc>
                  <a:txBody>
                    <a:bodyPr/>
                    <a:lstStyle/>
                    <a:p>
                      <a:pPr algn="just" fontAlgn="ctr"/>
                      <a:r>
                        <a:rPr lang="es-ES" sz="1400" b="0" i="0" u="none" strike="noStrike" kern="1200" dirty="0">
                          <a:solidFill>
                            <a:schemeClr val="tx1"/>
                          </a:solidFill>
                          <a:effectLst/>
                          <a:latin typeface="Calibri" panose="020F0502020204030204" pitchFamily="34" charset="0"/>
                          <a:ea typeface="+mn-ea"/>
                          <a:cs typeface="+mn-cs"/>
                        </a:rPr>
                        <a:t>Número de pilotos desarrollados </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Junio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chemeClr val="tx1"/>
                        </a:solidFill>
                        <a:effectLst/>
                        <a:latin typeface="Calibri" panose="020F0502020204030204" pitchFamily="34" charset="0"/>
                        <a:ea typeface="+mn-ea"/>
                        <a:cs typeface="+mn-cs"/>
                      </a:endParaRPr>
                    </a:p>
                    <a:p>
                      <a:pPr algn="ctr"/>
                      <a:endParaRPr lang="es-419" dirty="0" smtClean="0">
                        <a:solidFill>
                          <a:schemeClr val="tx1"/>
                        </a:solidFill>
                      </a:endParaRPr>
                    </a:p>
                    <a:p>
                      <a:pPr algn="ctr"/>
                      <a:r>
                        <a:rPr lang="es-419" dirty="0" smtClean="0">
                          <a:solidFill>
                            <a:schemeClr val="tx1"/>
                          </a:solidFill>
                        </a:rPr>
                        <a:t>  </a:t>
                      </a:r>
                    </a:p>
                    <a:p>
                      <a:pPr algn="ctr"/>
                      <a:endParaRPr lang="es-419" dirty="0" smtClean="0">
                        <a:solidFill>
                          <a:schemeClr val="tx1"/>
                        </a:solidFill>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Septiembre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 </a:t>
                      </a:r>
                    </a:p>
                    <a:p>
                      <a:pPr algn="ctr"/>
                      <a:endParaRPr lang="es-ES" dirty="0">
                        <a:solidFill>
                          <a:schemeClr val="tx1"/>
                        </a:solidFill>
                      </a:endParaRPr>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l" fontAlgn="ctr"/>
                      <a:r>
                        <a:rPr lang="es-CO" sz="1400" b="0" i="0" u="none" strike="noStrike" kern="1200" dirty="0">
                          <a:solidFill>
                            <a:schemeClr val="tx1"/>
                          </a:solidFill>
                          <a:effectLst/>
                          <a:latin typeface="Calibri" panose="020F0502020204030204" pitchFamily="34" charset="0"/>
                          <a:ea typeface="+mn-ea"/>
                          <a:cs typeface="+mn-cs"/>
                        </a:rPr>
                        <a:t>Documento de trabajo de un proyecto de la agenda regulatoria que contenga  lo establecido en la metodología AIN</a:t>
                      </a:r>
                    </a:p>
                  </a:txBody>
                  <a:tcPr marL="0" marR="0" marT="0" marB="0" anchor="ctr">
                    <a:solidFill>
                      <a:schemeClr val="accent1">
                        <a:lumMod val="40000"/>
                        <a:lumOff val="60000"/>
                      </a:schemeClr>
                    </a:solidFill>
                  </a:tcPr>
                </a:tc>
                <a:tc>
                  <a:txBody>
                    <a:bodyPr/>
                    <a:lstStyle/>
                    <a:p>
                      <a:pPr algn="just" fontAlgn="ctr"/>
                      <a:endParaRPr lang="es-CO" sz="1400" b="1" i="0" u="none" strike="noStrike" kern="1200" dirty="0" smtClean="0">
                        <a:solidFill>
                          <a:schemeClr val="tx1"/>
                        </a:solidFill>
                        <a:effectLst/>
                        <a:latin typeface="Calibri" panose="020F0502020204030204" pitchFamily="34" charset="0"/>
                        <a:ea typeface="+mn-ea"/>
                        <a:cs typeface="+mn-cs"/>
                      </a:endParaRPr>
                    </a:p>
                    <a:p>
                      <a:pPr algn="just" fontAlgn="ctr"/>
                      <a:endParaRPr lang="es-CO" sz="1400" b="0" i="0" u="none" strike="noStrike" kern="1200" dirty="0" smtClean="0">
                        <a:solidFill>
                          <a:schemeClr val="tx1"/>
                        </a:solidFill>
                        <a:effectLst/>
                        <a:latin typeface="Calibri" panose="020F0502020204030204" pitchFamily="34" charset="0"/>
                        <a:ea typeface="+mn-ea"/>
                        <a:cs typeface="+mn-cs"/>
                      </a:endParaRPr>
                    </a:p>
                    <a:p>
                      <a:pPr algn="just" fontAlgn="ctr"/>
                      <a:r>
                        <a:rPr lang="es-CO" sz="1400" b="0" i="0" u="none" strike="noStrike" kern="1200" dirty="0" smtClean="0">
                          <a:solidFill>
                            <a:schemeClr val="tx1"/>
                          </a:solidFill>
                          <a:effectLst/>
                          <a:latin typeface="Calibri" panose="020F0502020204030204" pitchFamily="34" charset="0"/>
                          <a:ea typeface="+mn-ea"/>
                          <a:cs typeface="+mn-cs"/>
                        </a:rPr>
                        <a:t>No se evidenció el proyecto piloto desarrollado en el marco de la metodología AIN</a:t>
                      </a:r>
                    </a:p>
                    <a:p>
                      <a:pPr algn="just" fontAlgn="ctr"/>
                      <a:endParaRPr lang="es-CO" sz="1400" b="0" i="0" u="none" strike="noStrike" kern="1200" dirty="0" smtClean="0">
                        <a:solidFill>
                          <a:schemeClr val="tx1"/>
                        </a:solidFill>
                        <a:effectLst/>
                        <a:latin typeface="Calibri" panose="020F0502020204030204" pitchFamily="34" charset="0"/>
                        <a:ea typeface="+mn-ea"/>
                        <a:cs typeface="+mn-cs"/>
                      </a:endParaRPr>
                    </a:p>
                    <a:p>
                      <a:pPr algn="just" fontAlgn="ctr"/>
                      <a:r>
                        <a:rPr lang="es-CO" sz="1400" b="0" i="0" u="none" strike="noStrike" kern="1200" dirty="0" smtClean="0">
                          <a:solidFill>
                            <a:srgbClr val="FF0000"/>
                          </a:solidFill>
                          <a:effectLst/>
                          <a:latin typeface="Calibri" panose="020F0502020204030204" pitchFamily="34" charset="0"/>
                          <a:ea typeface="+mn-ea"/>
                          <a:cs typeface="+mn-cs"/>
                        </a:rPr>
                        <a:t>Se va a llevar a Comité</a:t>
                      </a:r>
                      <a:r>
                        <a:rPr lang="es-CO" sz="1400" b="0" i="0" u="none" strike="noStrike" kern="1200" baseline="0" dirty="0" smtClean="0">
                          <a:solidFill>
                            <a:srgbClr val="FF0000"/>
                          </a:solidFill>
                          <a:effectLst/>
                          <a:latin typeface="Calibri" panose="020F0502020204030204" pitchFamily="34" charset="0"/>
                          <a:ea typeface="+mn-ea"/>
                          <a:cs typeface="+mn-cs"/>
                        </a:rPr>
                        <a:t> de Expertos del 9 de agosto de 2017, las alternativas de solución para su posterior</a:t>
                      </a:r>
                      <a:endParaRPr lang="es-CO" sz="1400" b="0" i="0" u="none" strike="noStrike" kern="1200" dirty="0">
                        <a:solidFill>
                          <a:srgbClr val="FF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5924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440652633"/>
              </p:ext>
            </p:extLst>
          </p:nvPr>
        </p:nvGraphicFramePr>
        <p:xfrm>
          <a:off x="179512" y="1196752"/>
          <a:ext cx="8712967" cy="4353860"/>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440160">
                  <a:extLst>
                    <a:ext uri="{9D8B030D-6E8A-4147-A177-3AD203B41FA5}">
                      <a16:colId xmlns:a16="http://schemas.microsoft.com/office/drawing/2014/main" val="2127690766"/>
                    </a:ext>
                  </a:extLst>
                </a:gridCol>
                <a:gridCol w="1296143">
                  <a:extLst>
                    <a:ext uri="{9D8B030D-6E8A-4147-A177-3AD203B41FA5}">
                      <a16:colId xmlns:a16="http://schemas.microsoft.com/office/drawing/2014/main" val="20006"/>
                    </a:ext>
                  </a:extLst>
                </a:gridCol>
              </a:tblGrid>
              <a:tr h="576064">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718860">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chemeClr val="tx1"/>
                          </a:solidFill>
                          <a:effectLst/>
                          <a:latin typeface="Calibri" panose="020F0502020204030204" pitchFamily="34" charset="0"/>
                          <a:ea typeface="+mn-ea"/>
                          <a:cs typeface="+mn-cs"/>
                        </a:rPr>
                        <a:t>SR24</a:t>
                      </a:r>
                      <a:endParaRPr lang="es-ES" sz="1400" b="1" i="0" u="none" strike="noStrike" kern="1200" dirty="0">
                        <a:solidFill>
                          <a:schemeClr val="tx1"/>
                        </a:solidFill>
                        <a:effectLst/>
                        <a:latin typeface="Calibri" panose="020F0502020204030204" pitchFamily="34" charset="0"/>
                        <a:ea typeface="+mn-ea"/>
                        <a:cs typeface="+mn-cs"/>
                      </a:endParaRPr>
                    </a:p>
                  </a:txBody>
                  <a:tcPr marL="0" marR="0" marT="0" marB="0" anchor="ctr">
                    <a:solidFill>
                      <a:srgbClr val="FFFF00"/>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Generar conocimiento que permita mejorar la eficiencia de los instrumentos normativos, regulatorios y de política del sector de agua potable y saneamiento básico</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Realizar estudios asociados al desarrollo del sector de APSB</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Documentos y/o estudios para el análisis y desarrollo del sector de APSB</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Noviembre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Noviembre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4</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Informe final del estudio asociado al desarrollo del sector de APSB</a:t>
                      </a:r>
                    </a:p>
                  </a:txBody>
                  <a:tcPr marL="0" marR="0" marT="0" marB="0" anchor="ctr">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EN PLAZO</a:t>
                      </a:r>
                    </a:p>
                    <a:p>
                      <a:pPr algn="l" fontAlgn="ctr"/>
                      <a:endParaRPr lang="es-CO" sz="1100" b="0" i="0" u="none" strike="noStrike" dirty="0">
                        <a:solidFill>
                          <a:srgbClr val="FF0000"/>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46368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964997785"/>
              </p:ext>
            </p:extLst>
          </p:nvPr>
        </p:nvGraphicFramePr>
        <p:xfrm>
          <a:off x="179512" y="1196752"/>
          <a:ext cx="8712967" cy="4699662"/>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440160">
                  <a:extLst>
                    <a:ext uri="{9D8B030D-6E8A-4147-A177-3AD203B41FA5}">
                      <a16:colId xmlns:a16="http://schemas.microsoft.com/office/drawing/2014/main" val="2127690766"/>
                    </a:ext>
                  </a:extLst>
                </a:gridCol>
                <a:gridCol w="1296143">
                  <a:extLst>
                    <a:ext uri="{9D8B030D-6E8A-4147-A177-3AD203B41FA5}">
                      <a16:colId xmlns:a16="http://schemas.microsoft.com/office/drawing/2014/main" val="20006"/>
                    </a:ext>
                  </a:extLst>
                </a:gridCol>
              </a:tblGrid>
              <a:tr h="615858">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64662">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chemeClr val="tx1"/>
                          </a:solidFill>
                          <a:effectLst/>
                          <a:latin typeface="Calibri" panose="020F0502020204030204" pitchFamily="34" charset="0"/>
                          <a:ea typeface="+mn-ea"/>
                          <a:cs typeface="+mn-cs"/>
                        </a:rPr>
                        <a:t>SR25</a:t>
                      </a:r>
                      <a:endParaRPr lang="es-ES" sz="1400" b="1" i="0" u="none" strike="noStrike" kern="1200" dirty="0">
                        <a:solidFill>
                          <a:schemeClr val="tx1"/>
                        </a:solidFill>
                        <a:effectLst/>
                        <a:latin typeface="Calibri" panose="020F0502020204030204" pitchFamily="34" charset="0"/>
                        <a:ea typeface="+mn-ea"/>
                        <a:cs typeface="+mn-cs"/>
                      </a:endParaRPr>
                    </a:p>
                  </a:txBody>
                  <a:tcPr marL="0" marR="0" marT="0" marB="0" anchor="ctr">
                    <a:solidFill>
                      <a:srgbClr val="FFFF00"/>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Generar conocimiento que permita mejorar la eficiencia de los instrumentos normativos, regulatorios y de política del sector de agua potable y saneamiento básico</a:t>
                      </a:r>
                    </a:p>
                  </a:txBody>
                  <a:tcPr marL="0" marR="0" marT="0" marB="0" anchor="ctr">
                    <a:solidFill>
                      <a:schemeClr val="accent1">
                        <a:lumMod val="40000"/>
                        <a:lumOff val="60000"/>
                      </a:schemeClr>
                    </a:solidFill>
                  </a:tcPr>
                </a:tc>
                <a:tc>
                  <a:txBody>
                    <a:bodyPr/>
                    <a:lstStyle/>
                    <a:p>
                      <a:pPr algn="l" fontAlgn="ctr"/>
                      <a:r>
                        <a:rPr lang="es-CO" sz="1400" b="0" i="0" u="none" strike="noStrike" kern="1200" dirty="0">
                          <a:solidFill>
                            <a:srgbClr val="000000"/>
                          </a:solidFill>
                          <a:effectLst/>
                          <a:latin typeface="Calibri" panose="020F0502020204030204" pitchFamily="34" charset="0"/>
                          <a:ea typeface="+mn-ea"/>
                          <a:cs typeface="+mn-cs"/>
                        </a:rPr>
                        <a:t>Realizar documento de seguimiento a la aplicación del ajuste al consumo básico</a:t>
                      </a:r>
                    </a:p>
                  </a:txBody>
                  <a:tcPr marL="0" marR="0" marT="0" marB="0" anchor="ctr">
                    <a:solidFill>
                      <a:schemeClr val="accent1">
                        <a:lumMod val="40000"/>
                        <a:lumOff val="60000"/>
                      </a:schemeClr>
                    </a:solidFill>
                  </a:tcPr>
                </a:tc>
                <a:tc>
                  <a:txBody>
                    <a:bodyPr/>
                    <a:lstStyle/>
                    <a:p>
                      <a:pPr algn="just" fontAlgn="ctr"/>
                      <a:r>
                        <a:rPr lang="es-ES" sz="1400" b="0" i="0" u="none" strike="noStrike" kern="1200" dirty="0">
                          <a:solidFill>
                            <a:srgbClr val="000000"/>
                          </a:solidFill>
                          <a:effectLst/>
                          <a:latin typeface="Calibri" panose="020F0502020204030204" pitchFamily="34" charset="0"/>
                          <a:ea typeface="+mn-ea"/>
                          <a:cs typeface="+mn-cs"/>
                        </a:rPr>
                        <a:t>Documentos de seguimiento y/o análisis de medidas regulatorias </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Diciembre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fontAlgn="ctr"/>
                      <a:r>
                        <a:rPr lang="es-CO" sz="1400" b="0" i="0" u="none" strike="noStrike" kern="1200" dirty="0">
                          <a:solidFill>
                            <a:srgbClr val="000000"/>
                          </a:solidFill>
                          <a:effectLst/>
                          <a:latin typeface="Calibri" panose="020F0502020204030204" pitchFamily="34" charset="0"/>
                          <a:ea typeface="+mn-ea"/>
                          <a:cs typeface="+mn-cs"/>
                        </a:rPr>
                        <a:t>Documento de seguimiento a la aplicación del ajuste al consumo básico</a:t>
                      </a:r>
                    </a:p>
                  </a:txBody>
                  <a:tcPr marL="0" marR="0" marT="0" marB="0" anchor="ctr">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EN PLAZO</a:t>
                      </a:r>
                    </a:p>
                    <a:p>
                      <a:pPr algn="l" fontAlgn="ctr"/>
                      <a:endParaRPr lang="es-CO" sz="1100" b="0" i="0" u="none" strike="noStrike" kern="1200" dirty="0">
                        <a:solidFill>
                          <a:srgbClr val="FF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3402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822254224"/>
              </p:ext>
            </p:extLst>
          </p:nvPr>
        </p:nvGraphicFramePr>
        <p:xfrm>
          <a:off x="179512" y="1196752"/>
          <a:ext cx="8712967" cy="4574596"/>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440160">
                  <a:extLst>
                    <a:ext uri="{9D8B030D-6E8A-4147-A177-3AD203B41FA5}">
                      <a16:colId xmlns:a16="http://schemas.microsoft.com/office/drawing/2014/main" val="2127690766"/>
                    </a:ext>
                  </a:extLst>
                </a:gridCol>
                <a:gridCol w="1296143">
                  <a:extLst>
                    <a:ext uri="{9D8B030D-6E8A-4147-A177-3AD203B41FA5}">
                      <a16:colId xmlns:a16="http://schemas.microsoft.com/office/drawing/2014/main" val="20006"/>
                    </a:ext>
                  </a:extLst>
                </a:gridCol>
              </a:tblGrid>
              <a:tr h="596908">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939596">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a:solidFill>
                            <a:schemeClr val="tx1"/>
                          </a:solidFill>
                          <a:effectLst/>
                          <a:latin typeface="Calibri" panose="020F0502020204030204" pitchFamily="34" charset="0"/>
                          <a:ea typeface="+mn-ea"/>
                          <a:cs typeface="+mn-cs"/>
                        </a:rPr>
                        <a:t>OAP1</a:t>
                      </a:r>
                    </a:p>
                  </a:txBody>
                  <a:tcPr marL="0" marR="0" marT="0" marB="0" anchor="ctr">
                    <a:solidFill>
                      <a:srgbClr val="FFFF00"/>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Generar conocimiento que permita mejorar la eficiencia de los instrumentos normativos, regulatorios y de política del sector de agua potable y saneamiento básico</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Realizar divulgación de actuaciones regulatoria </a:t>
                      </a:r>
                      <a:r>
                        <a:rPr lang="es-CO" sz="1400" b="0" i="0" u="none" strike="noStrike" kern="1200" dirty="0" smtClean="0">
                          <a:solidFill>
                            <a:srgbClr val="000000"/>
                          </a:solidFill>
                          <a:effectLst/>
                          <a:latin typeface="Calibri" panose="020F0502020204030204" pitchFamily="34" charset="0"/>
                          <a:ea typeface="+mn-ea"/>
                          <a:cs typeface="+mn-cs"/>
                        </a:rPr>
                        <a:t>particulares </a:t>
                      </a:r>
                      <a:r>
                        <a:rPr lang="es-CO" sz="1400" b="0" i="0" u="none" strike="noStrike" kern="1200" dirty="0">
                          <a:solidFill>
                            <a:srgbClr val="000000"/>
                          </a:solidFill>
                          <a:effectLst/>
                          <a:latin typeface="Calibri" panose="020F0502020204030204" pitchFamily="34" charset="0"/>
                          <a:ea typeface="+mn-ea"/>
                          <a:cs typeface="+mn-cs"/>
                        </a:rPr>
                        <a:t>y generales </a:t>
                      </a:r>
                    </a:p>
                  </a:txBody>
                  <a:tcPr marL="0" marR="0" marT="0" marB="0" anchor="ctr">
                    <a:solidFill>
                      <a:schemeClr val="accent1">
                        <a:lumMod val="40000"/>
                        <a:lumOff val="60000"/>
                      </a:schemeClr>
                    </a:solidFill>
                  </a:tcPr>
                </a:tc>
                <a:tc>
                  <a:txBody>
                    <a:bodyPr/>
                    <a:lstStyle/>
                    <a:p>
                      <a:pPr algn="ctr" fontAlgn="ctr"/>
                      <a:r>
                        <a:rPr lang="es-ES" sz="1400" b="0" i="0" u="none" strike="noStrike" kern="1200" dirty="0">
                          <a:solidFill>
                            <a:srgbClr val="000000"/>
                          </a:solidFill>
                          <a:effectLst/>
                          <a:latin typeface="Calibri" panose="020F0502020204030204" pitchFamily="34" charset="0"/>
                          <a:ea typeface="+mn-ea"/>
                          <a:cs typeface="+mn-cs"/>
                        </a:rPr>
                        <a:t>D</a:t>
                      </a:r>
                      <a:r>
                        <a:rPr lang="es-ES" sz="1400" b="0" i="0" u="none" strike="noStrike" kern="1200" dirty="0" smtClean="0">
                          <a:solidFill>
                            <a:srgbClr val="000000"/>
                          </a:solidFill>
                          <a:effectLst/>
                          <a:latin typeface="Calibri" panose="020F0502020204030204" pitchFamily="34" charset="0"/>
                          <a:ea typeface="+mn-ea"/>
                          <a:cs typeface="+mn-cs"/>
                        </a:rPr>
                        <a:t>ocumentos </a:t>
                      </a:r>
                      <a:r>
                        <a:rPr lang="es-ES" sz="1400" b="0" i="0" u="none" strike="noStrike" kern="1200" dirty="0">
                          <a:solidFill>
                            <a:srgbClr val="000000"/>
                          </a:solidFill>
                          <a:effectLst/>
                          <a:latin typeface="Calibri" panose="020F0502020204030204" pitchFamily="34" charset="0"/>
                          <a:ea typeface="+mn-ea"/>
                          <a:cs typeface="+mn-cs"/>
                        </a:rPr>
                        <a:t>de seguimiento y/o análisis de medidas regulatorias </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Diciembre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100%</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ES" sz="1400" b="0" i="0" u="none" strike="noStrike" kern="1200" dirty="0">
                          <a:solidFill>
                            <a:srgbClr val="000000"/>
                          </a:solidFill>
                          <a:effectLst/>
                          <a:latin typeface="Calibri" panose="020F0502020204030204" pitchFamily="34" charset="0"/>
                          <a:ea typeface="+mn-ea"/>
                          <a:cs typeface="+mn-cs"/>
                        </a:rPr>
                        <a:t>100% de actuaciones regulatorias particulares y generales divulgadas </a:t>
                      </a:r>
                    </a:p>
                  </a:txBody>
                  <a:tcPr marL="0" marR="0" marT="0" marB="0" anchor="ctr">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EN PLAZO</a:t>
                      </a:r>
                    </a:p>
                    <a:p>
                      <a:pPr algn="just" fontAlgn="ctr"/>
                      <a:endParaRPr lang="es-CO" sz="1100" b="0"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93241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092131828"/>
              </p:ext>
            </p:extLst>
          </p:nvPr>
        </p:nvGraphicFramePr>
        <p:xfrm>
          <a:off x="179512" y="1196752"/>
          <a:ext cx="8712967" cy="4699662"/>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440160">
                  <a:extLst>
                    <a:ext uri="{9D8B030D-6E8A-4147-A177-3AD203B41FA5}">
                      <a16:colId xmlns:a16="http://schemas.microsoft.com/office/drawing/2014/main" val="2127690766"/>
                    </a:ext>
                  </a:extLst>
                </a:gridCol>
                <a:gridCol w="1296143">
                  <a:extLst>
                    <a:ext uri="{9D8B030D-6E8A-4147-A177-3AD203B41FA5}">
                      <a16:colId xmlns:a16="http://schemas.microsoft.com/office/drawing/2014/main" val="20006"/>
                    </a:ext>
                  </a:extLst>
                </a:gridCol>
              </a:tblGrid>
              <a:tr h="615858">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64662">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a:solidFill>
                            <a:schemeClr val="tx1"/>
                          </a:solidFill>
                          <a:effectLst/>
                          <a:latin typeface="Calibri" panose="020F0502020204030204" pitchFamily="34" charset="0"/>
                          <a:ea typeface="+mn-ea"/>
                          <a:cs typeface="+mn-cs"/>
                        </a:rPr>
                        <a:t>OAP2</a:t>
                      </a:r>
                    </a:p>
                  </a:txBody>
                  <a:tcPr marL="0" marR="0" marT="0" marB="0" anchor="ctr">
                    <a:solidFill>
                      <a:srgbClr val="FFFF00"/>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Generar conocimiento que permita mejorar la eficiencia de los instrumentos normativos, regulatorios y de política del sector de agua potable y saneamiento básico</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Estructurar contenidos, diseñar, diagramar y publicar revistas y/o documentos con artículos estratégicos del sector y la regulación</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Número de publicaciones con artículos estratégicos del sector y la regulación</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Octubre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Octubre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fontAlgn="ctr"/>
                      <a:r>
                        <a:rPr lang="es-ES" sz="1400" b="0" i="0" u="none" strike="noStrike" kern="1200" dirty="0">
                          <a:solidFill>
                            <a:srgbClr val="000000"/>
                          </a:solidFill>
                          <a:effectLst/>
                          <a:latin typeface="Calibri" panose="020F0502020204030204" pitchFamily="34" charset="0"/>
                          <a:ea typeface="+mn-ea"/>
                          <a:cs typeface="+mn-cs"/>
                        </a:rPr>
                        <a:t>Una publicación </a:t>
                      </a:r>
                    </a:p>
                  </a:txBody>
                  <a:tcPr marL="0" marR="0" marT="0" marB="0" anchor="ctr">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EN PLAZO</a:t>
                      </a:r>
                    </a:p>
                    <a:p>
                      <a:pPr algn="l" fontAlgn="ctr"/>
                      <a:endParaRPr lang="es-CO" sz="1100" b="0" i="0" u="none" strike="noStrike" dirty="0">
                        <a:solidFill>
                          <a:srgbClr val="FF0000"/>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81466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716084680"/>
              </p:ext>
            </p:extLst>
          </p:nvPr>
        </p:nvGraphicFramePr>
        <p:xfrm>
          <a:off x="179512" y="1196752"/>
          <a:ext cx="8712967" cy="4699662"/>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008112">
                  <a:extLst>
                    <a:ext uri="{9D8B030D-6E8A-4147-A177-3AD203B41FA5}">
                      <a16:colId xmlns:a16="http://schemas.microsoft.com/office/drawing/2014/main" val="2127690766"/>
                    </a:ext>
                  </a:extLst>
                </a:gridCol>
                <a:gridCol w="1728191">
                  <a:extLst>
                    <a:ext uri="{9D8B030D-6E8A-4147-A177-3AD203B41FA5}">
                      <a16:colId xmlns:a16="http://schemas.microsoft.com/office/drawing/2014/main" val="20006"/>
                    </a:ext>
                  </a:extLst>
                </a:gridCol>
              </a:tblGrid>
              <a:tr h="615858">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64662">
                <a:tc>
                  <a:txBody>
                    <a:bodyPr/>
                    <a:lstStyle/>
                    <a:p>
                      <a:pPr algn="ctr" fontAlgn="ctr"/>
                      <a:r>
                        <a:rPr lang="es-ES" sz="1400" b="1" i="0" u="none" strike="noStrike" kern="1200" dirty="0">
                          <a:solidFill>
                            <a:schemeClr val="tx1"/>
                          </a:solidFill>
                          <a:effectLst/>
                          <a:latin typeface="Calibri" panose="020F0502020204030204" pitchFamily="34" charset="0"/>
                          <a:ea typeface="+mn-ea"/>
                          <a:cs typeface="+mn-cs"/>
                        </a:rPr>
                        <a:t>SR26</a:t>
                      </a:r>
                    </a:p>
                  </a:txBody>
                  <a:tcPr marL="0" marR="0" marT="0" marB="0" anchor="ctr">
                    <a:solidFill>
                      <a:srgbClr val="FFFF00"/>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Generar conocimiento que permita mejorar la eficiencia de los instrumentos normativos, regulatorios y de política del sector de agua potable y saneamiento básico</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Elaborar documento de análisis asociado a una propuesta de política y/o desarrollo normativo sobre APSB</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Número de documentos de política (</a:t>
                      </a:r>
                      <a:r>
                        <a:rPr lang="es-CO" sz="1400" b="0" i="0" u="none" strike="noStrike" kern="1200" dirty="0" err="1">
                          <a:solidFill>
                            <a:srgbClr val="000000"/>
                          </a:solidFill>
                          <a:effectLst/>
                          <a:latin typeface="Calibri" panose="020F0502020204030204" pitchFamily="34" charset="0"/>
                          <a:ea typeface="+mn-ea"/>
                          <a:cs typeface="+mn-cs"/>
                        </a:rPr>
                        <a:t>Conpes</a:t>
                      </a:r>
                      <a:r>
                        <a:rPr lang="es-CO" sz="1400" b="0" i="0" u="none" strike="noStrike" kern="1200" dirty="0">
                          <a:solidFill>
                            <a:srgbClr val="000000"/>
                          </a:solidFill>
                          <a:effectLst/>
                          <a:latin typeface="Calibri" panose="020F0502020204030204" pitchFamily="34" charset="0"/>
                          <a:ea typeface="+mn-ea"/>
                          <a:cs typeface="+mn-cs"/>
                        </a:rPr>
                        <a:t>) y normas sectoriales (decretos) construidas con apoyo  de la UAE CRA</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FF0000"/>
                          </a:solidFill>
                          <a:effectLst/>
                          <a:latin typeface="Calibri" panose="020F0502020204030204" pitchFamily="34" charset="0"/>
                          <a:ea typeface="+mn-ea"/>
                          <a:cs typeface="+mn-cs"/>
                        </a:rPr>
                        <a:t>Mayo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Octubre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fontAlgn="ctr"/>
                      <a:r>
                        <a:rPr lang="es-ES" sz="1400" b="0" i="0" u="none" strike="noStrike" kern="1200" dirty="0">
                          <a:solidFill>
                            <a:srgbClr val="000000"/>
                          </a:solidFill>
                          <a:effectLst/>
                          <a:latin typeface="Calibri" panose="020F0502020204030204" pitchFamily="34" charset="0"/>
                          <a:ea typeface="+mn-ea"/>
                          <a:cs typeface="+mn-cs"/>
                        </a:rPr>
                        <a:t>Una </a:t>
                      </a:r>
                      <a:endParaRPr lang="es-ES" sz="1400" b="0" i="0" u="none" strike="noStrike" kern="1200" dirty="0" smtClean="0">
                        <a:solidFill>
                          <a:srgbClr val="000000"/>
                        </a:solidFill>
                        <a:effectLst/>
                        <a:latin typeface="Calibri" panose="020F0502020204030204" pitchFamily="34" charset="0"/>
                        <a:ea typeface="+mn-ea"/>
                        <a:cs typeface="+mn-cs"/>
                      </a:endParaRPr>
                    </a:p>
                    <a:p>
                      <a:pPr algn="ctr" fontAlgn="ctr"/>
                      <a:r>
                        <a:rPr lang="es-ES" sz="1400" b="0" i="0" u="none" strike="noStrike" kern="1200" dirty="0" smtClean="0">
                          <a:solidFill>
                            <a:srgbClr val="000000"/>
                          </a:solidFill>
                          <a:effectLst/>
                          <a:latin typeface="Calibri" panose="020F0502020204030204" pitchFamily="34" charset="0"/>
                          <a:ea typeface="+mn-ea"/>
                          <a:cs typeface="+mn-cs"/>
                        </a:rPr>
                        <a:t>publicación </a:t>
                      </a:r>
                      <a:endParaRPr lang="es-ES"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FF0000"/>
                          </a:solidFill>
                          <a:effectLst/>
                          <a:latin typeface="Calibri" panose="020F0502020204030204" pitchFamily="34" charset="0"/>
                        </a:rPr>
                        <a:t>Se remitieron observaciones al proyecto de Decreto: </a:t>
                      </a:r>
                      <a:r>
                        <a:rPr lang="es-CO" sz="1000" b="0" i="0" u="none" strike="noStrike" dirty="0" smtClean="0">
                          <a:solidFill>
                            <a:srgbClr val="FF0000"/>
                          </a:solidFill>
                          <a:effectLst/>
                          <a:latin typeface="Calibri" panose="020F0502020204030204" pitchFamily="34" charset="0"/>
                        </a:rPr>
                        <a:t>“Por el cual se adiciona el Capítulo 2, al Título 7, de la Parte 3, del Libro 2 del Decreto 1077 de 2015, que reglamenta parcialmente el artículo 18 de la Ley 1753 de 2015, en lo referente a esquemas diferenciales para la prestación de los servicios de acueducto, alcantarillado y aseo en zonas urbanas”</a:t>
                      </a:r>
                      <a:r>
                        <a:rPr lang="es-CO" sz="1100" b="0" i="0" u="none" strike="noStrike" dirty="0" smtClean="0">
                          <a:solidFill>
                            <a:srgbClr val="FF0000"/>
                          </a:solidFill>
                          <a:effectLst/>
                          <a:latin typeface="Calibri" panose="020F0502020204030204" pitchFamily="34" charset="0"/>
                        </a:rPr>
                        <a:t>.</a:t>
                      </a:r>
                    </a:p>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100" b="0" i="0" u="none" strike="noStrike" dirty="0" smtClean="0">
                        <a:solidFill>
                          <a:srgbClr val="FF0000"/>
                        </a:solidFill>
                        <a:effectLst/>
                        <a:latin typeface="Calibri" panose="020F050202020403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0" i="0" u="none" strike="noStrike" dirty="0" smtClean="0">
                          <a:solidFill>
                            <a:srgbClr val="FF0000"/>
                          </a:solidFill>
                          <a:effectLst/>
                          <a:latin typeface="Calibri" panose="020F0502020204030204" pitchFamily="34" charset="0"/>
                        </a:rPr>
                        <a:t>En análisis: junio 22/ 7 solicitud  </a:t>
                      </a:r>
                      <a:r>
                        <a:rPr lang="es-CO" sz="1100" b="0" i="0" u="none" strike="noStrike" dirty="0">
                          <a:solidFill>
                            <a:srgbClr val="FF0000"/>
                          </a:solidFill>
                          <a:effectLst/>
                          <a:latin typeface="Calibri" panose="020F0502020204030204" pitchFamily="34" charset="0"/>
                        </a:rPr>
                        <a:t>de  la </a:t>
                      </a:r>
                      <a:r>
                        <a:rPr lang="es-CO" sz="1100" b="0" i="0" u="none" strike="noStrike" dirty="0" smtClean="0">
                          <a:solidFill>
                            <a:srgbClr val="FF0000"/>
                          </a:solidFill>
                          <a:effectLst/>
                          <a:latin typeface="Calibri" panose="020F0502020204030204" pitchFamily="34" charset="0"/>
                        </a:rPr>
                        <a:t>SIC - AIN </a:t>
                      </a:r>
                      <a:r>
                        <a:rPr lang="es-CO" sz="1100" b="0" i="0" u="none" strike="noStrike" dirty="0">
                          <a:solidFill>
                            <a:srgbClr val="FF0000"/>
                          </a:solidFill>
                          <a:effectLst/>
                          <a:latin typeface="Calibri" panose="020F0502020204030204" pitchFamily="34" charset="0"/>
                        </a:rPr>
                        <a:t>de la implementación de un reglamento técnico metrológico aplicable a medidores de agua  potable fría y caliente y energía </a:t>
                      </a:r>
                      <a:r>
                        <a:rPr lang="es-CO" sz="1100" b="0" i="0" u="none" strike="noStrike" dirty="0" smtClean="0">
                          <a:solidFill>
                            <a:srgbClr val="FF0000"/>
                          </a:solidFill>
                          <a:effectLst/>
                          <a:latin typeface="Calibri" panose="020F0502020204030204" pitchFamily="34" charset="0"/>
                        </a:rPr>
                        <a:t>eléctrica. </a:t>
                      </a:r>
                      <a:endParaRPr lang="es-CO" sz="1100" b="0" i="0" u="none" strike="noStrike" dirty="0">
                        <a:solidFill>
                          <a:srgbClr val="FF0000"/>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56713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552297587"/>
              </p:ext>
            </p:extLst>
          </p:nvPr>
        </p:nvGraphicFramePr>
        <p:xfrm>
          <a:off x="179512" y="1196752"/>
          <a:ext cx="8712967" cy="4699662"/>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152128">
                  <a:extLst>
                    <a:ext uri="{9D8B030D-6E8A-4147-A177-3AD203B41FA5}">
                      <a16:colId xmlns:a16="http://schemas.microsoft.com/office/drawing/2014/main" val="2127690766"/>
                    </a:ext>
                  </a:extLst>
                </a:gridCol>
                <a:gridCol w="1584175">
                  <a:extLst>
                    <a:ext uri="{9D8B030D-6E8A-4147-A177-3AD203B41FA5}">
                      <a16:colId xmlns:a16="http://schemas.microsoft.com/office/drawing/2014/main" val="20006"/>
                    </a:ext>
                  </a:extLst>
                </a:gridCol>
              </a:tblGrid>
              <a:tr h="615858">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64662">
                <a:tc>
                  <a:txBody>
                    <a:bodyPr/>
                    <a:lstStyle/>
                    <a:p>
                      <a:pPr algn="ctr" fontAlgn="ctr"/>
                      <a:r>
                        <a:rPr lang="es-ES" sz="1400" b="1" i="0" u="none" strike="noStrike" kern="1200" dirty="0">
                          <a:solidFill>
                            <a:schemeClr val="tx1"/>
                          </a:solidFill>
                          <a:effectLst/>
                          <a:latin typeface="Calibri" panose="020F0502020204030204" pitchFamily="34" charset="0"/>
                          <a:ea typeface="+mn-ea"/>
                          <a:cs typeface="+mn-cs"/>
                        </a:rPr>
                        <a:t>SR26</a:t>
                      </a:r>
                    </a:p>
                  </a:txBody>
                  <a:tcPr marL="0" marR="0" marT="0" marB="0" anchor="ctr">
                    <a:solidFill>
                      <a:srgbClr val="FFFF00"/>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Generar conocimiento que permita mejorar la eficiencia de los instrumentos normativos, regulatorios y de política del sector de agua potable y saneamiento básico</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Elaborar documento de análisis asociado a una propuesta de política y/o desarrollo normativo sobre APSB</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Número de documentos de política (</a:t>
                      </a:r>
                      <a:r>
                        <a:rPr lang="es-CO" sz="1400" b="0" i="0" u="none" strike="noStrike" kern="1200" dirty="0" err="1">
                          <a:solidFill>
                            <a:srgbClr val="000000"/>
                          </a:solidFill>
                          <a:effectLst/>
                          <a:latin typeface="Calibri" panose="020F0502020204030204" pitchFamily="34" charset="0"/>
                          <a:ea typeface="+mn-ea"/>
                          <a:cs typeface="+mn-cs"/>
                        </a:rPr>
                        <a:t>Conpes</a:t>
                      </a:r>
                      <a:r>
                        <a:rPr lang="es-CO" sz="1400" b="0" i="0" u="none" strike="noStrike" kern="1200" dirty="0">
                          <a:solidFill>
                            <a:srgbClr val="000000"/>
                          </a:solidFill>
                          <a:effectLst/>
                          <a:latin typeface="Calibri" panose="020F0502020204030204" pitchFamily="34" charset="0"/>
                          <a:ea typeface="+mn-ea"/>
                          <a:cs typeface="+mn-cs"/>
                        </a:rPr>
                        <a:t>) y normas sectoriales (decretos) construidas con apoyo  de la UAE CRA</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FF0000"/>
                          </a:solidFill>
                          <a:effectLst/>
                          <a:latin typeface="Calibri" panose="020F0502020204030204" pitchFamily="34" charset="0"/>
                          <a:ea typeface="+mn-ea"/>
                          <a:cs typeface="+mn-cs"/>
                        </a:rPr>
                        <a:t>Mayo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Octubre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fontAlgn="ctr"/>
                      <a:r>
                        <a:rPr lang="es-ES" sz="1400" b="0" i="0" u="none" strike="noStrike" kern="1200" dirty="0">
                          <a:solidFill>
                            <a:srgbClr val="000000"/>
                          </a:solidFill>
                          <a:effectLst/>
                          <a:latin typeface="Calibri" panose="020F0502020204030204" pitchFamily="34" charset="0"/>
                          <a:ea typeface="+mn-ea"/>
                          <a:cs typeface="+mn-cs"/>
                        </a:rPr>
                        <a:t>Una </a:t>
                      </a:r>
                      <a:endParaRPr lang="es-ES" sz="1400" b="0" i="0" u="none" strike="noStrike" kern="1200" dirty="0" smtClean="0">
                        <a:solidFill>
                          <a:srgbClr val="000000"/>
                        </a:solidFill>
                        <a:effectLst/>
                        <a:latin typeface="Calibri" panose="020F0502020204030204" pitchFamily="34" charset="0"/>
                        <a:ea typeface="+mn-ea"/>
                        <a:cs typeface="+mn-cs"/>
                      </a:endParaRPr>
                    </a:p>
                    <a:p>
                      <a:pPr algn="ctr" fontAlgn="ctr"/>
                      <a:r>
                        <a:rPr lang="es-ES" sz="1400" b="0" i="0" u="none" strike="noStrike" kern="1200" dirty="0" smtClean="0">
                          <a:solidFill>
                            <a:srgbClr val="000000"/>
                          </a:solidFill>
                          <a:effectLst/>
                          <a:latin typeface="Calibri" panose="020F0502020204030204" pitchFamily="34" charset="0"/>
                          <a:ea typeface="+mn-ea"/>
                          <a:cs typeface="+mn-cs"/>
                        </a:rPr>
                        <a:t>publicación </a:t>
                      </a:r>
                      <a:endParaRPr lang="es-ES"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algn="just" fontAlgn="ctr"/>
                      <a:r>
                        <a:rPr lang="es-CO" sz="1100" b="0" i="0" u="none" strike="noStrike" dirty="0" smtClean="0">
                          <a:solidFill>
                            <a:srgbClr val="FF0000"/>
                          </a:solidFill>
                          <a:effectLst/>
                          <a:latin typeface="Calibri" panose="020F0502020204030204" pitchFamily="34" charset="0"/>
                        </a:rPr>
                        <a:t>En ese sentido se dará respuesta a esta solicitud en el siguiente mes.</a:t>
                      </a:r>
                      <a:br>
                        <a:rPr lang="es-CO" sz="1100" b="0" i="0" u="none" strike="noStrike" dirty="0" smtClean="0">
                          <a:solidFill>
                            <a:srgbClr val="FF0000"/>
                          </a:solidFill>
                          <a:effectLst/>
                          <a:latin typeface="Calibri" panose="020F0502020204030204" pitchFamily="34" charset="0"/>
                        </a:rPr>
                      </a:br>
                      <a:r>
                        <a:rPr lang="es-CO" sz="1100" b="0" i="0" u="none" strike="noStrike" dirty="0" smtClean="0">
                          <a:solidFill>
                            <a:srgbClr val="FF0000"/>
                          </a:solidFill>
                          <a:effectLst/>
                          <a:latin typeface="Calibri" panose="020F0502020204030204" pitchFamily="34" charset="0"/>
                        </a:rPr>
                        <a:t>La entidad incluyó dentro del proyecto de Ley "Por el cual se regula el acceso al agua para consumo humano y doméstico y al saneamiento básico en suelo rural, - y se dictan otras disposiciones" un artículo cuyo objetivo es determinar hacia donde se deben dirigir los recursos del Consumo excesivo o suntuario. </a:t>
                      </a:r>
                      <a:br>
                        <a:rPr lang="es-CO" sz="1100" b="0" i="0" u="none" strike="noStrike" dirty="0" smtClean="0">
                          <a:solidFill>
                            <a:srgbClr val="FF0000"/>
                          </a:solidFill>
                          <a:effectLst/>
                          <a:latin typeface="Calibri" panose="020F0502020204030204" pitchFamily="34" charset="0"/>
                        </a:rPr>
                      </a:br>
                      <a:endParaRPr lang="es-CO" sz="1100" b="0" i="0" u="none" strike="noStrike" dirty="0">
                        <a:solidFill>
                          <a:srgbClr val="FF0000"/>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648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504226655"/>
              </p:ext>
            </p:extLst>
          </p:nvPr>
        </p:nvGraphicFramePr>
        <p:xfrm>
          <a:off x="179512" y="1196752"/>
          <a:ext cx="8712967" cy="4699662"/>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792088">
                  <a:extLst>
                    <a:ext uri="{9D8B030D-6E8A-4147-A177-3AD203B41FA5}">
                      <a16:colId xmlns:a16="http://schemas.microsoft.com/office/drawing/2014/main" val="2127690766"/>
                    </a:ext>
                  </a:extLst>
                </a:gridCol>
                <a:gridCol w="1944215">
                  <a:extLst>
                    <a:ext uri="{9D8B030D-6E8A-4147-A177-3AD203B41FA5}">
                      <a16:colId xmlns:a16="http://schemas.microsoft.com/office/drawing/2014/main" val="20006"/>
                    </a:ext>
                  </a:extLst>
                </a:gridCol>
              </a:tblGrid>
              <a:tr h="615858">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64662">
                <a:tc>
                  <a:txBody>
                    <a:bodyPr/>
                    <a:lstStyle/>
                    <a:p>
                      <a:pPr marL="0" algn="ctr" defTabSz="914400" rtl="0" eaLnBrk="1" fontAlgn="ctr" latinLnBrk="0" hangingPunct="1"/>
                      <a:r>
                        <a:rPr lang="es-ES" sz="1400" b="1" i="0" u="none" strike="noStrike" kern="1200" dirty="0">
                          <a:solidFill>
                            <a:schemeClr val="tx1"/>
                          </a:solidFill>
                          <a:effectLst/>
                          <a:latin typeface="Calibri" panose="020F0502020204030204" pitchFamily="34" charset="0"/>
                          <a:ea typeface="+mn-ea"/>
                          <a:cs typeface="+mn-cs"/>
                        </a:rPr>
                        <a:t>OAP3</a:t>
                      </a:r>
                    </a:p>
                  </a:txBody>
                  <a:tcPr marL="0" marR="0" marT="0" marB="0" anchor="ctr">
                    <a:solidFill>
                      <a:srgbClr val="92D050"/>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Implementar un plan de asistencia técnica  y capacitación con enfoque territorial para facilitar la aplicación y conocimiento de los marcos regulatorios de acueducto y alcantarillado y de aseo</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Capacitar a los prestadores y a la ciudadanía en general, a </a:t>
                      </a:r>
                      <a:r>
                        <a:rPr lang="es-CO" sz="1400" b="0" i="0" u="none" strike="noStrike" kern="1200" dirty="0" smtClean="0">
                          <a:solidFill>
                            <a:srgbClr val="000000"/>
                          </a:solidFill>
                          <a:effectLst/>
                          <a:latin typeface="Calibri" panose="020F0502020204030204" pitchFamily="34" charset="0"/>
                          <a:ea typeface="+mn-ea"/>
                          <a:cs typeface="+mn-cs"/>
                        </a:rPr>
                        <a:t>través </a:t>
                      </a:r>
                      <a:r>
                        <a:rPr lang="es-CO" sz="1400" b="0" i="0" u="none" strike="noStrike" kern="1200" dirty="0">
                          <a:solidFill>
                            <a:srgbClr val="000000"/>
                          </a:solidFill>
                          <a:effectLst/>
                          <a:latin typeface="Calibri" panose="020F0502020204030204" pitchFamily="34" charset="0"/>
                          <a:ea typeface="+mn-ea"/>
                          <a:cs typeface="+mn-cs"/>
                        </a:rPr>
                        <a:t>de la realización de cinco (5) talleres académicos, sobre la aplicación de los marcos regulatorios de acueducto, alcantarillado y aseo.</a:t>
                      </a:r>
                    </a:p>
                  </a:txBody>
                  <a:tcPr marL="0" marR="0" marT="0" marB="0" anchor="ctr">
                    <a:solidFill>
                      <a:schemeClr val="accent1">
                        <a:lumMod val="40000"/>
                        <a:lumOff val="60000"/>
                      </a:schemeClr>
                    </a:solidFill>
                  </a:tcPr>
                </a:tc>
                <a:tc>
                  <a:txBody>
                    <a:bodyPr/>
                    <a:lstStyle/>
                    <a:p>
                      <a:pPr algn="ctr" fontAlgn="ctr"/>
                      <a:r>
                        <a:rPr lang="es-ES" sz="1400" b="0" i="0" u="none" strike="noStrike" kern="1200" dirty="0">
                          <a:solidFill>
                            <a:srgbClr val="000000"/>
                          </a:solidFill>
                          <a:effectLst/>
                          <a:latin typeface="Calibri" panose="020F0502020204030204" pitchFamily="34" charset="0"/>
                          <a:ea typeface="+mn-ea"/>
                          <a:cs typeface="+mn-cs"/>
                        </a:rPr>
                        <a:t>Talleres regionales </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Diciembre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5</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fontAlgn="ctr"/>
                      <a:r>
                        <a:rPr lang="es-ES" sz="1400" b="0" i="0" u="none" strike="noStrike" kern="1200" dirty="0">
                          <a:solidFill>
                            <a:srgbClr val="000000"/>
                          </a:solidFill>
                          <a:effectLst/>
                          <a:latin typeface="Calibri" panose="020F0502020204030204" pitchFamily="34" charset="0"/>
                          <a:ea typeface="+mn-ea"/>
                          <a:cs typeface="+mn-cs"/>
                        </a:rPr>
                        <a:t>5 Talleres realizados</a:t>
                      </a:r>
                    </a:p>
                  </a:txBody>
                  <a:tcPr marL="0" marR="0" marT="0" marB="0" anchor="ctr">
                    <a:solidFill>
                      <a:schemeClr val="accent1">
                        <a:lumMod val="40000"/>
                        <a:lumOff val="60000"/>
                      </a:schemeClr>
                    </a:solidFill>
                  </a:tcPr>
                </a:tc>
                <a:tc>
                  <a:txBody>
                    <a:bodyPr/>
                    <a:lstStyle/>
                    <a:p>
                      <a:pPr algn="just" fontAlgn="ctr"/>
                      <a:r>
                        <a:rPr lang="es-CO" sz="1400" b="1" i="0" u="none" strike="noStrike" kern="1200" dirty="0" smtClean="0">
                          <a:solidFill>
                            <a:schemeClr val="tx1"/>
                          </a:solidFill>
                          <a:effectLst/>
                          <a:latin typeface="Calibri" panose="020F0502020204030204" pitchFamily="34" charset="0"/>
                          <a:ea typeface="+mn-ea"/>
                          <a:cs typeface="+mn-cs"/>
                        </a:rPr>
                        <a:t>% de cumplimiento del indicador 100%</a:t>
                      </a:r>
                    </a:p>
                    <a:p>
                      <a:pPr algn="just" fontAlgn="ctr"/>
                      <a:endParaRPr lang="es-CO" sz="1100" b="0" i="0" u="none" strike="noStrike" baseline="0" dirty="0" smtClean="0">
                        <a:solidFill>
                          <a:srgbClr val="FF0000"/>
                        </a:solidFill>
                        <a:effectLst/>
                        <a:latin typeface="Calibri" panose="020F0502020204030204" pitchFamily="34" charset="0"/>
                      </a:endParaRPr>
                    </a:p>
                    <a:p>
                      <a:pPr algn="just" fontAlgn="ctr"/>
                      <a:r>
                        <a:rPr lang="es-CO" sz="1400" b="0" i="0" u="none" strike="noStrike" kern="1200" dirty="0" smtClean="0">
                          <a:solidFill>
                            <a:srgbClr val="000000"/>
                          </a:solidFill>
                          <a:effectLst/>
                          <a:latin typeface="Calibri" panose="020F0502020204030204" pitchFamily="34" charset="0"/>
                          <a:ea typeface="+mn-ea"/>
                          <a:cs typeface="+mn-cs"/>
                        </a:rPr>
                        <a:t>Se </a:t>
                      </a:r>
                      <a:r>
                        <a:rPr lang="es-CO" sz="1400" b="0" i="0" u="none" strike="noStrike" kern="1200" dirty="0">
                          <a:solidFill>
                            <a:srgbClr val="000000"/>
                          </a:solidFill>
                          <a:effectLst/>
                          <a:latin typeface="Calibri" panose="020F0502020204030204" pitchFamily="34" charset="0"/>
                          <a:ea typeface="+mn-ea"/>
                          <a:cs typeface="+mn-cs"/>
                        </a:rPr>
                        <a:t>realizaron </a:t>
                      </a:r>
                      <a:r>
                        <a:rPr lang="es-CO" sz="1400" b="0" i="0" u="none" strike="noStrike" kern="1200" dirty="0" smtClean="0">
                          <a:solidFill>
                            <a:srgbClr val="000000"/>
                          </a:solidFill>
                          <a:effectLst/>
                          <a:latin typeface="Calibri" panose="020F0502020204030204" pitchFamily="34" charset="0"/>
                          <a:ea typeface="+mn-ea"/>
                          <a:cs typeface="+mn-cs"/>
                        </a:rPr>
                        <a:t>5 </a:t>
                      </a:r>
                      <a:r>
                        <a:rPr lang="es-CO" sz="1400" b="0" i="0" u="none" strike="noStrike" kern="1200" dirty="0">
                          <a:solidFill>
                            <a:srgbClr val="000000"/>
                          </a:solidFill>
                          <a:effectLst/>
                          <a:latin typeface="Calibri" panose="020F0502020204030204" pitchFamily="34" charset="0"/>
                          <a:ea typeface="+mn-ea"/>
                          <a:cs typeface="+mn-cs"/>
                        </a:rPr>
                        <a:t>talleres relacionados </a:t>
                      </a:r>
                      <a:r>
                        <a:rPr lang="es-CO" sz="1400" b="0" i="0" u="none" strike="noStrike" kern="1200" dirty="0" smtClean="0">
                          <a:solidFill>
                            <a:srgbClr val="000000"/>
                          </a:solidFill>
                          <a:effectLst/>
                          <a:latin typeface="Calibri" panose="020F0502020204030204" pitchFamily="34" charset="0"/>
                          <a:ea typeface="+mn-ea"/>
                          <a:cs typeface="+mn-cs"/>
                        </a:rPr>
                        <a:t>el </a:t>
                      </a:r>
                      <a:r>
                        <a:rPr lang="es-CO" sz="1400" b="0" i="0" u="none" strike="noStrike" kern="1200" dirty="0">
                          <a:solidFill>
                            <a:srgbClr val="000000"/>
                          </a:solidFill>
                          <a:effectLst/>
                          <a:latin typeface="Calibri" panose="020F0502020204030204" pitchFamily="34" charset="0"/>
                          <a:ea typeface="+mn-ea"/>
                          <a:cs typeface="+mn-cs"/>
                        </a:rPr>
                        <a:t>"aprovechamiento" en el marco de la aplicación de la Res 720 de 2015 sobre Marco Tarifario de Aseo (municipios con más de 5.000 suscriptores) en:</a:t>
                      </a:r>
                      <a:br>
                        <a:rPr lang="es-CO" sz="1400" b="0" i="0" u="none" strike="noStrike" kern="1200" dirty="0">
                          <a:solidFill>
                            <a:srgbClr val="000000"/>
                          </a:solidFill>
                          <a:effectLst/>
                          <a:latin typeface="Calibri" panose="020F0502020204030204" pitchFamily="34" charset="0"/>
                          <a:ea typeface="+mn-ea"/>
                          <a:cs typeface="+mn-cs"/>
                        </a:rPr>
                      </a:br>
                      <a:endParaRPr lang="es-CO" sz="1400" b="0" i="0" u="none" strike="noStrike" kern="1200" dirty="0" smtClean="0">
                        <a:solidFill>
                          <a:srgbClr val="000000"/>
                        </a:solidFill>
                        <a:effectLst/>
                        <a:latin typeface="Calibri" panose="020F0502020204030204" pitchFamily="34" charset="0"/>
                        <a:ea typeface="+mn-ea"/>
                        <a:cs typeface="+mn-cs"/>
                      </a:endParaRPr>
                    </a:p>
                    <a:p>
                      <a:pPr algn="just" fontAlgn="ctr"/>
                      <a:r>
                        <a:rPr lang="es-CO" sz="1400" b="0" i="0" u="none" strike="noStrike" kern="1200" dirty="0" smtClean="0">
                          <a:solidFill>
                            <a:srgbClr val="000000"/>
                          </a:solidFill>
                          <a:effectLst/>
                          <a:latin typeface="Calibri" panose="020F0502020204030204" pitchFamily="34" charset="0"/>
                          <a:ea typeface="+mn-ea"/>
                          <a:cs typeface="+mn-cs"/>
                        </a:rPr>
                        <a:t>1.- Bucaramanga 15/6/17 </a:t>
                      </a:r>
                      <a:r>
                        <a:rPr lang="es-CO" sz="1400" b="0" i="0" u="none" strike="noStrike" kern="1200" dirty="0">
                          <a:solidFill>
                            <a:srgbClr val="000000"/>
                          </a:solidFill>
                          <a:effectLst/>
                          <a:latin typeface="Calibri" panose="020F0502020204030204" pitchFamily="34" charset="0"/>
                          <a:ea typeface="+mn-ea"/>
                          <a:cs typeface="+mn-cs"/>
                        </a:rPr>
                        <a:t/>
                      </a:r>
                      <a:br>
                        <a:rPr lang="es-CO" sz="1400" b="0" i="0" u="none" strike="noStrike" kern="1200" dirty="0">
                          <a:solidFill>
                            <a:srgbClr val="000000"/>
                          </a:solidFill>
                          <a:effectLst/>
                          <a:latin typeface="Calibri" panose="020F0502020204030204" pitchFamily="34" charset="0"/>
                          <a:ea typeface="+mn-ea"/>
                          <a:cs typeface="+mn-cs"/>
                        </a:rPr>
                      </a:br>
                      <a:r>
                        <a:rPr lang="es-CO" sz="1400" b="0" i="0" u="none" strike="noStrike" kern="1200" dirty="0" smtClean="0">
                          <a:solidFill>
                            <a:srgbClr val="000000"/>
                          </a:solidFill>
                          <a:effectLst/>
                          <a:latin typeface="Calibri" panose="020F0502020204030204" pitchFamily="34" charset="0"/>
                          <a:ea typeface="+mn-ea"/>
                          <a:cs typeface="+mn-cs"/>
                        </a:rPr>
                        <a:t>2.- Medellín 8/6/17</a:t>
                      </a:r>
                      <a:r>
                        <a:rPr lang="es-CO" sz="1400" b="0" i="0" u="none" strike="noStrike" kern="1200" dirty="0">
                          <a:solidFill>
                            <a:srgbClr val="000000"/>
                          </a:solidFill>
                          <a:effectLst/>
                          <a:latin typeface="Calibri" panose="020F0502020204030204" pitchFamily="34" charset="0"/>
                          <a:ea typeface="+mn-ea"/>
                          <a:cs typeface="+mn-cs"/>
                        </a:rPr>
                        <a:t/>
                      </a:r>
                      <a:br>
                        <a:rPr lang="es-CO" sz="1400" b="0" i="0" u="none" strike="noStrike" kern="1200" dirty="0">
                          <a:solidFill>
                            <a:srgbClr val="000000"/>
                          </a:solidFill>
                          <a:effectLst/>
                          <a:latin typeface="Calibri" panose="020F0502020204030204" pitchFamily="34" charset="0"/>
                          <a:ea typeface="+mn-ea"/>
                          <a:cs typeface="+mn-cs"/>
                        </a:rPr>
                      </a:br>
                      <a:r>
                        <a:rPr lang="es-CO" sz="1400" b="0" i="0" u="none" strike="noStrike" kern="1200" dirty="0" smtClean="0">
                          <a:solidFill>
                            <a:srgbClr val="000000"/>
                          </a:solidFill>
                          <a:effectLst/>
                          <a:latin typeface="Calibri" panose="020F0502020204030204" pitchFamily="34" charset="0"/>
                          <a:ea typeface="+mn-ea"/>
                          <a:cs typeface="+mn-cs"/>
                        </a:rPr>
                        <a:t>3.- Pereira 18/5/17</a:t>
                      </a:r>
                      <a:r>
                        <a:rPr lang="es-CO" sz="1400" b="0" i="0" u="none" strike="noStrike" kern="1200" dirty="0">
                          <a:solidFill>
                            <a:srgbClr val="000000"/>
                          </a:solidFill>
                          <a:effectLst/>
                          <a:latin typeface="Calibri" panose="020F0502020204030204" pitchFamily="34" charset="0"/>
                          <a:ea typeface="+mn-ea"/>
                          <a:cs typeface="+mn-cs"/>
                        </a:rPr>
                        <a:t/>
                      </a:r>
                      <a:br>
                        <a:rPr lang="es-CO" sz="1400" b="0" i="0" u="none" strike="noStrike" kern="1200" dirty="0">
                          <a:solidFill>
                            <a:srgbClr val="000000"/>
                          </a:solidFill>
                          <a:effectLst/>
                          <a:latin typeface="Calibri" panose="020F0502020204030204" pitchFamily="34" charset="0"/>
                          <a:ea typeface="+mn-ea"/>
                          <a:cs typeface="+mn-cs"/>
                        </a:rPr>
                      </a:br>
                      <a:r>
                        <a:rPr lang="es-CO" sz="1400" b="0" i="0" u="none" strike="noStrike" kern="1200" dirty="0" smtClean="0">
                          <a:solidFill>
                            <a:srgbClr val="000000"/>
                          </a:solidFill>
                          <a:effectLst/>
                          <a:latin typeface="Calibri" panose="020F0502020204030204" pitchFamily="34" charset="0"/>
                          <a:ea typeface="+mn-ea"/>
                          <a:cs typeface="+mn-cs"/>
                        </a:rPr>
                        <a:t>4.- Bogotá 4/5/17</a:t>
                      </a:r>
                      <a:r>
                        <a:rPr lang="es-CO" sz="1400" b="0" i="0" u="none" strike="noStrike" kern="1200" dirty="0">
                          <a:solidFill>
                            <a:srgbClr val="000000"/>
                          </a:solidFill>
                          <a:effectLst/>
                          <a:latin typeface="Calibri" panose="020F0502020204030204" pitchFamily="34" charset="0"/>
                          <a:ea typeface="+mn-ea"/>
                          <a:cs typeface="+mn-cs"/>
                        </a:rPr>
                        <a:t/>
                      </a:r>
                      <a:br>
                        <a:rPr lang="es-CO" sz="1400" b="0" i="0" u="none" strike="noStrike" kern="1200" dirty="0">
                          <a:solidFill>
                            <a:srgbClr val="000000"/>
                          </a:solidFill>
                          <a:effectLst/>
                          <a:latin typeface="Calibri" panose="020F0502020204030204" pitchFamily="34" charset="0"/>
                          <a:ea typeface="+mn-ea"/>
                          <a:cs typeface="+mn-cs"/>
                        </a:rPr>
                      </a:br>
                      <a:r>
                        <a:rPr lang="es-CO" sz="1400" b="0" i="0" u="none" strike="noStrike" kern="1200" dirty="0" smtClean="0">
                          <a:solidFill>
                            <a:srgbClr val="000000"/>
                          </a:solidFill>
                          <a:effectLst/>
                          <a:latin typeface="Calibri" panose="020F0502020204030204" pitchFamily="34" charset="0"/>
                          <a:ea typeface="+mn-ea"/>
                          <a:cs typeface="+mn-cs"/>
                        </a:rPr>
                        <a:t>5.- Barranquilla 27/4/17</a:t>
                      </a:r>
                    </a:p>
                    <a:p>
                      <a:pPr algn="just" fontAlgn="ct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32291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579823199"/>
              </p:ext>
            </p:extLst>
          </p:nvPr>
        </p:nvGraphicFramePr>
        <p:xfrm>
          <a:off x="179512" y="1196752"/>
          <a:ext cx="8712967" cy="4902200"/>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864096">
                  <a:extLst>
                    <a:ext uri="{9D8B030D-6E8A-4147-A177-3AD203B41FA5}">
                      <a16:colId xmlns:a16="http://schemas.microsoft.com/office/drawing/2014/main" val="2127690766"/>
                    </a:ext>
                  </a:extLst>
                </a:gridCol>
                <a:gridCol w="1872207">
                  <a:extLst>
                    <a:ext uri="{9D8B030D-6E8A-4147-A177-3AD203B41FA5}">
                      <a16:colId xmlns:a16="http://schemas.microsoft.com/office/drawing/2014/main" val="20006"/>
                    </a:ext>
                  </a:extLst>
                </a:gridCol>
              </a:tblGrid>
              <a:tr h="615858">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64662">
                <a:tc>
                  <a:txBody>
                    <a:bodyPr/>
                    <a:lstStyle/>
                    <a:p>
                      <a:pPr marL="0" algn="ctr" defTabSz="914400" rtl="0" eaLnBrk="1" fontAlgn="ctr" latinLnBrk="0" hangingPunct="1"/>
                      <a:r>
                        <a:rPr lang="es-ES" sz="1400" b="1" i="0" u="none" strike="noStrike" kern="1200" dirty="0">
                          <a:solidFill>
                            <a:schemeClr val="tx1"/>
                          </a:solidFill>
                          <a:effectLst/>
                          <a:latin typeface="Calibri" panose="020F0502020204030204" pitchFamily="34" charset="0"/>
                          <a:ea typeface="+mn-ea"/>
                          <a:cs typeface="+mn-cs"/>
                        </a:rPr>
                        <a:t>OAP4</a:t>
                      </a:r>
                    </a:p>
                  </a:txBody>
                  <a:tcPr marL="0" marR="0" marT="0" marB="0" anchor="ctr">
                    <a:solidFill>
                      <a:srgbClr val="92D050"/>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Implementar un plan de asistencia técnica  y capacitación con enfoque territorial para facilitar la aplicación y conocimiento de los marcos regulatorios de acueducto y alcantarillado y de aseo</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Divulgar la aplicación y conocimiento de los marcos regulatorios de acueducto y alcantarillado y de aseo.</a:t>
                      </a:r>
                    </a:p>
                  </a:txBody>
                  <a:tcPr marL="0" marR="0" marT="0" marB="0" anchor="ctr">
                    <a:solidFill>
                      <a:schemeClr val="accent1">
                        <a:lumMod val="40000"/>
                        <a:lumOff val="60000"/>
                      </a:schemeClr>
                    </a:solidFill>
                  </a:tcPr>
                </a:tc>
                <a:tc>
                  <a:txBody>
                    <a:bodyPr/>
                    <a:lstStyle/>
                    <a:p>
                      <a:pPr algn="just" fontAlgn="ctr"/>
                      <a:r>
                        <a:rPr lang="es-ES" sz="1400" b="0" i="0" u="none" strike="noStrike" kern="1200" dirty="0">
                          <a:solidFill>
                            <a:srgbClr val="000000"/>
                          </a:solidFill>
                          <a:effectLst/>
                          <a:latin typeface="Calibri" panose="020F0502020204030204" pitchFamily="34" charset="0"/>
                          <a:ea typeface="+mn-ea"/>
                          <a:cs typeface="+mn-cs"/>
                        </a:rPr>
                        <a:t>Instrumentos para divulgar los desarrollos regulatorios</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Diciembre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2</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fontAlgn="ctr"/>
                      <a:r>
                        <a:rPr lang="es-ES" sz="1400" b="0" i="0" u="none" strike="noStrike" kern="1200" dirty="0">
                          <a:solidFill>
                            <a:srgbClr val="000000"/>
                          </a:solidFill>
                          <a:effectLst/>
                          <a:latin typeface="Calibri" panose="020F0502020204030204" pitchFamily="34" charset="0"/>
                          <a:ea typeface="+mn-ea"/>
                          <a:cs typeface="+mn-cs"/>
                        </a:rPr>
                        <a:t>2 Instrumentos de divulgación</a:t>
                      </a:r>
                    </a:p>
                  </a:txBody>
                  <a:tcPr marL="0" marR="0" marT="0" marB="0" anchor="ctr">
                    <a:solidFill>
                      <a:schemeClr val="accent1">
                        <a:lumMod val="40000"/>
                        <a:lumOff val="60000"/>
                      </a:schemeClr>
                    </a:solidFill>
                  </a:tcPr>
                </a:tc>
                <a:tc>
                  <a:txBody>
                    <a:bodyPr/>
                    <a:lstStyle/>
                    <a:p>
                      <a:pPr algn="just" fontAlgn="ctr"/>
                      <a:r>
                        <a:rPr lang="es-CO" sz="1400" b="1" i="0" u="none" strike="noStrike" kern="1200" dirty="0" smtClean="0">
                          <a:solidFill>
                            <a:srgbClr val="000000"/>
                          </a:solidFill>
                          <a:effectLst/>
                          <a:latin typeface="Calibri" panose="020F0502020204030204" pitchFamily="34" charset="0"/>
                          <a:ea typeface="+mn-ea"/>
                          <a:cs typeface="+mn-cs"/>
                        </a:rPr>
                        <a:t>% de cumplimiento del indicador 100%</a:t>
                      </a:r>
                    </a:p>
                    <a:p>
                      <a:pPr algn="just" fontAlgn="ctr"/>
                      <a:r>
                        <a:rPr lang="es-CO" sz="1400" b="0" i="0" u="none" strike="noStrike" kern="1200" dirty="0">
                          <a:solidFill>
                            <a:srgbClr val="000000"/>
                          </a:solidFill>
                          <a:effectLst/>
                          <a:latin typeface="Calibri" panose="020F0502020204030204" pitchFamily="34" charset="0"/>
                          <a:ea typeface="+mn-ea"/>
                          <a:cs typeface="+mn-cs"/>
                        </a:rPr>
                        <a:t/>
                      </a:r>
                      <a:br>
                        <a:rPr lang="es-CO" sz="1400" b="0" i="0" u="none" strike="noStrike" kern="1200" dirty="0">
                          <a:solidFill>
                            <a:srgbClr val="000000"/>
                          </a:solidFill>
                          <a:effectLst/>
                          <a:latin typeface="Calibri" panose="020F0502020204030204" pitchFamily="34" charset="0"/>
                          <a:ea typeface="+mn-ea"/>
                          <a:cs typeface="+mn-cs"/>
                        </a:rPr>
                      </a:br>
                      <a:r>
                        <a:rPr lang="es-CO" sz="1400" b="0" i="0" u="none" strike="noStrike" kern="1200" dirty="0">
                          <a:solidFill>
                            <a:srgbClr val="000000"/>
                          </a:solidFill>
                          <a:effectLst/>
                          <a:latin typeface="Calibri" panose="020F0502020204030204" pitchFamily="34" charset="0"/>
                          <a:ea typeface="+mn-ea"/>
                          <a:cs typeface="+mn-cs"/>
                        </a:rPr>
                        <a:t>Se desarrollaron </a:t>
                      </a:r>
                      <a:r>
                        <a:rPr lang="es-CO" sz="1400" b="0" i="0" u="none" strike="noStrike" kern="1200" dirty="0" smtClean="0">
                          <a:solidFill>
                            <a:srgbClr val="000000"/>
                          </a:solidFill>
                          <a:effectLst/>
                          <a:latin typeface="Calibri" panose="020F0502020204030204" pitchFamily="34" charset="0"/>
                          <a:ea typeface="+mn-ea"/>
                          <a:cs typeface="+mn-cs"/>
                        </a:rPr>
                        <a:t>2 </a:t>
                      </a:r>
                      <a:r>
                        <a:rPr lang="es-CO" sz="1400" b="0" i="0" u="none" strike="noStrike" kern="1200" dirty="0">
                          <a:solidFill>
                            <a:srgbClr val="000000"/>
                          </a:solidFill>
                          <a:effectLst/>
                          <a:latin typeface="Calibri" panose="020F0502020204030204" pitchFamily="34" charset="0"/>
                          <a:ea typeface="+mn-ea"/>
                          <a:cs typeface="+mn-cs"/>
                        </a:rPr>
                        <a:t>videos sobre  las </a:t>
                      </a:r>
                      <a:r>
                        <a:rPr lang="es-CO" sz="1400" b="0" i="0" u="none" strike="noStrike" kern="1200" dirty="0" smtClean="0">
                          <a:solidFill>
                            <a:srgbClr val="000000"/>
                          </a:solidFill>
                          <a:effectLst/>
                          <a:latin typeface="Calibri" panose="020F0502020204030204" pitchFamily="34" charset="0"/>
                          <a:ea typeface="+mn-ea"/>
                          <a:cs typeface="+mn-cs"/>
                        </a:rPr>
                        <a:t>Res. 720/15 </a:t>
                      </a:r>
                      <a:r>
                        <a:rPr lang="es-CO" sz="1400" b="0" i="0" u="none" strike="noStrike" kern="1200" dirty="0">
                          <a:solidFill>
                            <a:srgbClr val="000000"/>
                          </a:solidFill>
                          <a:effectLst/>
                          <a:latin typeface="Calibri" panose="020F0502020204030204" pitchFamily="34" charset="0"/>
                          <a:ea typeface="+mn-ea"/>
                          <a:cs typeface="+mn-cs"/>
                        </a:rPr>
                        <a:t>"Provisión de Inversiones" y "</a:t>
                      </a:r>
                      <a:r>
                        <a:rPr lang="es-CO" sz="1400" b="0" i="0" u="none" strike="noStrike" kern="1200" dirty="0" smtClean="0">
                          <a:solidFill>
                            <a:srgbClr val="000000"/>
                          </a:solidFill>
                          <a:effectLst/>
                          <a:latin typeface="Calibri" panose="020F0502020204030204" pitchFamily="34" charset="0"/>
                          <a:ea typeface="+mn-ea"/>
                          <a:cs typeface="+mn-cs"/>
                        </a:rPr>
                        <a:t>Comercialización” en </a:t>
                      </a:r>
                      <a:r>
                        <a:rPr lang="es-CO" sz="1400" b="0" i="0" u="none" strike="noStrike" kern="1200" dirty="0">
                          <a:solidFill>
                            <a:srgbClr val="000000"/>
                          </a:solidFill>
                          <a:effectLst/>
                          <a:latin typeface="Calibri" panose="020F0502020204030204" pitchFamily="34" charset="0"/>
                          <a:ea typeface="+mn-ea"/>
                          <a:cs typeface="+mn-cs"/>
                        </a:rPr>
                        <a:t>el Marco Tarifario de Aseo para </a:t>
                      </a:r>
                      <a:r>
                        <a:rPr lang="es-CO" sz="1400" b="0" i="0" u="none" strike="noStrike" kern="1200" dirty="0" smtClean="0">
                          <a:solidFill>
                            <a:srgbClr val="000000"/>
                          </a:solidFill>
                          <a:effectLst/>
                          <a:latin typeface="Calibri" panose="020F0502020204030204" pitchFamily="34" charset="0"/>
                          <a:ea typeface="+mn-ea"/>
                          <a:cs typeface="+mn-cs"/>
                        </a:rPr>
                        <a:t>grandes. Talleres </a:t>
                      </a:r>
                      <a:r>
                        <a:rPr lang="es-CO" sz="1400" b="0" i="0" u="none" strike="noStrike" kern="1200" dirty="0">
                          <a:solidFill>
                            <a:srgbClr val="000000"/>
                          </a:solidFill>
                          <a:effectLst/>
                          <a:latin typeface="Calibri" panose="020F0502020204030204" pitchFamily="34" charset="0"/>
                          <a:ea typeface="+mn-ea"/>
                          <a:cs typeface="+mn-cs"/>
                        </a:rPr>
                        <a:t>sobre Res </a:t>
                      </a:r>
                      <a:r>
                        <a:rPr lang="es-CO" sz="1400" b="0" i="0" u="none" strike="noStrike" kern="1200" dirty="0" smtClean="0">
                          <a:solidFill>
                            <a:srgbClr val="000000"/>
                          </a:solidFill>
                          <a:effectLst/>
                          <a:latin typeface="Calibri" panose="020F0502020204030204" pitchFamily="34" charset="0"/>
                          <a:ea typeface="+mn-ea"/>
                          <a:cs typeface="+mn-cs"/>
                        </a:rPr>
                        <a:t>720/15 </a:t>
                      </a:r>
                      <a:r>
                        <a:rPr lang="es-CO" sz="1400" b="0" i="0" u="none" strike="noStrike" kern="1200" dirty="0">
                          <a:solidFill>
                            <a:srgbClr val="000000"/>
                          </a:solidFill>
                          <a:effectLst/>
                          <a:latin typeface="Calibri" panose="020F0502020204030204" pitchFamily="34" charset="0"/>
                          <a:ea typeface="+mn-ea"/>
                          <a:cs typeface="+mn-cs"/>
                        </a:rPr>
                        <a:t>"Aprovechamiento" Marco Tarifario de Aseo en:</a:t>
                      </a:r>
                      <a:br>
                        <a:rPr lang="es-CO" sz="1400" b="0" i="0" u="none" strike="noStrike" kern="1200" dirty="0">
                          <a:solidFill>
                            <a:srgbClr val="000000"/>
                          </a:solidFill>
                          <a:effectLst/>
                          <a:latin typeface="Calibri" panose="020F0502020204030204" pitchFamily="34" charset="0"/>
                          <a:ea typeface="+mn-ea"/>
                          <a:cs typeface="+mn-cs"/>
                        </a:rPr>
                      </a:br>
                      <a:r>
                        <a:rPr lang="es-CO" sz="1400" b="0" i="0" u="none" strike="noStrike" kern="1200" dirty="0" smtClean="0">
                          <a:solidFill>
                            <a:srgbClr val="000000"/>
                          </a:solidFill>
                          <a:effectLst/>
                          <a:latin typeface="Calibri" panose="020F0502020204030204" pitchFamily="34" charset="0"/>
                          <a:ea typeface="+mn-ea"/>
                          <a:cs typeface="+mn-cs"/>
                        </a:rPr>
                        <a:t>1.- Bucaramanga 15/6/1717</a:t>
                      </a:r>
                      <a:r>
                        <a:rPr lang="es-CO" sz="1400" b="0" i="0" u="none" strike="noStrike" kern="1200" dirty="0">
                          <a:solidFill>
                            <a:srgbClr val="000000"/>
                          </a:solidFill>
                          <a:effectLst/>
                          <a:latin typeface="Calibri" panose="020F0502020204030204" pitchFamily="34" charset="0"/>
                          <a:ea typeface="+mn-ea"/>
                          <a:cs typeface="+mn-cs"/>
                        </a:rPr>
                        <a:t/>
                      </a:r>
                      <a:br>
                        <a:rPr lang="es-CO" sz="1400" b="0" i="0" u="none" strike="noStrike" kern="1200" dirty="0">
                          <a:solidFill>
                            <a:srgbClr val="000000"/>
                          </a:solidFill>
                          <a:effectLst/>
                          <a:latin typeface="Calibri" panose="020F0502020204030204" pitchFamily="34" charset="0"/>
                          <a:ea typeface="+mn-ea"/>
                          <a:cs typeface="+mn-cs"/>
                        </a:rPr>
                      </a:br>
                      <a:r>
                        <a:rPr lang="es-CO" sz="1400" b="0" i="0" u="none" strike="noStrike" kern="1200" dirty="0" smtClean="0">
                          <a:solidFill>
                            <a:srgbClr val="000000"/>
                          </a:solidFill>
                          <a:effectLst/>
                          <a:latin typeface="Calibri" panose="020F0502020204030204" pitchFamily="34" charset="0"/>
                          <a:ea typeface="+mn-ea"/>
                          <a:cs typeface="+mn-cs"/>
                        </a:rPr>
                        <a:t>2.- Medellín 8/6/17</a:t>
                      </a:r>
                      <a:r>
                        <a:rPr lang="es-CO" sz="1400" b="0" i="0" u="none" strike="noStrike" kern="1200" dirty="0">
                          <a:solidFill>
                            <a:srgbClr val="000000"/>
                          </a:solidFill>
                          <a:effectLst/>
                          <a:latin typeface="Calibri" panose="020F0502020204030204" pitchFamily="34" charset="0"/>
                          <a:ea typeface="+mn-ea"/>
                          <a:cs typeface="+mn-cs"/>
                        </a:rPr>
                        <a:t/>
                      </a:r>
                      <a:br>
                        <a:rPr lang="es-CO" sz="1400" b="0" i="0" u="none" strike="noStrike" kern="1200" dirty="0">
                          <a:solidFill>
                            <a:srgbClr val="000000"/>
                          </a:solidFill>
                          <a:effectLst/>
                          <a:latin typeface="Calibri" panose="020F0502020204030204" pitchFamily="34" charset="0"/>
                          <a:ea typeface="+mn-ea"/>
                          <a:cs typeface="+mn-cs"/>
                        </a:rPr>
                      </a:br>
                      <a:r>
                        <a:rPr lang="es-CO" sz="1400" b="0" i="0" u="none" strike="noStrike" kern="1200" dirty="0" smtClean="0">
                          <a:solidFill>
                            <a:srgbClr val="000000"/>
                          </a:solidFill>
                          <a:effectLst/>
                          <a:latin typeface="Calibri" panose="020F0502020204030204" pitchFamily="34" charset="0"/>
                          <a:ea typeface="+mn-ea"/>
                          <a:cs typeface="+mn-cs"/>
                        </a:rPr>
                        <a:t>3.- Pereira 18/5/17</a:t>
                      </a:r>
                      <a:r>
                        <a:rPr lang="es-CO" sz="1400" b="0" i="0" u="none" strike="noStrike" kern="1200" dirty="0">
                          <a:solidFill>
                            <a:srgbClr val="000000"/>
                          </a:solidFill>
                          <a:effectLst/>
                          <a:latin typeface="Calibri" panose="020F0502020204030204" pitchFamily="34" charset="0"/>
                          <a:ea typeface="+mn-ea"/>
                          <a:cs typeface="+mn-cs"/>
                        </a:rPr>
                        <a:t/>
                      </a:r>
                      <a:br>
                        <a:rPr lang="es-CO" sz="1400" b="0" i="0" u="none" strike="noStrike" kern="1200" dirty="0">
                          <a:solidFill>
                            <a:srgbClr val="000000"/>
                          </a:solidFill>
                          <a:effectLst/>
                          <a:latin typeface="Calibri" panose="020F0502020204030204" pitchFamily="34" charset="0"/>
                          <a:ea typeface="+mn-ea"/>
                          <a:cs typeface="+mn-cs"/>
                        </a:rPr>
                      </a:br>
                      <a:r>
                        <a:rPr lang="es-CO" sz="1400" b="0" i="0" u="none" strike="noStrike" kern="1200" dirty="0" smtClean="0">
                          <a:solidFill>
                            <a:srgbClr val="000000"/>
                          </a:solidFill>
                          <a:effectLst/>
                          <a:latin typeface="Calibri" panose="020F0502020204030204" pitchFamily="34" charset="0"/>
                          <a:ea typeface="+mn-ea"/>
                          <a:cs typeface="+mn-cs"/>
                        </a:rPr>
                        <a:t>4.- Bogotá 4/5/17</a:t>
                      </a:r>
                      <a:r>
                        <a:rPr lang="es-CO" sz="1400" b="0" i="0" u="none" strike="noStrike" kern="1200" dirty="0">
                          <a:solidFill>
                            <a:srgbClr val="000000"/>
                          </a:solidFill>
                          <a:effectLst/>
                          <a:latin typeface="Calibri" panose="020F0502020204030204" pitchFamily="34" charset="0"/>
                          <a:ea typeface="+mn-ea"/>
                          <a:cs typeface="+mn-cs"/>
                        </a:rPr>
                        <a:t/>
                      </a:r>
                      <a:br>
                        <a:rPr lang="es-CO" sz="1400" b="0" i="0" u="none" strike="noStrike" kern="1200" dirty="0">
                          <a:solidFill>
                            <a:srgbClr val="000000"/>
                          </a:solidFill>
                          <a:effectLst/>
                          <a:latin typeface="Calibri" panose="020F0502020204030204" pitchFamily="34" charset="0"/>
                          <a:ea typeface="+mn-ea"/>
                          <a:cs typeface="+mn-cs"/>
                        </a:rPr>
                      </a:br>
                      <a:r>
                        <a:rPr lang="es-CO" sz="1400" b="0" i="0" u="none" strike="noStrike" kern="1200" dirty="0" smtClean="0">
                          <a:solidFill>
                            <a:srgbClr val="000000"/>
                          </a:solidFill>
                          <a:effectLst/>
                          <a:latin typeface="Calibri" panose="020F0502020204030204" pitchFamily="34" charset="0"/>
                          <a:ea typeface="+mn-ea"/>
                          <a:cs typeface="+mn-cs"/>
                        </a:rPr>
                        <a:t>5.- Barranquilla 27/4/17</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88006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95536" y="386696"/>
            <a:ext cx="8424935"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a:t>PRIMER SEMESTRE 2017</a:t>
            </a:r>
          </a:p>
        </p:txBody>
      </p:sp>
      <p:graphicFrame>
        <p:nvGraphicFramePr>
          <p:cNvPr id="2" name="1 Diagrama"/>
          <p:cNvGraphicFramePr/>
          <p:nvPr>
            <p:extLst>
              <p:ext uri="{D42A27DB-BD31-4B8C-83A1-F6EECF244321}">
                <p14:modId xmlns:p14="http://schemas.microsoft.com/office/powerpoint/2010/main" val="766340445"/>
              </p:ext>
            </p:extLst>
          </p:nvPr>
        </p:nvGraphicFramePr>
        <p:xfrm>
          <a:off x="179512" y="1772816"/>
          <a:ext cx="864096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637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265297117"/>
              </p:ext>
            </p:extLst>
          </p:nvPr>
        </p:nvGraphicFramePr>
        <p:xfrm>
          <a:off x="179512" y="1191608"/>
          <a:ext cx="8712967" cy="4768556"/>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3">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3">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368152">
                  <a:extLst>
                    <a:ext uri="{9D8B030D-6E8A-4147-A177-3AD203B41FA5}">
                      <a16:colId xmlns:a16="http://schemas.microsoft.com/office/drawing/2014/main" val="2127690766"/>
                    </a:ext>
                  </a:extLst>
                </a:gridCol>
                <a:gridCol w="1368151">
                  <a:extLst>
                    <a:ext uri="{9D8B030D-6E8A-4147-A177-3AD203B41FA5}">
                      <a16:colId xmlns:a16="http://schemas.microsoft.com/office/drawing/2014/main" val="20006"/>
                    </a:ext>
                  </a:extLst>
                </a:gridCol>
              </a:tblGrid>
              <a:tr h="635000">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133556">
                <a:tc>
                  <a:txBody>
                    <a:bodyPr/>
                    <a:lstStyle/>
                    <a:p>
                      <a:pPr marL="0" algn="ctr" defTabSz="914400" rtl="0" eaLnBrk="1" fontAlgn="ctr" latinLnBrk="0" hangingPunct="1"/>
                      <a:r>
                        <a:rPr lang="es-ES" sz="1400" b="1" i="0" u="none" strike="noStrike" kern="1200" dirty="0">
                          <a:solidFill>
                            <a:schemeClr val="tx1"/>
                          </a:solidFill>
                          <a:effectLst/>
                          <a:latin typeface="Calibri" panose="020F0502020204030204" pitchFamily="34" charset="0"/>
                          <a:ea typeface="+mn-ea"/>
                          <a:cs typeface="+mn-cs"/>
                        </a:rPr>
                        <a:t>OAP5</a:t>
                      </a:r>
                    </a:p>
                  </a:txBody>
                  <a:tcPr marL="0" marR="0" marT="0" marB="0" anchor="ctr">
                    <a:solidFill>
                      <a:srgbClr val="FFFF00"/>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Fortalecer los procesos de participación ciudadana y de rendición de cuentas orientados a divulgar las propuestas regulatorias y el resultado de la gestión institucional </a:t>
                      </a:r>
                    </a:p>
                  </a:txBody>
                  <a:tcPr marL="0" marR="0" marT="0" marB="0" anchor="ctr">
                    <a:solidFill>
                      <a:schemeClr val="accent1">
                        <a:lumMod val="40000"/>
                        <a:lumOff val="60000"/>
                      </a:schemeClr>
                    </a:solidFill>
                  </a:tcPr>
                </a:tc>
                <a:tc>
                  <a:txBody>
                    <a:bodyPr/>
                    <a:lstStyle/>
                    <a:p>
                      <a:pPr algn="l" fontAlgn="ctr"/>
                      <a:r>
                        <a:rPr lang="es-CO" sz="1400" b="0" i="0" u="none" strike="noStrike" kern="1200" dirty="0">
                          <a:solidFill>
                            <a:srgbClr val="000000"/>
                          </a:solidFill>
                          <a:effectLst/>
                          <a:latin typeface="Calibri" panose="020F0502020204030204" pitchFamily="34" charset="0"/>
                          <a:ea typeface="+mn-ea"/>
                          <a:cs typeface="+mn-cs"/>
                        </a:rPr>
                        <a:t>Divulgar las propuestas regulatorias y el resultado de la gestión institucional en eventos sectoriales </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Porcentaje de jornadas de participación ciudadana realizadas acorde con la agenda regulatoria anual</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Diciembre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95%</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ES" sz="1400" b="0" i="0" u="none" strike="noStrike" kern="1200" dirty="0">
                          <a:solidFill>
                            <a:srgbClr val="000000"/>
                          </a:solidFill>
                          <a:effectLst/>
                          <a:latin typeface="Calibri" panose="020F0502020204030204" pitchFamily="34" charset="0"/>
                          <a:ea typeface="+mn-ea"/>
                          <a:cs typeface="+mn-cs"/>
                        </a:rPr>
                        <a:t>(Actividades ejecutadas / Actividades programadas) *100</a:t>
                      </a:r>
                    </a:p>
                  </a:txBody>
                  <a:tcPr marL="0" marR="0" marT="0" marB="0" anchor="ctr">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EN PLAZO</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68930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765605309"/>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982457">
                  <a:extLst>
                    <a:ext uri="{9D8B030D-6E8A-4147-A177-3AD203B41FA5}">
                      <a16:colId xmlns:a16="http://schemas.microsoft.com/office/drawing/2014/main" val="20002"/>
                    </a:ext>
                  </a:extLst>
                </a:gridCol>
                <a:gridCol w="885815">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algn="ctr" fontAlgn="ctr"/>
                      <a:r>
                        <a:rPr lang="es-ES" sz="1400" b="1" i="0" u="none" strike="noStrike" kern="1200" dirty="0">
                          <a:solidFill>
                            <a:srgbClr val="000000"/>
                          </a:solidFill>
                          <a:effectLst/>
                          <a:latin typeface="Calibri" panose="020F0502020204030204" pitchFamily="34" charset="0"/>
                          <a:ea typeface="+mn-ea"/>
                          <a:cs typeface="+mn-cs"/>
                        </a:rPr>
                        <a:t>OAP6</a:t>
                      </a:r>
                    </a:p>
                  </a:txBody>
                  <a:tcPr marL="0" marR="0" marT="0" marB="0" anchor="ctr">
                    <a:solidFill>
                      <a:srgbClr val="FFFF00"/>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Fortalecer los procesos de participación ciudadana y de rendición de cuentas orientados a divulgar las propuestas regulatorias y el resultado de la gestión institucional </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Divulgar los resultados de la gestión institucional 2016-2017 mediante la  realización de la Audiencia de Rendición de Cuentas.</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Jornadas de Rendición de cuentas en el marco de la estrategia de transparencia </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Diciembre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Jornada de Rendición de cuentas </a:t>
                      </a:r>
                    </a:p>
                  </a:txBody>
                  <a:tcPr marL="0" marR="0" marT="0" marB="0" anchor="ctr">
                    <a:solidFill>
                      <a:schemeClr val="accent1">
                        <a:lumMod val="40000"/>
                        <a:lumOff val="60000"/>
                      </a:schemeClr>
                    </a:solidFill>
                  </a:tcPr>
                </a:tc>
                <a:tc>
                  <a:txBody>
                    <a:bodyPr/>
                    <a:lstStyle/>
                    <a:p>
                      <a:pPr marL="0" algn="ctr" defTabSz="914400" rtl="0" eaLnBrk="1" fontAlgn="ctr" latinLnBrk="0" hangingPunct="1"/>
                      <a:r>
                        <a:rPr lang="es-CO" sz="1400" b="0" i="0" u="none" strike="noStrike" kern="1200" dirty="0" smtClean="0">
                          <a:solidFill>
                            <a:srgbClr val="000000"/>
                          </a:solidFill>
                          <a:effectLst/>
                          <a:latin typeface="Calibri" panose="020F0502020204030204" pitchFamily="34" charset="0"/>
                          <a:ea typeface="+mn-ea"/>
                          <a:cs typeface="+mn-cs"/>
                        </a:rPr>
                        <a:t>EN PLAZO </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53007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673116771"/>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982457">
                  <a:extLst>
                    <a:ext uri="{9D8B030D-6E8A-4147-A177-3AD203B41FA5}">
                      <a16:colId xmlns:a16="http://schemas.microsoft.com/office/drawing/2014/main" val="20002"/>
                    </a:ext>
                  </a:extLst>
                </a:gridCol>
                <a:gridCol w="885815">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a:solidFill>
                            <a:srgbClr val="000000"/>
                          </a:solidFill>
                          <a:effectLst/>
                          <a:latin typeface="Calibri" panose="020F0502020204030204" pitchFamily="34" charset="0"/>
                          <a:ea typeface="+mn-ea"/>
                          <a:cs typeface="+mn-cs"/>
                        </a:rPr>
                        <a:t>OAP7</a:t>
                      </a:r>
                    </a:p>
                  </a:txBody>
                  <a:tcPr marL="0" marR="0" marT="0" marB="0" anchor="ctr">
                    <a:solidFill>
                      <a:srgbClr val="FFFF00"/>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Fortalecer los procesos de participación ciudadana y de rendición de cuentas orientados a divulgar las propuestas regulatorias y el resultado de la gestión institucional </a:t>
                      </a:r>
                    </a:p>
                  </a:txBody>
                  <a:tcPr marL="0" marR="0" marT="0" marB="0" anchor="ctr">
                    <a:solidFill>
                      <a:schemeClr val="accent1">
                        <a:lumMod val="40000"/>
                        <a:lumOff val="60000"/>
                      </a:schemeClr>
                    </a:solidFill>
                  </a:tcPr>
                </a:tc>
                <a:tc>
                  <a:txBody>
                    <a:bodyPr/>
                    <a:lstStyle/>
                    <a:p>
                      <a:pPr algn="just" fontAlgn="ctr"/>
                      <a:r>
                        <a:rPr lang="es-CO" sz="1300" b="0" i="0" u="none" strike="noStrike" dirty="0">
                          <a:solidFill>
                            <a:srgbClr val="000000"/>
                          </a:solidFill>
                          <a:effectLst/>
                          <a:latin typeface="Calibri" panose="020F0502020204030204" pitchFamily="34" charset="0"/>
                        </a:rPr>
                        <a:t>Divulgar y Socializar  la información generada por la Comisión de Regulación de Agua Potable y Saneamiento Básico CRA a través de página web, redes sociales, boletines de prensa, entrevistas, material </a:t>
                      </a:r>
                      <a:r>
                        <a:rPr lang="es-CO" sz="1300" b="0" i="0" u="none" strike="noStrike" dirty="0" err="1">
                          <a:solidFill>
                            <a:srgbClr val="000000"/>
                          </a:solidFill>
                          <a:effectLst/>
                          <a:latin typeface="Calibri" panose="020F0502020204030204" pitchFamily="34" charset="0"/>
                        </a:rPr>
                        <a:t>didactico</a:t>
                      </a:r>
                      <a:r>
                        <a:rPr lang="es-CO" sz="1300" b="0" i="0" u="none" strike="noStrike" dirty="0">
                          <a:solidFill>
                            <a:srgbClr val="000000"/>
                          </a:solidFill>
                          <a:effectLst/>
                          <a:latin typeface="Calibri" panose="020F0502020204030204" pitchFamily="34" charset="0"/>
                        </a:rPr>
                        <a:t> y/o material audiovisual</a:t>
                      </a:r>
                    </a:p>
                  </a:txBody>
                  <a:tcPr marL="0" marR="0" marT="0" marB="0" anchor="ctr">
                    <a:solidFill>
                      <a:schemeClr val="accent1">
                        <a:lumMod val="40000"/>
                        <a:lumOff val="60000"/>
                      </a:schemeClr>
                    </a:solidFill>
                  </a:tcPr>
                </a:tc>
                <a:tc>
                  <a:txBody>
                    <a:bodyPr/>
                    <a:lstStyle/>
                    <a:p>
                      <a:pPr algn="just" fontAlgn="ctr"/>
                      <a:r>
                        <a:rPr lang="es-CO" sz="1200" b="0" i="0" u="none" strike="noStrike" kern="1200" dirty="0">
                          <a:solidFill>
                            <a:srgbClr val="000000"/>
                          </a:solidFill>
                          <a:effectLst/>
                          <a:latin typeface="Calibri" panose="020F0502020204030204" pitchFamily="34" charset="0"/>
                          <a:ea typeface="+mn-ea"/>
                          <a:cs typeface="+mn-cs"/>
                        </a:rPr>
                        <a:t>Porcentaje de actividades de la estrategia de comunicaciones ejecutadas utilizando los diferentes medios disponibles dirigidas a los diferentes </a:t>
                      </a:r>
                      <a:r>
                        <a:rPr lang="es-CO" sz="1200" b="0" i="0" u="none" strike="noStrike" kern="1200" dirty="0" err="1">
                          <a:solidFill>
                            <a:srgbClr val="000000"/>
                          </a:solidFill>
                          <a:effectLst/>
                          <a:latin typeface="Calibri" panose="020F0502020204030204" pitchFamily="34" charset="0"/>
                          <a:ea typeface="+mn-ea"/>
                          <a:cs typeface="+mn-cs"/>
                        </a:rPr>
                        <a:t>stakeholders</a:t>
                      </a:r>
                      <a:r>
                        <a:rPr lang="es-CO" sz="1200" b="0" i="0" u="none" strike="noStrike" kern="1200" dirty="0">
                          <a:solidFill>
                            <a:srgbClr val="000000"/>
                          </a:solidFill>
                          <a:effectLst/>
                          <a:latin typeface="Calibri" panose="020F0502020204030204" pitchFamily="34" charset="0"/>
                          <a:ea typeface="+mn-ea"/>
                          <a:cs typeface="+mn-cs"/>
                        </a:rPr>
                        <a:t> y orientada a divulgar la gestión institucional, los desarrollos </a:t>
                      </a:r>
                      <a:r>
                        <a:rPr lang="es-CO" sz="1200" b="0" i="0" u="none" strike="noStrike" dirty="0">
                          <a:solidFill>
                            <a:srgbClr val="000000"/>
                          </a:solidFill>
                          <a:effectLst/>
                          <a:latin typeface="Calibri" panose="020F0502020204030204" pitchFamily="34" charset="0"/>
                        </a:rPr>
                        <a:t>regulatorios y avances sectoriales </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Diciembre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95%</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ES" sz="1400" b="0" i="0" u="none" strike="noStrike" dirty="0">
                          <a:solidFill>
                            <a:srgbClr val="000000"/>
                          </a:solidFill>
                          <a:effectLst/>
                          <a:latin typeface="Calibri" panose="020F0502020204030204" pitchFamily="34" charset="0"/>
                        </a:rPr>
                        <a:t>(Actividades ejecutadas de la  Estrategia de Comunicaciones/ Actividades programadas) *100</a:t>
                      </a:r>
                    </a:p>
                  </a:txBody>
                  <a:tcPr marL="0" marR="0" marT="0" marB="0" anchor="ctr">
                    <a:solidFill>
                      <a:schemeClr val="accent1">
                        <a:lumMod val="40000"/>
                        <a:lumOff val="60000"/>
                      </a:schemeClr>
                    </a:solidFill>
                  </a:tcPr>
                </a:tc>
                <a:tc>
                  <a:txBody>
                    <a:bodyPr/>
                    <a:lstStyle/>
                    <a:p>
                      <a:pPr algn="ctr" fontAlgn="ctr"/>
                      <a:r>
                        <a:rPr lang="es-CO" sz="1400" b="0" i="0" u="none" strike="noStrike" kern="1200" dirty="0" smtClean="0">
                          <a:solidFill>
                            <a:srgbClr val="000000"/>
                          </a:solidFill>
                          <a:effectLst/>
                          <a:latin typeface="Calibri" panose="020F0502020204030204" pitchFamily="34" charset="0"/>
                          <a:ea typeface="+mn-ea"/>
                          <a:cs typeface="+mn-cs"/>
                        </a:rPr>
                        <a:t>EN PLAZO </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10884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114225299"/>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982457">
                  <a:extLst>
                    <a:ext uri="{9D8B030D-6E8A-4147-A177-3AD203B41FA5}">
                      <a16:colId xmlns:a16="http://schemas.microsoft.com/office/drawing/2014/main" val="20002"/>
                    </a:ext>
                  </a:extLst>
                </a:gridCol>
                <a:gridCol w="885815">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a:solidFill>
                            <a:srgbClr val="000000"/>
                          </a:solidFill>
                          <a:effectLst/>
                          <a:latin typeface="Calibri" panose="020F0502020204030204" pitchFamily="34" charset="0"/>
                          <a:ea typeface="+mn-ea"/>
                          <a:cs typeface="+mn-cs"/>
                        </a:rPr>
                        <a:t>OAP8</a:t>
                      </a:r>
                    </a:p>
                  </a:txBody>
                  <a:tcPr marL="0" marR="0" marT="0" marB="0" anchor="ctr">
                    <a:solidFill>
                      <a:srgbClr val="FFFF00"/>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Estructurar e implementar una estrategia posicionamiento con cooperantes internacionales y de intercambio de experiencias con países a nivel mundial</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Suscribir acuerdos de cooperación internacional que fortalezcan la misión de la entidad</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Número de acuerdos y/o apoyos de cooperantes internacionales</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Diciembre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l" fontAlgn="ctr"/>
                      <a:r>
                        <a:rPr lang="es-ES" sz="1400" b="0" i="0" u="none" strike="noStrike" kern="1200" dirty="0">
                          <a:solidFill>
                            <a:srgbClr val="000000"/>
                          </a:solidFill>
                          <a:effectLst/>
                          <a:latin typeface="Calibri" panose="020F0502020204030204" pitchFamily="34" charset="0"/>
                          <a:ea typeface="+mn-ea"/>
                          <a:cs typeface="+mn-cs"/>
                        </a:rPr>
                        <a:t>Acuerdo de cooperación suscrito</a:t>
                      </a:r>
                    </a:p>
                  </a:txBody>
                  <a:tcPr marL="0" marR="0" marT="0" marB="0" anchor="ctr">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EN</a:t>
                      </a:r>
                      <a:r>
                        <a:rPr lang="es-CO" sz="1400" b="0" i="0" u="none" strike="noStrike" kern="1200" baseline="0" dirty="0" smtClean="0">
                          <a:solidFill>
                            <a:srgbClr val="000000"/>
                          </a:solidFill>
                          <a:effectLst/>
                          <a:latin typeface="Calibri" panose="020F0502020204030204" pitchFamily="34" charset="0"/>
                          <a:ea typeface="+mn-ea"/>
                          <a:cs typeface="+mn-cs"/>
                        </a:rPr>
                        <a:t> PLAZO </a:t>
                      </a:r>
                      <a:r>
                        <a:rPr lang="es-CO" sz="1400" b="0" i="0" u="none" strike="noStrike" kern="1200" dirty="0" smtClean="0">
                          <a:solidFill>
                            <a:srgbClr val="000000"/>
                          </a:solidFill>
                          <a:effectLst/>
                          <a:latin typeface="Calibri" panose="020F0502020204030204" pitchFamily="34" charset="0"/>
                          <a:ea typeface="+mn-ea"/>
                          <a:cs typeface="+mn-cs"/>
                        </a:rPr>
                        <a:t/>
                      </a:r>
                      <a:br>
                        <a:rPr lang="es-CO" sz="1400" b="0" i="0" u="none" strike="noStrike" kern="1200" dirty="0" smtClean="0">
                          <a:solidFill>
                            <a:srgbClr val="000000"/>
                          </a:solidFill>
                          <a:effectLst/>
                          <a:latin typeface="Calibri" panose="020F0502020204030204" pitchFamily="34" charset="0"/>
                          <a:ea typeface="+mn-ea"/>
                          <a:cs typeface="+mn-cs"/>
                        </a:rPr>
                      </a:br>
                      <a:endParaRPr lang="es-CO" sz="1400" b="0" i="0" u="none" strike="noStrike" kern="1200" dirty="0" smtClean="0">
                        <a:solidFill>
                          <a:srgbClr val="000000"/>
                        </a:solidFill>
                        <a:effectLst/>
                        <a:latin typeface="Calibri" panose="020F0502020204030204" pitchFamily="34" charset="0"/>
                        <a:ea typeface="+mn-ea"/>
                        <a:cs typeface="+mn-cs"/>
                      </a:endParaRPr>
                    </a:p>
                    <a:p>
                      <a:pPr algn="just" fontAlgn="ctr"/>
                      <a:endParaRPr lang="es-CO" sz="1400" b="0" i="0" u="none" strike="noStrike" kern="1200" dirty="0">
                        <a:solidFill>
                          <a:srgbClr val="FF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2352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179958828"/>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982457">
                  <a:extLst>
                    <a:ext uri="{9D8B030D-6E8A-4147-A177-3AD203B41FA5}">
                      <a16:colId xmlns:a16="http://schemas.microsoft.com/office/drawing/2014/main" val="20002"/>
                    </a:ext>
                  </a:extLst>
                </a:gridCol>
                <a:gridCol w="885815">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a:solidFill>
                            <a:srgbClr val="000000"/>
                          </a:solidFill>
                          <a:effectLst/>
                          <a:latin typeface="Calibri" panose="020F0502020204030204" pitchFamily="34" charset="0"/>
                          <a:ea typeface="+mn-ea"/>
                          <a:cs typeface="+mn-cs"/>
                        </a:rPr>
                        <a:t>OAP9</a:t>
                      </a:r>
                    </a:p>
                  </a:txBody>
                  <a:tcPr marL="0" marR="0" marT="0" marB="0" anchor="ctr">
                    <a:solidFill>
                      <a:srgbClr val="FFFF00"/>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Estructurar e implementar una estrategia posicionamiento con cooperantes internacionales y de intercambio de experiencias con países a nivel mundial</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Promocionar los desarrollos regulatorios de la CRA en eventos internacionales</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Número de eventos internacionales para presentar y promocionar los desarrollos regulatorios de APSB  de Colombia</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Diciembre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Desarrollos regulatorios promocionados en un evento internacional</a:t>
                      </a:r>
                    </a:p>
                  </a:txBody>
                  <a:tcPr marL="0" marR="0" marT="0" marB="0" anchor="ctr">
                    <a:solidFill>
                      <a:schemeClr val="accent1">
                        <a:lumMod val="40000"/>
                        <a:lumOff val="60000"/>
                      </a:schemeClr>
                    </a:solidFill>
                  </a:tcPr>
                </a:tc>
                <a:tc>
                  <a:txBody>
                    <a:bodyPr/>
                    <a:lstStyle/>
                    <a:p>
                      <a:pPr algn="ctr" fontAlgn="ctr"/>
                      <a:r>
                        <a:rPr lang="es-CO" sz="1400" b="0" i="0" u="none" strike="noStrike" kern="1200" dirty="0" smtClean="0">
                          <a:solidFill>
                            <a:srgbClr val="000000"/>
                          </a:solidFill>
                          <a:effectLst/>
                          <a:latin typeface="Calibri" panose="020F0502020204030204" pitchFamily="34" charset="0"/>
                          <a:ea typeface="+mn-ea"/>
                          <a:cs typeface="+mn-cs"/>
                        </a:rPr>
                        <a:t>EN</a:t>
                      </a:r>
                      <a:r>
                        <a:rPr lang="es-CO" sz="1400" b="0" i="0" u="none" strike="noStrike" kern="1200" baseline="0" dirty="0" smtClean="0">
                          <a:solidFill>
                            <a:srgbClr val="000000"/>
                          </a:solidFill>
                          <a:effectLst/>
                          <a:latin typeface="Calibri" panose="020F0502020204030204" pitchFamily="34" charset="0"/>
                          <a:ea typeface="+mn-ea"/>
                          <a:cs typeface="+mn-cs"/>
                        </a:rPr>
                        <a:t> PLAZO </a:t>
                      </a:r>
                      <a:r>
                        <a:rPr lang="es-CO" sz="1400" b="0" i="0" u="none" strike="noStrike" kern="1200" dirty="0">
                          <a:solidFill>
                            <a:srgbClr val="000000"/>
                          </a:solidFill>
                          <a:effectLst/>
                          <a:latin typeface="Calibri" panose="020F0502020204030204" pitchFamily="34" charset="0"/>
                          <a:ea typeface="+mn-ea"/>
                          <a:cs typeface="+mn-cs"/>
                        </a:rPr>
                        <a:t/>
                      </a:r>
                      <a:br>
                        <a:rPr lang="es-CO" sz="1400" b="0" i="0" u="none" strike="noStrike" kern="1200" dirty="0">
                          <a:solidFill>
                            <a:srgbClr val="000000"/>
                          </a:solidFill>
                          <a:effectLst/>
                          <a:latin typeface="Calibri" panose="020F0502020204030204" pitchFamily="34" charset="0"/>
                          <a:ea typeface="+mn-ea"/>
                          <a:cs typeface="+mn-cs"/>
                        </a:rPr>
                      </a:b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155397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4248782321"/>
              </p:ext>
            </p:extLst>
          </p:nvPr>
        </p:nvGraphicFramePr>
        <p:xfrm>
          <a:off x="179514" y="1196059"/>
          <a:ext cx="8856982" cy="4705309"/>
        </p:xfrm>
        <a:graphic>
          <a:graphicData uri="http://schemas.openxmlformats.org/drawingml/2006/table">
            <a:tbl>
              <a:tblPr firstRow="1" firstCol="1" lastRow="1" lastCol="1" bandRow="1" bandCol="1">
                <a:tableStyleId>{5C22544A-7EE6-4342-B048-85BDC9FD1C3A}</a:tableStyleId>
              </a:tblPr>
              <a:tblGrid>
                <a:gridCol w="597683">
                  <a:extLst>
                    <a:ext uri="{9D8B030D-6E8A-4147-A177-3AD203B41FA5}">
                      <a16:colId xmlns:a16="http://schemas.microsoft.com/office/drawing/2014/main" val="20000"/>
                    </a:ext>
                  </a:extLst>
                </a:gridCol>
                <a:gridCol w="1084733">
                  <a:extLst>
                    <a:ext uri="{9D8B030D-6E8A-4147-A177-3AD203B41FA5}">
                      <a16:colId xmlns:a16="http://schemas.microsoft.com/office/drawing/2014/main" val="20001"/>
                    </a:ext>
                  </a:extLst>
                </a:gridCol>
                <a:gridCol w="998696">
                  <a:extLst>
                    <a:ext uri="{9D8B030D-6E8A-4147-A177-3AD203B41FA5}">
                      <a16:colId xmlns:a16="http://schemas.microsoft.com/office/drawing/2014/main" val="20002"/>
                    </a:ext>
                  </a:extLst>
                </a:gridCol>
                <a:gridCol w="900456">
                  <a:extLst>
                    <a:ext uri="{9D8B030D-6E8A-4147-A177-3AD203B41FA5}">
                      <a16:colId xmlns:a16="http://schemas.microsoft.com/office/drawing/2014/main" val="20003"/>
                    </a:ext>
                  </a:extLst>
                </a:gridCol>
                <a:gridCol w="1034155">
                  <a:extLst>
                    <a:ext uri="{9D8B030D-6E8A-4147-A177-3AD203B41FA5}">
                      <a16:colId xmlns:a16="http://schemas.microsoft.com/office/drawing/2014/main" val="20004"/>
                    </a:ext>
                  </a:extLst>
                </a:gridCol>
                <a:gridCol w="1005671">
                  <a:extLst>
                    <a:ext uri="{9D8B030D-6E8A-4147-A177-3AD203B41FA5}">
                      <a16:colId xmlns:a16="http://schemas.microsoft.com/office/drawing/2014/main" val="3728082772"/>
                    </a:ext>
                  </a:extLst>
                </a:gridCol>
                <a:gridCol w="408081">
                  <a:extLst>
                    <a:ext uri="{9D8B030D-6E8A-4147-A177-3AD203B41FA5}">
                      <a16:colId xmlns:a16="http://schemas.microsoft.com/office/drawing/2014/main" val="20005"/>
                    </a:ext>
                  </a:extLst>
                </a:gridCol>
                <a:gridCol w="1413754">
                  <a:extLst>
                    <a:ext uri="{9D8B030D-6E8A-4147-A177-3AD203B41FA5}">
                      <a16:colId xmlns:a16="http://schemas.microsoft.com/office/drawing/2014/main" val="2127690766"/>
                    </a:ext>
                  </a:extLst>
                </a:gridCol>
                <a:gridCol w="1413753">
                  <a:extLst>
                    <a:ext uri="{9D8B030D-6E8A-4147-A177-3AD203B41FA5}">
                      <a16:colId xmlns:a16="http://schemas.microsoft.com/office/drawing/2014/main" val="20006"/>
                    </a:ext>
                  </a:extLst>
                </a:gridCol>
              </a:tblGrid>
              <a:tr h="634307">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0309">
                <a:tc>
                  <a:txBody>
                    <a:bodyPr/>
                    <a:lstStyle/>
                    <a:p>
                      <a:pPr marL="0" algn="ctr" defTabSz="914400" rtl="0" eaLnBrk="1" fontAlgn="ctr" latinLnBrk="0" hangingPunct="1"/>
                      <a:r>
                        <a:rPr lang="es-ES" sz="1400" b="1" i="0" u="none" strike="noStrike" kern="1200" dirty="0">
                          <a:solidFill>
                            <a:srgbClr val="000000"/>
                          </a:solidFill>
                          <a:effectLst/>
                          <a:latin typeface="Calibri" panose="020F0502020204030204" pitchFamily="34" charset="0"/>
                          <a:ea typeface="+mn-ea"/>
                          <a:cs typeface="+mn-cs"/>
                        </a:rPr>
                        <a:t>OAP10</a:t>
                      </a:r>
                    </a:p>
                  </a:txBody>
                  <a:tcPr marL="0" marR="0" marT="0" marB="0" anchor="ctr">
                    <a:solidFill>
                      <a:srgbClr val="FFFF00"/>
                    </a:solidFill>
                  </a:tcPr>
                </a:tc>
                <a:tc>
                  <a:txBody>
                    <a:bodyPr/>
                    <a:lstStyle/>
                    <a:p>
                      <a:pPr algn="just" fontAlgn="ctr"/>
                      <a:r>
                        <a:rPr lang="es-ES" sz="1400" b="0" i="0" u="none" strike="noStrike" kern="1200" dirty="0">
                          <a:solidFill>
                            <a:srgbClr val="000000"/>
                          </a:solidFill>
                          <a:effectLst/>
                          <a:latin typeface="Calibri" panose="020F0502020204030204" pitchFamily="34" charset="0"/>
                          <a:ea typeface="+mn-ea"/>
                          <a:cs typeface="+mn-cs"/>
                        </a:rPr>
                        <a:t>Implementar el Marco de Referencia de Arquitectura TI de Colombia para habilitar la estrategia GEL</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Implementar la estrategia de Gobierno en Línea modernizando los servicios electrónicos de la entidad que faciliten la interacción con la ciudadanía</a:t>
                      </a:r>
                      <a:r>
                        <a:rPr lang="es-CO" sz="1100" b="0" i="0" u="none" strike="noStrike" dirty="0">
                          <a:solidFill>
                            <a:srgbClr val="000000"/>
                          </a:solidFill>
                          <a:effectLst/>
                          <a:latin typeface="Calibri" panose="020F0502020204030204" pitchFamily="34" charset="0"/>
                        </a:rPr>
                        <a:t>.</a:t>
                      </a:r>
                    </a:p>
                  </a:txBody>
                  <a:tcPr marL="0" marR="0" marT="0" marB="0" anchor="ctr">
                    <a:solidFill>
                      <a:schemeClr val="accent1">
                        <a:lumMod val="40000"/>
                        <a:lumOff val="60000"/>
                      </a:schemeClr>
                    </a:solidFill>
                  </a:tcPr>
                </a:tc>
                <a:tc>
                  <a:txBody>
                    <a:bodyPr/>
                    <a:lstStyle/>
                    <a:p>
                      <a:pPr algn="ctr" fontAlgn="ctr"/>
                      <a:r>
                        <a:rPr lang="es-ES" sz="1400" b="0" i="0" u="none" strike="noStrike" kern="1200" dirty="0">
                          <a:solidFill>
                            <a:srgbClr val="000000"/>
                          </a:solidFill>
                          <a:effectLst/>
                          <a:latin typeface="Calibri" panose="020F0502020204030204" pitchFamily="34" charset="0"/>
                          <a:ea typeface="+mn-ea"/>
                          <a:cs typeface="+mn-cs"/>
                        </a:rPr>
                        <a:t>(Número de metas GEL cumplidas / Número total de metas por cumplir) * 100</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Diciembre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100%</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fontAlgn="ctr"/>
                      <a:r>
                        <a:rPr lang="es-ES" sz="1400" b="0" i="0" u="none" strike="noStrike" kern="1200" dirty="0">
                          <a:solidFill>
                            <a:srgbClr val="000000"/>
                          </a:solidFill>
                          <a:effectLst/>
                          <a:latin typeface="Calibri" panose="020F0502020204030204" pitchFamily="34" charset="0"/>
                          <a:ea typeface="+mn-ea"/>
                          <a:cs typeface="+mn-cs"/>
                        </a:rPr>
                        <a:t>Informe de cumplimiento GEL</a:t>
                      </a:r>
                    </a:p>
                  </a:txBody>
                  <a:tcPr marL="0" marR="0" marT="0" marB="0" anchor="ctr">
                    <a:solidFill>
                      <a:schemeClr val="accent1">
                        <a:lumMod val="40000"/>
                        <a:lumOff val="60000"/>
                      </a:schemeClr>
                    </a:solidFill>
                  </a:tcPr>
                </a:tc>
                <a:tc>
                  <a:txBody>
                    <a:bodyPr/>
                    <a:lstStyle/>
                    <a:p>
                      <a:pPr marL="0" algn="ctr" defTabSz="914400" rtl="0" eaLnBrk="1" fontAlgn="ctr" latinLnBrk="0" hangingPunct="1"/>
                      <a:r>
                        <a:rPr lang="es-CO" sz="1400" b="0" i="0" u="none" strike="noStrike" kern="1200" dirty="0" smtClean="0">
                          <a:solidFill>
                            <a:srgbClr val="000000"/>
                          </a:solidFill>
                          <a:effectLst/>
                          <a:latin typeface="Calibri" panose="020F0502020204030204" pitchFamily="34" charset="0"/>
                          <a:ea typeface="+mn-ea"/>
                          <a:cs typeface="+mn-cs"/>
                        </a:rPr>
                        <a:t>EN PLAZO </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07257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480551423"/>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982457">
                  <a:extLst>
                    <a:ext uri="{9D8B030D-6E8A-4147-A177-3AD203B41FA5}">
                      <a16:colId xmlns:a16="http://schemas.microsoft.com/office/drawing/2014/main" val="20002"/>
                    </a:ext>
                  </a:extLst>
                </a:gridCol>
                <a:gridCol w="885815">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smtClean="0">
                          <a:solidFill>
                            <a:srgbClr val="000000"/>
                          </a:solidFill>
                          <a:effectLst/>
                          <a:latin typeface="Calibri" panose="020F0502020204030204" pitchFamily="34" charset="0"/>
                          <a:ea typeface="+mn-ea"/>
                          <a:cs typeface="+mn-cs"/>
                        </a:rPr>
                        <a:t>OAP11</a:t>
                      </a:r>
                      <a:endParaRPr lang="es-ES" sz="1400" b="1" i="0" u="none" strike="noStrike" kern="1200" dirty="0">
                        <a:solidFill>
                          <a:srgbClr val="000000"/>
                        </a:solidFill>
                        <a:effectLst/>
                        <a:latin typeface="Calibri" panose="020F0502020204030204" pitchFamily="34" charset="0"/>
                        <a:ea typeface="+mn-ea"/>
                        <a:cs typeface="+mn-cs"/>
                      </a:endParaRPr>
                    </a:p>
                  </a:txBody>
                  <a:tcPr marL="0" marR="0" marT="0" marB="0" anchor="ctr">
                    <a:solidFill>
                      <a:srgbClr val="FFFF00"/>
                    </a:solidFill>
                  </a:tcPr>
                </a:tc>
                <a:tc>
                  <a:txBody>
                    <a:bodyPr/>
                    <a:lstStyle/>
                    <a:p>
                      <a:pPr algn="just" fontAlgn="ctr"/>
                      <a:r>
                        <a:rPr lang="es-ES" sz="1400" b="0" i="0" u="none" strike="noStrike" kern="1200" dirty="0">
                          <a:solidFill>
                            <a:srgbClr val="000000"/>
                          </a:solidFill>
                          <a:effectLst/>
                          <a:latin typeface="Calibri" panose="020F0502020204030204" pitchFamily="34" charset="0"/>
                          <a:ea typeface="+mn-ea"/>
                          <a:cs typeface="+mn-cs"/>
                        </a:rPr>
                        <a:t>Implementar el Marco de Referencia de Arquitectura TI de Colombia para habilitar la estrategia GEL</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Implementar </a:t>
                      </a:r>
                      <a:r>
                        <a:rPr lang="es-CO" sz="1400" b="0" i="0" u="none" strike="noStrike" kern="1200" dirty="0" err="1">
                          <a:solidFill>
                            <a:srgbClr val="000000"/>
                          </a:solidFill>
                          <a:effectLst/>
                          <a:latin typeface="Calibri" panose="020F0502020204030204" pitchFamily="34" charset="0"/>
                          <a:ea typeface="+mn-ea"/>
                          <a:cs typeface="+mn-cs"/>
                        </a:rPr>
                        <a:t>infraestructra</a:t>
                      </a:r>
                      <a:r>
                        <a:rPr lang="es-CO" sz="1400" b="0" i="0" u="none" strike="noStrike" kern="1200" dirty="0">
                          <a:solidFill>
                            <a:srgbClr val="000000"/>
                          </a:solidFill>
                          <a:effectLst/>
                          <a:latin typeface="Calibri" panose="020F0502020204030204" pitchFamily="34" charset="0"/>
                          <a:ea typeface="+mn-ea"/>
                          <a:cs typeface="+mn-cs"/>
                        </a:rPr>
                        <a:t> tecnológica que garantice la disponibilidad de la información de la entidad</a:t>
                      </a:r>
                    </a:p>
                  </a:txBody>
                  <a:tcPr marL="0" marR="0" marT="0" marB="0" anchor="ctr">
                    <a:solidFill>
                      <a:schemeClr val="accent1">
                        <a:lumMod val="40000"/>
                        <a:lumOff val="60000"/>
                      </a:schemeClr>
                    </a:solidFill>
                  </a:tcPr>
                </a:tc>
                <a:tc>
                  <a:txBody>
                    <a:bodyPr/>
                    <a:lstStyle/>
                    <a:p>
                      <a:pPr algn="ctr" fontAlgn="ctr"/>
                      <a:r>
                        <a:rPr lang="es-ES" sz="1400" b="0" i="0" u="none" strike="noStrike" kern="1200" dirty="0">
                          <a:solidFill>
                            <a:srgbClr val="000000"/>
                          </a:solidFill>
                          <a:effectLst/>
                          <a:latin typeface="Calibri" panose="020F0502020204030204" pitchFamily="34" charset="0"/>
                          <a:ea typeface="+mn-ea"/>
                          <a:cs typeface="+mn-cs"/>
                        </a:rPr>
                        <a:t>(Número de metas GEL cumplidas / Número total de metas por cumplir) * 100</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Diciembre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100%</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ES" sz="1400" b="0" i="0" u="none" strike="noStrike" kern="1200" dirty="0">
                          <a:solidFill>
                            <a:srgbClr val="000000"/>
                          </a:solidFill>
                          <a:effectLst/>
                          <a:latin typeface="Calibri" panose="020F0502020204030204" pitchFamily="34" charset="0"/>
                          <a:ea typeface="+mn-ea"/>
                          <a:cs typeface="+mn-cs"/>
                        </a:rPr>
                        <a:t>100% nueva infraestructura tecnológica implementada</a:t>
                      </a:r>
                    </a:p>
                  </a:txBody>
                  <a:tcPr marL="0" marR="0" marT="0" marB="0" anchor="ctr">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EN PLAZO </a:t>
                      </a:r>
                    </a:p>
                    <a:p>
                      <a:pPr algn="just" fontAlgn="ctr"/>
                      <a:endParaRPr lang="es-CO" sz="1400" b="0" i="0" u="none" strike="noStrike" dirty="0">
                        <a:solidFill>
                          <a:srgbClr val="FF0000"/>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21533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490386362"/>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982457">
                  <a:extLst>
                    <a:ext uri="{9D8B030D-6E8A-4147-A177-3AD203B41FA5}">
                      <a16:colId xmlns:a16="http://schemas.microsoft.com/office/drawing/2014/main" val="20002"/>
                    </a:ext>
                  </a:extLst>
                </a:gridCol>
                <a:gridCol w="885815">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smtClean="0">
                          <a:solidFill>
                            <a:srgbClr val="000000"/>
                          </a:solidFill>
                          <a:effectLst/>
                          <a:latin typeface="Calibri" panose="020F0502020204030204" pitchFamily="34" charset="0"/>
                          <a:ea typeface="+mn-ea"/>
                          <a:cs typeface="+mn-cs"/>
                        </a:rPr>
                        <a:t>OAP12</a:t>
                      </a:r>
                      <a:endParaRPr lang="es-ES" sz="1400" b="1" i="0" u="none" strike="noStrike" kern="1200" dirty="0">
                        <a:solidFill>
                          <a:srgbClr val="000000"/>
                        </a:solidFill>
                        <a:effectLst/>
                        <a:latin typeface="Calibri" panose="020F0502020204030204" pitchFamily="34" charset="0"/>
                        <a:ea typeface="+mn-ea"/>
                        <a:cs typeface="+mn-cs"/>
                      </a:endParaRPr>
                    </a:p>
                  </a:txBody>
                  <a:tcPr marL="0" marR="0" marT="0" marB="0" anchor="ctr">
                    <a:solidFill>
                      <a:srgbClr val="FFFF00"/>
                    </a:solidFill>
                  </a:tcPr>
                </a:tc>
                <a:tc>
                  <a:txBody>
                    <a:bodyPr/>
                    <a:lstStyle/>
                    <a:p>
                      <a:pPr algn="just" fontAlgn="ctr"/>
                      <a:r>
                        <a:rPr lang="es-ES" sz="1400" b="0" i="0" u="none" strike="noStrike" kern="1200" dirty="0">
                          <a:solidFill>
                            <a:srgbClr val="000000"/>
                          </a:solidFill>
                          <a:effectLst/>
                          <a:latin typeface="Calibri" panose="020F0502020204030204" pitchFamily="34" charset="0"/>
                          <a:ea typeface="+mn-ea"/>
                          <a:cs typeface="+mn-cs"/>
                        </a:rPr>
                        <a:t>Implementar el Marco de Referencia de Arquitectura TI de Colombia para habilitar la estrategia GEL</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Diseñar e implementar un nuevo sitio WEB para la Entidad</a:t>
                      </a:r>
                    </a:p>
                  </a:txBody>
                  <a:tcPr marL="0" marR="0" marT="0" marB="0" anchor="ctr">
                    <a:solidFill>
                      <a:schemeClr val="accent1">
                        <a:lumMod val="40000"/>
                        <a:lumOff val="60000"/>
                      </a:schemeClr>
                    </a:solidFill>
                  </a:tcPr>
                </a:tc>
                <a:tc>
                  <a:txBody>
                    <a:bodyPr/>
                    <a:lstStyle/>
                    <a:p>
                      <a:pPr algn="ctr" fontAlgn="ctr"/>
                      <a:r>
                        <a:rPr lang="es-ES" sz="1400" b="0" i="0" u="none" strike="noStrike" kern="1200" dirty="0">
                          <a:solidFill>
                            <a:srgbClr val="000000"/>
                          </a:solidFill>
                          <a:effectLst/>
                          <a:latin typeface="Calibri" panose="020F0502020204030204" pitchFamily="34" charset="0"/>
                          <a:ea typeface="+mn-ea"/>
                          <a:cs typeface="+mn-cs"/>
                        </a:rPr>
                        <a:t>(Número de metas GEL cumplidas / Número total de metas por cumplir) * 100</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Diciembre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100%</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Informe de implementación del nuevo sitio WEB de la CRA</a:t>
                      </a:r>
                    </a:p>
                  </a:txBody>
                  <a:tcPr marL="0" marR="0" marT="0" marB="0" anchor="ctr">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EN PLAZO </a:t>
                      </a:r>
                    </a:p>
                    <a:p>
                      <a:pPr algn="just" fontAlgn="ctr"/>
                      <a:endParaRPr lang="es-CO" sz="1400" b="0" i="0" u="none" strike="noStrike" dirty="0">
                        <a:solidFill>
                          <a:srgbClr val="FF0000"/>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20016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772226482"/>
              </p:ext>
            </p:extLst>
          </p:nvPr>
        </p:nvGraphicFramePr>
        <p:xfrm>
          <a:off x="179512" y="1191609"/>
          <a:ext cx="8712968" cy="4591590"/>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4">
                  <a:extLst>
                    <a:ext uri="{9D8B030D-6E8A-4147-A177-3AD203B41FA5}">
                      <a16:colId xmlns:a16="http://schemas.microsoft.com/office/drawing/2014/main" val="20001"/>
                    </a:ext>
                  </a:extLst>
                </a:gridCol>
                <a:gridCol w="992826">
                  <a:extLst>
                    <a:ext uri="{9D8B030D-6E8A-4147-A177-3AD203B41FA5}">
                      <a16:colId xmlns:a16="http://schemas.microsoft.com/office/drawing/2014/main" val="20002"/>
                    </a:ext>
                  </a:extLst>
                </a:gridCol>
                <a:gridCol w="845068">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2">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368152">
                  <a:extLst>
                    <a:ext uri="{9D8B030D-6E8A-4147-A177-3AD203B41FA5}">
                      <a16:colId xmlns:a16="http://schemas.microsoft.com/office/drawing/2014/main" val="2127690766"/>
                    </a:ext>
                  </a:extLst>
                </a:gridCol>
                <a:gridCol w="1368151">
                  <a:extLst>
                    <a:ext uri="{9D8B030D-6E8A-4147-A177-3AD203B41FA5}">
                      <a16:colId xmlns:a16="http://schemas.microsoft.com/office/drawing/2014/main" val="20006"/>
                    </a:ext>
                  </a:extLst>
                </a:gridCol>
              </a:tblGrid>
              <a:tr h="585057">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956590">
                <a:tc>
                  <a:txBody>
                    <a:bodyPr/>
                    <a:lstStyle/>
                    <a:p>
                      <a:pPr marL="0" algn="ctr" defTabSz="914400" rtl="0" eaLnBrk="1" fontAlgn="ctr" latinLnBrk="0" hangingPunct="1"/>
                      <a:r>
                        <a:rPr lang="es-ES" sz="1400" b="1" i="0" u="none" strike="noStrike" kern="1200" dirty="0">
                          <a:solidFill>
                            <a:srgbClr val="000000"/>
                          </a:solidFill>
                          <a:effectLst/>
                          <a:latin typeface="Calibri" panose="020F0502020204030204" pitchFamily="34" charset="0"/>
                          <a:ea typeface="+mn-ea"/>
                          <a:cs typeface="+mn-cs"/>
                        </a:rPr>
                        <a:t>OAP13</a:t>
                      </a:r>
                    </a:p>
                  </a:txBody>
                  <a:tcPr marL="0" marR="0" marT="0" marB="0" anchor="ctr">
                    <a:solidFill>
                      <a:srgbClr val="FFFF00"/>
                    </a:solidFill>
                  </a:tcPr>
                </a:tc>
                <a:tc>
                  <a:txBody>
                    <a:bodyPr/>
                    <a:lstStyle/>
                    <a:p>
                      <a:pPr algn="just" fontAlgn="ctr"/>
                      <a:r>
                        <a:rPr lang="es-CO" sz="1400" b="0" i="0" u="none" strike="noStrike" dirty="0">
                          <a:solidFill>
                            <a:srgbClr val="000000"/>
                          </a:solidFill>
                          <a:effectLst/>
                          <a:latin typeface="Calibri" panose="020F0502020204030204" pitchFamily="34" charset="0"/>
                        </a:rPr>
                        <a:t>Optimizar la gestión administrativa para apoyar de manera eficiente el logro de las metas institucionales (Normas de contabilidad NICS, instrumentos </a:t>
                      </a:r>
                      <a:r>
                        <a:rPr lang="es-CO" sz="1400" b="0" i="0" u="none" strike="noStrike" dirty="0" smtClean="0">
                          <a:solidFill>
                            <a:srgbClr val="000000"/>
                          </a:solidFill>
                          <a:effectLst/>
                          <a:latin typeface="Calibri" panose="020F0502020204030204" pitchFamily="34" charset="0"/>
                        </a:rPr>
                        <a:t>archivísticos, </a:t>
                      </a:r>
                      <a:r>
                        <a:rPr lang="es-CO" sz="1400" b="0" i="0" u="none" strike="noStrike" dirty="0">
                          <a:solidFill>
                            <a:srgbClr val="000000"/>
                          </a:solidFill>
                          <a:effectLst/>
                          <a:latin typeface="Calibri" panose="020F0502020204030204" pitchFamily="34" charset="0"/>
                        </a:rPr>
                        <a:t>gestión de servicios de </a:t>
                      </a:r>
                      <a:r>
                        <a:rPr lang="es-CO" sz="1400" b="0" i="0" u="none" strike="noStrike" dirty="0" err="1">
                          <a:solidFill>
                            <a:srgbClr val="000000"/>
                          </a:solidFill>
                          <a:effectLst/>
                          <a:latin typeface="Calibri" panose="020F0502020204030204" pitchFamily="34" charset="0"/>
                        </a:rPr>
                        <a:t>TICs</a:t>
                      </a:r>
                      <a:r>
                        <a:rPr lang="es-CO" sz="1400" b="0" i="0" u="none" strike="noStrike" dirty="0">
                          <a:solidFill>
                            <a:srgbClr val="000000"/>
                          </a:solidFill>
                          <a:effectLst/>
                          <a:latin typeface="Calibri" panose="020F0502020204030204" pitchFamily="34" charset="0"/>
                        </a:rPr>
                        <a:t>, MECI, etc.)</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Realizar auditoría de certificación para el Sistema de Gestión de Calidad de la CRA en la norma ISO 9001:2015</a:t>
                      </a:r>
                    </a:p>
                  </a:txBody>
                  <a:tcPr marL="0" marR="0" marT="0" marB="0" anchor="ctr">
                    <a:solidFill>
                      <a:schemeClr val="accent1">
                        <a:lumMod val="40000"/>
                        <a:lumOff val="60000"/>
                      </a:schemeClr>
                    </a:solidFill>
                  </a:tcPr>
                </a:tc>
                <a:tc>
                  <a:txBody>
                    <a:bodyPr/>
                    <a:lstStyle/>
                    <a:p>
                      <a:pPr algn="just" fontAlgn="ctr"/>
                      <a:r>
                        <a:rPr lang="es-CO" sz="1400" b="0" i="0" u="none" strike="noStrike" dirty="0" smtClean="0">
                          <a:solidFill>
                            <a:srgbClr val="000000"/>
                          </a:solidFill>
                          <a:effectLst/>
                          <a:latin typeface="Calibri" panose="020F0502020204030204" pitchFamily="34" charset="0"/>
                        </a:rPr>
                        <a:t>Certificación del Sistema de Gestión de Calidad de la CRA en la norma ISO 9001:2015 (Indicador interno)</a:t>
                      </a:r>
                      <a:endParaRPr lang="es-CO" sz="1400" b="0"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baseline="0" dirty="0" smtClean="0">
                          <a:solidFill>
                            <a:srgbClr val="000000"/>
                          </a:solidFill>
                          <a:effectLst/>
                          <a:latin typeface="Calibri" panose="020F0502020204030204" pitchFamily="34" charset="0"/>
                          <a:ea typeface="+mn-ea"/>
                          <a:cs typeface="+mn-cs"/>
                        </a:rPr>
                        <a:t>Diciembre</a:t>
                      </a:r>
                    </a:p>
                    <a:p>
                      <a:pPr algn="ctr"/>
                      <a:r>
                        <a:rPr lang="es-419" sz="1400" b="0" i="0" u="none" strike="noStrike" kern="1200" baseline="0" dirty="0" smtClean="0">
                          <a:solidFill>
                            <a:srgbClr val="000000"/>
                          </a:solidFill>
                          <a:effectLst/>
                          <a:latin typeface="Calibri" panose="020F0502020204030204" pitchFamily="34" charset="0"/>
                          <a:ea typeface="+mn-ea"/>
                          <a:cs typeface="+mn-cs"/>
                        </a:rPr>
                        <a:t>de 2017</a:t>
                      </a: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Informe de auditoría de gestión </a:t>
                      </a:r>
                    </a:p>
                  </a:txBody>
                  <a:tcPr marL="0" marR="0" marT="0" marB="0" anchor="ctr">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EN PLAZO</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87825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560448369"/>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982457">
                  <a:extLst>
                    <a:ext uri="{9D8B030D-6E8A-4147-A177-3AD203B41FA5}">
                      <a16:colId xmlns:a16="http://schemas.microsoft.com/office/drawing/2014/main" val="20002"/>
                    </a:ext>
                  </a:extLst>
                </a:gridCol>
                <a:gridCol w="885815">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a:solidFill>
                            <a:srgbClr val="000000"/>
                          </a:solidFill>
                          <a:effectLst/>
                          <a:latin typeface="Calibri" panose="020F0502020204030204" pitchFamily="34" charset="0"/>
                          <a:ea typeface="+mn-ea"/>
                          <a:cs typeface="+mn-cs"/>
                        </a:rPr>
                        <a:t>SAF1</a:t>
                      </a:r>
                    </a:p>
                  </a:txBody>
                  <a:tcPr marL="0" marR="0" marT="0" marB="0" anchor="ctr">
                    <a:solidFill>
                      <a:srgbClr val="FFFF00"/>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Fortalecer la estructura institucional de  la CRA para responder a los requerimientos sectoriales y para la implementación del AIN</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Diseñar la nueva estructura y planta </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Propuesta normativa para ajustar la estructura de a UAE CRA</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Octubre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Octubre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Propuesta de nueva estructura y planta de la entidad.</a:t>
                      </a:r>
                    </a:p>
                  </a:txBody>
                  <a:tcPr marL="0" marR="0" marT="0" marB="0" anchor="ctr">
                    <a:solidFill>
                      <a:schemeClr val="accent1">
                        <a:lumMod val="40000"/>
                        <a:lumOff val="60000"/>
                      </a:schemeClr>
                    </a:solidFill>
                  </a:tcPr>
                </a:tc>
                <a:tc>
                  <a:txBody>
                    <a:bodyPr/>
                    <a:lstStyle/>
                    <a:p>
                      <a:pPr algn="ctr" fontAlgn="ctr"/>
                      <a:r>
                        <a:rPr lang="es-CO" sz="1100" b="0" i="0" u="none" strike="noStrike" baseline="0" dirty="0" smtClean="0">
                          <a:solidFill>
                            <a:srgbClr val="FF0000"/>
                          </a:solidFill>
                          <a:effectLst/>
                          <a:latin typeface="Calibri" panose="020F0502020204030204" pitchFamily="34" charset="0"/>
                        </a:rPr>
                        <a:t> </a:t>
                      </a:r>
                      <a:r>
                        <a:rPr lang="es-CO" sz="1400" b="0" i="0" u="none" strike="noStrike" kern="1200" dirty="0" smtClean="0">
                          <a:solidFill>
                            <a:srgbClr val="000000"/>
                          </a:solidFill>
                          <a:effectLst/>
                          <a:latin typeface="Calibri" panose="020F0502020204030204" pitchFamily="34" charset="0"/>
                          <a:ea typeface="+mn-ea"/>
                          <a:cs typeface="+mn-cs"/>
                        </a:rPr>
                        <a:t>EN PLAZO </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3828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856982"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165254121"/>
              </p:ext>
            </p:extLst>
          </p:nvPr>
        </p:nvGraphicFramePr>
        <p:xfrm>
          <a:off x="179512" y="1196752"/>
          <a:ext cx="8856983" cy="4741001"/>
        </p:xfrm>
        <a:graphic>
          <a:graphicData uri="http://schemas.openxmlformats.org/drawingml/2006/table">
            <a:tbl>
              <a:tblPr firstRow="1" firstCol="1" lastRow="1" lastCol="1" bandRow="1" bandCol="1">
                <a:tableStyleId>{5C22544A-7EE6-4342-B048-85BDC9FD1C3A}</a:tableStyleId>
              </a:tblPr>
              <a:tblGrid>
                <a:gridCol w="761146">
                  <a:extLst>
                    <a:ext uri="{9D8B030D-6E8A-4147-A177-3AD203B41FA5}">
                      <a16:colId xmlns:a16="http://schemas.microsoft.com/office/drawing/2014/main" val="20000"/>
                    </a:ext>
                  </a:extLst>
                </a:gridCol>
                <a:gridCol w="1037928">
                  <a:extLst>
                    <a:ext uri="{9D8B030D-6E8A-4147-A177-3AD203B41FA5}">
                      <a16:colId xmlns:a16="http://schemas.microsoft.com/office/drawing/2014/main" val="20001"/>
                    </a:ext>
                  </a:extLst>
                </a:gridCol>
                <a:gridCol w="1037928">
                  <a:extLst>
                    <a:ext uri="{9D8B030D-6E8A-4147-A177-3AD203B41FA5}">
                      <a16:colId xmlns:a16="http://schemas.microsoft.com/office/drawing/2014/main" val="20002"/>
                    </a:ext>
                  </a:extLst>
                </a:gridCol>
                <a:gridCol w="830343">
                  <a:extLst>
                    <a:ext uri="{9D8B030D-6E8A-4147-A177-3AD203B41FA5}">
                      <a16:colId xmlns:a16="http://schemas.microsoft.com/office/drawing/2014/main" val="20003"/>
                    </a:ext>
                  </a:extLst>
                </a:gridCol>
                <a:gridCol w="1037928">
                  <a:extLst>
                    <a:ext uri="{9D8B030D-6E8A-4147-A177-3AD203B41FA5}">
                      <a16:colId xmlns:a16="http://schemas.microsoft.com/office/drawing/2014/main" val="20004"/>
                    </a:ext>
                  </a:extLst>
                </a:gridCol>
                <a:gridCol w="968733">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024775">
                  <a:extLst>
                    <a:ext uri="{9D8B030D-6E8A-4147-A177-3AD203B41FA5}">
                      <a16:colId xmlns:a16="http://schemas.microsoft.com/office/drawing/2014/main" val="2127690766"/>
                    </a:ext>
                  </a:extLst>
                </a:gridCol>
                <a:gridCol w="1756756">
                  <a:extLst>
                    <a:ext uri="{9D8B030D-6E8A-4147-A177-3AD203B41FA5}">
                      <a16:colId xmlns:a16="http://schemas.microsoft.com/office/drawing/2014/main" val="20006"/>
                    </a:ext>
                  </a:extLst>
                </a:gridCol>
              </a:tblGrid>
              <a:tr h="504056">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a:t>
                      </a:r>
                      <a:endParaRPr lang="es-CO" sz="1100" dirty="0" smtClean="0">
                        <a:effectLst/>
                        <a:latin typeface="+mn-lt"/>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MX" sz="1100" baseline="0" dirty="0" smtClean="0">
                        <a:effectLst/>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454177">
                <a:tc rowSpan="2">
                  <a:txBody>
                    <a:bodyPr/>
                    <a:lstStyle/>
                    <a:p>
                      <a:pPr marL="12065" marR="3175" algn="ctr">
                        <a:lnSpc>
                          <a:spcPct val="107000"/>
                        </a:lnSpc>
                        <a:spcBef>
                          <a:spcPts val="445"/>
                        </a:spcBef>
                        <a:spcAft>
                          <a:spcPts val="0"/>
                        </a:spcAft>
                      </a:pPr>
                      <a:endParaRPr lang="es-MX" sz="1100" b="1"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1100" b="1"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1100" b="1" dirty="0" smtClean="0">
                          <a:solidFill>
                            <a:schemeClr val="tx1"/>
                          </a:solidFill>
                          <a:effectLst/>
                          <a:latin typeface="Calibri"/>
                          <a:ea typeface="Calibri"/>
                          <a:cs typeface="Times New Roman"/>
                        </a:rPr>
                        <a:t> </a:t>
                      </a:r>
                    </a:p>
                    <a:p>
                      <a:pPr marL="12065" marR="3175" algn="ctr">
                        <a:lnSpc>
                          <a:spcPct val="107000"/>
                        </a:lnSpc>
                        <a:spcBef>
                          <a:spcPts val="445"/>
                        </a:spcBef>
                        <a:spcAft>
                          <a:spcPts val="0"/>
                        </a:spcAft>
                      </a:pPr>
                      <a:r>
                        <a:rPr lang="es-MX" sz="1400" b="1" i="0" u="none" strike="noStrike" kern="1200" dirty="0" smtClean="0">
                          <a:solidFill>
                            <a:schemeClr val="tx1"/>
                          </a:solidFill>
                          <a:effectLst/>
                          <a:latin typeface="Calibri" panose="020F0502020204030204" pitchFamily="34" charset="0"/>
                          <a:ea typeface="+mn-ea"/>
                          <a:cs typeface="+mn-cs"/>
                        </a:rPr>
                        <a:t>SR1</a:t>
                      </a:r>
                      <a:endParaRPr lang="es-CO" sz="1400" b="1" i="0" u="none" strike="noStrike" kern="1200" dirty="0">
                        <a:solidFill>
                          <a:schemeClr val="tx1"/>
                        </a:solidFill>
                        <a:effectLst/>
                        <a:latin typeface="Calibri" panose="020F0502020204030204" pitchFamily="34" charset="0"/>
                        <a:ea typeface="+mn-ea"/>
                        <a:cs typeface="+mn-cs"/>
                      </a:endParaRPr>
                    </a:p>
                  </a:txBody>
                  <a:tcPr marL="0" marR="0" marT="0" marB="0">
                    <a:solidFill>
                      <a:srgbClr val="92D050"/>
                    </a:solidFill>
                  </a:tcPr>
                </a:tc>
                <a:tc rowSpan="3">
                  <a:txBody>
                    <a:bodyPr/>
                    <a:lstStyle/>
                    <a:p>
                      <a:pPr algn="just" fontAlgn="ctr"/>
                      <a:r>
                        <a:rPr lang="es-CO" sz="1400" b="0" i="0" u="none" strike="noStrike" kern="1200" dirty="0">
                          <a:solidFill>
                            <a:schemeClr val="tx1"/>
                          </a:solidFill>
                          <a:effectLst/>
                          <a:latin typeface="Calibri" panose="020F0502020204030204" pitchFamily="34" charset="0"/>
                          <a:ea typeface="+mn-ea"/>
                          <a:cs typeface="+mn-cs"/>
                        </a:rPr>
                        <a:t>Desarrollar instrumentos para fortalecer  la aplicación del marco tarifario de acueducto y alcantarillado de más de 5.000 suscriptores orientado a incrementar los niveles de eficiencia</a:t>
                      </a:r>
                    </a:p>
                  </a:txBody>
                  <a:tcPr marL="0" marR="0" marT="0" marB="0" anchor="ctr">
                    <a:solidFill>
                      <a:schemeClr val="accent1">
                        <a:lumMod val="40000"/>
                        <a:lumOff val="60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Elaborar propuesta de resolución de trámite </a:t>
                      </a:r>
                    </a:p>
                    <a:p>
                      <a:pPr algn="ctr" font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rowSpan="3">
                  <a:txBody>
                    <a:bodyPr/>
                    <a:lstStyle/>
                    <a:p>
                      <a:pPr algn="ctr" fontAlgn="ctr"/>
                      <a:r>
                        <a:rPr lang="es-ES" sz="1400" b="0" i="0" u="none" strike="noStrike" kern="1200" dirty="0" smtClean="0">
                          <a:solidFill>
                            <a:schemeClr val="tx1"/>
                          </a:solidFill>
                          <a:effectLst/>
                          <a:latin typeface="Calibri" panose="020F0502020204030204" pitchFamily="34" charset="0"/>
                          <a:ea typeface="+mn-ea"/>
                          <a:cs typeface="+mn-cs"/>
                        </a:rPr>
                        <a:t>Resolución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definitiva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publicada </a:t>
                      </a:r>
                    </a:p>
                    <a:p>
                      <a:pPr algn="just" fontAlgn="ctr"/>
                      <a:endParaRPr lang="es-CO" sz="1400" b="0" i="0" u="none" strike="noStrike" dirty="0" smtClean="0">
                        <a:solidFill>
                          <a:schemeClr val="tx1"/>
                        </a:solidFill>
                        <a:effectLst/>
                        <a:latin typeface="Calibri" panose="020F0502020204030204" pitchFamily="34" charset="0"/>
                      </a:endParaRPr>
                    </a:p>
                    <a:p>
                      <a:pPr algn="ctr" font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rowSpan="2">
                  <a:txBody>
                    <a:bodyPr/>
                    <a:lstStyle/>
                    <a:p>
                      <a:pPr algn="ctr">
                        <a:lnSpc>
                          <a:spcPts val="500"/>
                        </a:lnSpc>
                        <a:spcBef>
                          <a:spcPts val="50"/>
                        </a:spcBef>
                        <a:spcAft>
                          <a:spcPts val="0"/>
                        </a:spcAft>
                      </a:pPr>
                      <a:endParaRPr lang="es-CO" sz="1400" b="0" i="0" u="none" strike="noStrike" kern="1200" dirty="0" smtClean="0">
                        <a:solidFill>
                          <a:srgbClr val="FF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FF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FF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FF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FF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FF0000"/>
                        </a:solidFill>
                        <a:effectLst/>
                        <a:latin typeface="Calibri" panose="020F0502020204030204" pitchFamily="34" charset="0"/>
                        <a:ea typeface="+mn-ea"/>
                        <a:cs typeface="+mn-cs"/>
                      </a:endParaRPr>
                    </a:p>
                    <a:p>
                      <a:pPr marL="0" algn="ctr" defTabSz="914400" rtl="0" eaLnBrk="1" fontAlgn="ctr"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fontAlgn="ctr"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Marzo </a:t>
                      </a:r>
                    </a:p>
                    <a:p>
                      <a:pPr marL="0" algn="ctr" defTabSz="914400" rtl="0" eaLnBrk="1" fontAlgn="ctr"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fontAlgn="ctr"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fontAlgn="ctr"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fontAlgn="ctr"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marL="0" algn="ctr" defTabSz="914400" rtl="0" eaLnBrk="1" fontAlgn="ctr"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fontAlgn="ctr"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fontAlgn="ctr"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FF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FF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FF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FF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FF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rgbClr val="FF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3">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Diciembre</a:t>
                      </a: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2">
                  <a:txBody>
                    <a:bodyPr/>
                    <a:lstStyle/>
                    <a:p>
                      <a:pPr marL="0" algn="ctr" defTabSz="914400" rtl="0" eaLnBrk="1" latinLnBrk="0" hangingPunct="1">
                        <a:lnSpc>
                          <a:spcPct val="100000"/>
                        </a:lnSpc>
                        <a:spcBef>
                          <a:spcPts val="5"/>
                        </a:spcBef>
                        <a:spcAft>
                          <a:spcPts val="0"/>
                        </a:spcAft>
                      </a:pPr>
                      <a:endParaRPr lang="es-MX" sz="1400" b="0" i="0" u="none" strike="noStrike" kern="1200" dirty="0" smtClean="0">
                        <a:solidFill>
                          <a:srgbClr val="FF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MX" sz="1400" b="0" i="0" u="none" strike="noStrike" kern="1200" dirty="0" smtClean="0">
                        <a:solidFill>
                          <a:srgbClr val="FF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MX" sz="1400" b="0" i="0" u="none" strike="noStrike" kern="1200" dirty="0" smtClean="0">
                        <a:solidFill>
                          <a:srgbClr val="FF0000"/>
                        </a:solidFill>
                        <a:effectLst/>
                        <a:latin typeface="Calibri" panose="020F0502020204030204" pitchFamily="34" charset="0"/>
                        <a:ea typeface="+mn-ea"/>
                        <a:cs typeface="+mn-cs"/>
                      </a:endParaRPr>
                    </a:p>
                    <a:p>
                      <a:pPr marL="0" algn="ctr" defTabSz="914400" rtl="0" eaLnBrk="1" fontAlgn="ctr" latinLnBrk="0" hangingPunct="1">
                        <a:lnSpc>
                          <a:spcPts val="500"/>
                        </a:lnSpc>
                        <a:spcBef>
                          <a:spcPts val="50"/>
                        </a:spcBef>
                        <a:spcAft>
                          <a:spcPts val="0"/>
                        </a:spcAft>
                      </a:pPr>
                      <a:r>
                        <a:rPr lang="es-MX"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3">
                  <a:txBody>
                    <a:bodyPr/>
                    <a:lstStyle/>
                    <a:p>
                      <a:pPr algn="just" fontAlgn="ctr"/>
                      <a:r>
                        <a:rPr lang="es-CO" sz="1400" b="0" i="0" u="none" strike="noStrike" kern="1200" dirty="0">
                          <a:solidFill>
                            <a:schemeClr val="tx1"/>
                          </a:solidFill>
                          <a:effectLst/>
                          <a:latin typeface="Calibri" panose="020F0502020204030204" pitchFamily="34" charset="0"/>
                          <a:ea typeface="+mn-ea"/>
                          <a:cs typeface="+mn-cs"/>
                        </a:rPr>
                        <a:t>Resolución Definitiva de cálculo del DEA aprobada en sesión de Comisión</a:t>
                      </a:r>
                    </a:p>
                  </a:txBody>
                  <a:tcPr marL="0" marR="0" marT="0" marB="0" anchor="ctr">
                    <a:solidFill>
                      <a:schemeClr val="accent1">
                        <a:lumMod val="40000"/>
                        <a:lumOff val="60000"/>
                      </a:schemeClr>
                    </a:solidFill>
                  </a:tcPr>
                </a:tc>
                <a:tc>
                  <a:txBody>
                    <a:bodyPr/>
                    <a:lstStyle/>
                    <a:p>
                      <a:pPr algn="just" fontAlgn="ctr"/>
                      <a:endParaRPr lang="es-CO" sz="1400" b="1" i="0" u="none" strike="noStrike" kern="1200" dirty="0" smtClean="0">
                        <a:solidFill>
                          <a:schemeClr val="tx1"/>
                        </a:solidFill>
                        <a:effectLst/>
                        <a:latin typeface="Calibri" panose="020F0502020204030204" pitchFamily="34" charset="0"/>
                        <a:ea typeface="+mn-ea"/>
                        <a:cs typeface="+mn-cs"/>
                      </a:endParaRPr>
                    </a:p>
                    <a:p>
                      <a:pPr algn="just" fontAlgn="ctr"/>
                      <a:r>
                        <a:rPr lang="es-CO" sz="1400" b="0" i="0" u="none" strike="noStrike" kern="1200" dirty="0" smtClean="0">
                          <a:solidFill>
                            <a:schemeClr val="tx1"/>
                          </a:solidFill>
                          <a:effectLst/>
                          <a:latin typeface="Calibri" panose="020F0502020204030204" pitchFamily="34" charset="0"/>
                          <a:ea typeface="+mn-ea"/>
                          <a:cs typeface="+mn-cs"/>
                        </a:rPr>
                        <a:t>Se aprobó el proyecto de resolución de trámite en </a:t>
                      </a:r>
                      <a:r>
                        <a:rPr lang="es-CO" sz="1400" b="0" i="0" u="none" strike="noStrike" kern="1200" dirty="0">
                          <a:solidFill>
                            <a:schemeClr val="tx1"/>
                          </a:solidFill>
                          <a:effectLst/>
                          <a:latin typeface="Calibri" panose="020F0502020204030204" pitchFamily="34" charset="0"/>
                          <a:ea typeface="+mn-ea"/>
                          <a:cs typeface="+mn-cs"/>
                        </a:rPr>
                        <a:t>sesión de Comisión del </a:t>
                      </a:r>
                      <a:r>
                        <a:rPr lang="es-CO" sz="1400" b="0" i="0" u="none" strike="noStrike" kern="1200" dirty="0" smtClean="0">
                          <a:solidFill>
                            <a:schemeClr val="tx1"/>
                          </a:solidFill>
                          <a:effectLst/>
                          <a:latin typeface="Calibri" panose="020F0502020204030204" pitchFamily="34" charset="0"/>
                          <a:ea typeface="+mn-ea"/>
                          <a:cs typeface="+mn-cs"/>
                        </a:rPr>
                        <a:t>21/4/17</a:t>
                      </a:r>
                      <a:r>
                        <a:rPr lang="es-CO" sz="1400" b="0" i="0" u="none" strike="noStrike" kern="1200" dirty="0">
                          <a:solidFill>
                            <a:schemeClr val="tx1"/>
                          </a:solidFill>
                          <a:effectLst/>
                          <a:latin typeface="Calibri" panose="020F0502020204030204" pitchFamily="34" charset="0"/>
                          <a:ea typeface="+mn-ea"/>
                          <a:cs typeface="+mn-cs"/>
                        </a:rPr>
                        <a:t>. </a:t>
                      </a:r>
                      <a:endParaRPr lang="es-CO" sz="1400" b="0" i="0" u="none" strike="noStrike" kern="1200" dirty="0" smtClean="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80228">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just" fontAlgn="ctr"/>
                      <a:endParaRPr lang="es-CO" sz="1400" b="1" i="0" u="none" strike="noStrike" kern="1200" dirty="0" smtClean="0">
                        <a:solidFill>
                          <a:schemeClr val="tx1"/>
                        </a:solidFill>
                        <a:effectLst/>
                        <a:latin typeface="Calibri" panose="020F0502020204030204" pitchFamily="34" charset="0"/>
                        <a:ea typeface="+mn-ea"/>
                        <a:cs typeface="+mn-cs"/>
                      </a:endParaRPr>
                    </a:p>
                    <a:p>
                      <a:pPr algn="just" fontAlgn="ctr"/>
                      <a:r>
                        <a:rPr lang="es-CO" sz="1400" b="0" i="0" u="none" strike="noStrike" kern="1200" baseline="0" dirty="0" smtClean="0">
                          <a:solidFill>
                            <a:schemeClr val="tx1"/>
                          </a:solidFill>
                          <a:effectLst/>
                          <a:latin typeface="Calibri" panose="020F0502020204030204" pitchFamily="34" charset="0"/>
                          <a:ea typeface="+mn-ea"/>
                          <a:cs typeface="+mn-cs"/>
                        </a:rPr>
                        <a:t>No se evidenció la propuesta de la resolución definitiva del cálculo del DEA.  </a:t>
                      </a:r>
                    </a:p>
                    <a:p>
                      <a:pPr algn="just" fontAlgn="ctr"/>
                      <a:endParaRPr lang="es-CO" sz="1400" b="0" i="0" u="none" strike="noStrike" kern="1200" baseline="0" dirty="0" smtClean="0">
                        <a:solidFill>
                          <a:schemeClr val="tx1"/>
                        </a:solidFill>
                        <a:effectLst/>
                        <a:latin typeface="Calibri" panose="020F0502020204030204" pitchFamily="34" charset="0"/>
                        <a:ea typeface="+mn-ea"/>
                        <a:cs typeface="+mn-cs"/>
                      </a:endParaRPr>
                    </a:p>
                    <a:p>
                      <a:pPr algn="just" fontAlgn="ctr"/>
                      <a:r>
                        <a:rPr lang="es-CO" sz="1400" b="0" i="0" u="none" strike="noStrike" kern="1200" baseline="0" dirty="0" smtClean="0">
                          <a:solidFill>
                            <a:srgbClr val="FF0000"/>
                          </a:solidFill>
                          <a:effectLst/>
                          <a:latin typeface="Calibri" panose="020F0502020204030204" pitchFamily="34" charset="0"/>
                          <a:ea typeface="+mn-ea"/>
                          <a:cs typeface="+mn-cs"/>
                        </a:rPr>
                        <a:t>En la sesión de comisión del 27 de junio de 2017, Se modificó la fecha de presentación de este indicador a sesión de comisión para el 24 de agosto de 2017.</a:t>
                      </a:r>
                    </a:p>
                  </a:txBody>
                  <a:tcPr marL="0" marR="0" marT="0" marB="0" anchor="ctr">
                    <a:solidFill>
                      <a:schemeClr val="accent1">
                        <a:lumMod val="40000"/>
                        <a:lumOff val="60000"/>
                      </a:schemeClr>
                    </a:solidFill>
                  </a:tcPr>
                </a:tc>
                <a:extLst>
                  <a:ext uri="{0D108BD9-81ED-4DB2-BD59-A6C34878D82A}">
                    <a16:rowId xmlns:a16="http://schemas.microsoft.com/office/drawing/2014/main" val="1360418748"/>
                  </a:ext>
                </a:extLst>
              </a:tr>
              <a:tr h="2412060">
                <a:tc>
                  <a:txBody>
                    <a:bodyPr/>
                    <a:lstStyle/>
                    <a:p>
                      <a:pPr marL="12065" marR="3175" algn="ctr" defTabSz="914400" rtl="0" eaLnBrk="1" fontAlgn="ctr" latinLnBrk="0" hangingPunct="1">
                        <a:lnSpc>
                          <a:spcPct val="107000"/>
                        </a:lnSpc>
                        <a:spcBef>
                          <a:spcPts val="445"/>
                        </a:spcBef>
                        <a:spcAft>
                          <a:spcPts val="0"/>
                        </a:spcAft>
                      </a:pPr>
                      <a:r>
                        <a:rPr lang="es-ES" sz="1400" b="1" i="0" u="none" strike="noStrike" kern="1200" dirty="0">
                          <a:solidFill>
                            <a:srgbClr val="000000"/>
                          </a:solidFill>
                          <a:effectLst/>
                          <a:latin typeface="Calibri" panose="020F0502020204030204" pitchFamily="34" charset="0"/>
                          <a:ea typeface="+mn-ea"/>
                          <a:cs typeface="+mn-cs"/>
                        </a:rPr>
                        <a:t>SR2</a:t>
                      </a:r>
                    </a:p>
                  </a:txBody>
                  <a:tcPr marL="0" marR="0" marT="0" marB="0" anchor="ctr">
                    <a:solidFill>
                      <a:srgbClr val="FF0000"/>
                    </a:solidFill>
                  </a:tcPr>
                </a:tc>
                <a:tc v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Elaborar propuesta de la resolución definitiva.</a:t>
                      </a:r>
                    </a:p>
                    <a:p>
                      <a:pPr 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vMerge="1">
                  <a:txBody>
                    <a:bodyPr/>
                    <a:lstStyle/>
                    <a:p>
                      <a:endParaRPr lang="es-ES"/>
                    </a:p>
                  </a:txBody>
                  <a:tcPr/>
                </a:tc>
                <a:tc>
                  <a:txBody>
                    <a:bodyPr/>
                    <a:lstStyle/>
                    <a:p>
                      <a:endParaRPr lang="es-419" sz="1400" b="0" i="0" u="none" strike="noStrike" kern="1200" dirty="0" smtClean="0">
                        <a:solidFill>
                          <a:schemeClr val="tx1"/>
                        </a:solidFill>
                        <a:effectLst/>
                        <a:latin typeface="Calibri" panose="020F0502020204030204" pitchFamily="34" charset="0"/>
                        <a:ea typeface="+mn-ea"/>
                        <a:cs typeface="+mn-cs"/>
                      </a:endParaRPr>
                    </a:p>
                    <a:p>
                      <a:endParaRPr lang="es-419" sz="1400" b="0" i="0" u="none" strike="noStrike" kern="1200" dirty="0" smtClean="0">
                        <a:solidFill>
                          <a:schemeClr val="tx1"/>
                        </a:solidFill>
                        <a:effectLst/>
                        <a:latin typeface="Calibri" panose="020F0502020204030204" pitchFamily="34" charset="0"/>
                        <a:ea typeface="+mn-ea"/>
                        <a:cs typeface="+mn-cs"/>
                      </a:endParaRPr>
                    </a:p>
                    <a:p>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Junio </a:t>
                      </a:r>
                    </a:p>
                    <a:p>
                      <a:pPr algn="ctr"/>
                      <a:r>
                        <a:rPr lang="es-419" sz="1400" b="0" i="0" u="none" strike="noStrike" kern="1200" dirty="0" smtClean="0">
                          <a:solidFill>
                            <a:schemeClr val="tx1"/>
                          </a:solidFill>
                          <a:effectLst/>
                          <a:latin typeface="Calibri" panose="020F0502020204030204" pitchFamily="34" charset="0"/>
                          <a:ea typeface="+mn-ea"/>
                          <a:cs typeface="+mn-cs"/>
                        </a:rPr>
                        <a:t>de 2017</a:t>
                      </a: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vMerge="1">
                  <a:txBody>
                    <a:bodyPr/>
                    <a:lstStyle/>
                    <a:p>
                      <a:endParaRPr lang="es-ES"/>
                    </a:p>
                  </a:txBody>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vMerge="1">
                  <a:txBody>
                    <a:bodyPr/>
                    <a:lstStyle/>
                    <a:p>
                      <a:endParaRPr lang="es-ES"/>
                    </a:p>
                  </a:txBody>
                  <a:tcPr>
                    <a:solidFill>
                      <a:schemeClr val="accent1">
                        <a:lumMod val="40000"/>
                        <a:lumOff val="60000"/>
                      </a:schemeClr>
                    </a:solidFill>
                  </a:tcPr>
                </a:tc>
                <a:tc vMerge="1">
                  <a:txBody>
                    <a:bodyPr/>
                    <a:lstStyle/>
                    <a:p>
                      <a:pPr algn="just" fontAlgn="ct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548409889"/>
                  </a:ext>
                </a:extLst>
              </a:tr>
            </a:tbl>
          </a:graphicData>
        </a:graphic>
      </p:graphicFrame>
    </p:spTree>
    <p:extLst>
      <p:ext uri="{BB962C8B-B14F-4D97-AF65-F5344CB8AC3E}">
        <p14:creationId xmlns:p14="http://schemas.microsoft.com/office/powerpoint/2010/main" val="71079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745039331"/>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1009236">
                  <a:extLst>
                    <a:ext uri="{9D8B030D-6E8A-4147-A177-3AD203B41FA5}">
                      <a16:colId xmlns:a16="http://schemas.microsoft.com/office/drawing/2014/main" val="20002"/>
                    </a:ext>
                  </a:extLst>
                </a:gridCol>
                <a:gridCol w="859036">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a:solidFill>
                            <a:schemeClr val="tx1"/>
                          </a:solidFill>
                          <a:effectLst/>
                          <a:latin typeface="Calibri" panose="020F0502020204030204" pitchFamily="34" charset="0"/>
                          <a:ea typeface="+mn-ea"/>
                          <a:cs typeface="+mn-cs"/>
                        </a:rPr>
                        <a:t>SAF2</a:t>
                      </a:r>
                    </a:p>
                  </a:txBody>
                  <a:tcPr marL="0" marR="0" marT="0" marB="0" anchor="ctr">
                    <a:solidFill>
                      <a:srgbClr val="FFFF00"/>
                    </a:solidFill>
                  </a:tcPr>
                </a:tc>
                <a:tc>
                  <a:txBody>
                    <a:bodyPr/>
                    <a:lstStyle/>
                    <a:p>
                      <a:pPr algn="just" fontAlgn="ctr"/>
                      <a:r>
                        <a:rPr lang="es-CO" sz="1400" b="0" i="0" u="none" strike="noStrike" dirty="0">
                          <a:solidFill>
                            <a:srgbClr val="000000"/>
                          </a:solidFill>
                          <a:effectLst/>
                          <a:latin typeface="Calibri" panose="020F0502020204030204" pitchFamily="34" charset="0"/>
                        </a:rPr>
                        <a:t>Optimizar la gestión administrativa para apoyar de manera eficiente el logro de las metas institucionales (Normas de contabilidad NICS, instrumentos </a:t>
                      </a:r>
                      <a:r>
                        <a:rPr lang="es-CO" sz="1400" b="0" i="0" u="none" strike="noStrike" dirty="0" smtClean="0">
                          <a:solidFill>
                            <a:srgbClr val="000000"/>
                          </a:solidFill>
                          <a:effectLst/>
                          <a:latin typeface="Calibri" panose="020F0502020204030204" pitchFamily="34" charset="0"/>
                        </a:rPr>
                        <a:t>archivísticos, </a:t>
                      </a:r>
                      <a:r>
                        <a:rPr lang="es-CO" sz="1400" b="0" i="0" u="none" strike="noStrike" dirty="0">
                          <a:solidFill>
                            <a:srgbClr val="000000"/>
                          </a:solidFill>
                          <a:effectLst/>
                          <a:latin typeface="Calibri" panose="020F0502020204030204" pitchFamily="34" charset="0"/>
                        </a:rPr>
                        <a:t>gestión de servicios de </a:t>
                      </a:r>
                      <a:r>
                        <a:rPr lang="es-CO" sz="1400" b="0" i="0" u="none" strike="noStrike" dirty="0" err="1">
                          <a:solidFill>
                            <a:srgbClr val="000000"/>
                          </a:solidFill>
                          <a:effectLst/>
                          <a:latin typeface="Calibri" panose="020F0502020204030204" pitchFamily="34" charset="0"/>
                        </a:rPr>
                        <a:t>TICs</a:t>
                      </a:r>
                      <a:r>
                        <a:rPr lang="es-CO" sz="1400" b="0" i="0" u="none" strike="noStrike" dirty="0">
                          <a:solidFill>
                            <a:srgbClr val="000000"/>
                          </a:solidFill>
                          <a:effectLst/>
                          <a:latin typeface="Calibri" panose="020F0502020204030204" pitchFamily="34" charset="0"/>
                        </a:rPr>
                        <a:t>, MECI, etc.)</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Implementar el marco normativo contable NICS, definido en la Resolución 693 del 2016 de la </a:t>
                      </a:r>
                      <a:r>
                        <a:rPr lang="es-CO" sz="1400" b="0" i="0" u="none" strike="noStrike" dirty="0" smtClean="0">
                          <a:solidFill>
                            <a:srgbClr val="000000"/>
                          </a:solidFill>
                          <a:effectLst/>
                          <a:latin typeface="Calibri" panose="020F0502020204030204" pitchFamily="34" charset="0"/>
                        </a:rPr>
                        <a:t>Contaduría </a:t>
                      </a:r>
                      <a:r>
                        <a:rPr lang="es-CO" sz="1400" b="0" i="0" u="none" strike="noStrike" dirty="0">
                          <a:solidFill>
                            <a:srgbClr val="000000"/>
                          </a:solidFill>
                          <a:effectLst/>
                          <a:latin typeface="Calibri" panose="020F0502020204030204" pitchFamily="34" charset="0"/>
                        </a:rPr>
                        <a:t>General de la Nación.  </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Porcentaje de actividades requeridas para fortalecer la gestión institucional ejecutadas</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Marzo/Junio/Septiembre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endParaRPr lang="es-419" dirty="0" smtClean="0">
                        <a:solidFill>
                          <a:schemeClr val="tx1"/>
                        </a:solidFill>
                      </a:endParaRPr>
                    </a:p>
                    <a:p>
                      <a:pPr algn="ctr"/>
                      <a:r>
                        <a:rPr lang="es-419" dirty="0" smtClean="0">
                          <a:solidFill>
                            <a:schemeClr val="tx1"/>
                          </a:solidFill>
                        </a:rPr>
                        <a:t>  </a:t>
                      </a:r>
                    </a:p>
                    <a:p>
                      <a:pPr algn="ctr"/>
                      <a:endParaRPr lang="es-419" dirty="0" smtClean="0">
                        <a:solidFill>
                          <a:schemeClr val="tx1"/>
                        </a:solidFill>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 </a:t>
                      </a:r>
                    </a:p>
                    <a:p>
                      <a:pPr algn="ctr"/>
                      <a:endParaRPr lang="es-ES" dirty="0">
                        <a:solidFill>
                          <a:schemeClr val="tx1"/>
                        </a:solidFill>
                      </a:endParaRPr>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dirty="0">
                          <a:solidFill>
                            <a:schemeClr val="tx1"/>
                          </a:solidFill>
                          <a:effectLst/>
                          <a:latin typeface="Calibri" panose="020F0502020204030204" pitchFamily="34" charset="0"/>
                        </a:rPr>
                        <a:t>ESFA - Estado de situación financiera de apertura a 1 de enero de 2018.</a:t>
                      </a:r>
                    </a:p>
                  </a:txBody>
                  <a:tcPr marL="0" marR="0" marT="0" marB="0" anchor="ctr">
                    <a:solidFill>
                      <a:schemeClr val="accent1">
                        <a:lumMod val="40000"/>
                        <a:lumOff val="60000"/>
                      </a:schemeClr>
                    </a:solidFill>
                  </a:tcPr>
                </a:tc>
                <a:tc>
                  <a:txBody>
                    <a:bodyPr/>
                    <a:lstStyle/>
                    <a:p>
                      <a:pPr algn="just" fontAlgn="ctr"/>
                      <a:endParaRPr lang="es-CO" sz="1400" b="0" i="0" u="none" strike="noStrike" dirty="0" smtClean="0">
                        <a:solidFill>
                          <a:schemeClr val="tx1"/>
                        </a:solidFill>
                        <a:effectLst/>
                        <a:latin typeface="Calibri" panose="020F0502020204030204" pitchFamily="34" charset="0"/>
                      </a:endParaRPr>
                    </a:p>
                    <a:p>
                      <a:pPr algn="just" fontAlgn="ctr"/>
                      <a:r>
                        <a:rPr lang="es-CO" sz="1400" b="0" i="0" u="none" strike="noStrike" dirty="0" smtClean="0">
                          <a:solidFill>
                            <a:schemeClr val="tx1"/>
                          </a:solidFill>
                          <a:effectLst/>
                          <a:latin typeface="Calibri" panose="020F0502020204030204" pitchFamily="34" charset="0"/>
                        </a:rPr>
                        <a:t>Se</a:t>
                      </a:r>
                      <a:r>
                        <a:rPr lang="es-CO" sz="1400" b="0" i="0" u="none" strike="noStrike" baseline="0" dirty="0" smtClean="0">
                          <a:solidFill>
                            <a:schemeClr val="tx1"/>
                          </a:solidFill>
                          <a:effectLst/>
                          <a:latin typeface="Calibri" panose="020F0502020204030204" pitchFamily="34" charset="0"/>
                        </a:rPr>
                        <a:t> realizaron dos actas relacionadas con el </a:t>
                      </a:r>
                      <a:r>
                        <a:rPr lang="es-CO" sz="1400" b="0" i="0" u="none" strike="noStrike" dirty="0" smtClean="0">
                          <a:solidFill>
                            <a:schemeClr val="tx1"/>
                          </a:solidFill>
                          <a:effectLst/>
                          <a:latin typeface="Calibri" panose="020F0502020204030204" pitchFamily="34" charset="0"/>
                        </a:rPr>
                        <a:t>Comité </a:t>
                      </a:r>
                      <a:r>
                        <a:rPr lang="es-CO" sz="1400" b="0" i="0" u="none" strike="noStrike" dirty="0">
                          <a:solidFill>
                            <a:schemeClr val="tx1"/>
                          </a:solidFill>
                          <a:effectLst/>
                          <a:latin typeface="Calibri" panose="020F0502020204030204" pitchFamily="34" charset="0"/>
                        </a:rPr>
                        <a:t>de </a:t>
                      </a:r>
                      <a:r>
                        <a:rPr lang="es-CO" sz="1400" b="0" i="0" u="none" strike="noStrike" dirty="0" smtClean="0">
                          <a:solidFill>
                            <a:schemeClr val="tx1"/>
                          </a:solidFill>
                          <a:effectLst/>
                          <a:latin typeface="Calibri" panose="020F0502020204030204" pitchFamily="34" charset="0"/>
                        </a:rPr>
                        <a:t>Cartera</a:t>
                      </a:r>
                      <a:r>
                        <a:rPr lang="es-CO" sz="1400" b="0" i="0" u="none" strike="noStrike" baseline="0" dirty="0" smtClean="0">
                          <a:solidFill>
                            <a:schemeClr val="tx1"/>
                          </a:solidFill>
                          <a:effectLst/>
                          <a:latin typeface="Calibri" panose="020F0502020204030204" pitchFamily="34" charset="0"/>
                        </a:rPr>
                        <a:t> de fechas </a:t>
                      </a:r>
                      <a:r>
                        <a:rPr lang="es-CO" sz="1400" b="0" i="0" u="none" strike="noStrike" dirty="0" smtClean="0">
                          <a:solidFill>
                            <a:schemeClr val="tx1"/>
                          </a:solidFill>
                          <a:effectLst/>
                          <a:latin typeface="Calibri" panose="020F0502020204030204" pitchFamily="34" charset="0"/>
                        </a:rPr>
                        <a:t>26 de mayo y 12 de junio de 2017, en las cuales se realizó</a:t>
                      </a:r>
                      <a:r>
                        <a:rPr lang="es-CO" sz="1400" b="0" i="0" u="none" strike="noStrike" baseline="0" dirty="0" smtClean="0">
                          <a:solidFill>
                            <a:schemeClr val="tx1"/>
                          </a:solidFill>
                          <a:effectLst/>
                          <a:latin typeface="Calibri" panose="020F0502020204030204" pitchFamily="34" charset="0"/>
                        </a:rPr>
                        <a:t> la depuración de las cuentas por cobrar</a:t>
                      </a:r>
                      <a:r>
                        <a:rPr lang="es-CO" sz="1400" b="0" i="0" u="none" strike="noStrike" dirty="0" smtClean="0">
                          <a:solidFill>
                            <a:schemeClr val="tx1"/>
                          </a:solidFill>
                          <a:effectLst/>
                          <a:latin typeface="Calibri" panose="020F0502020204030204" pitchFamily="34" charset="0"/>
                        </a:rPr>
                        <a:t>.</a:t>
                      </a:r>
                      <a:r>
                        <a:rPr lang="es-CO" sz="1400" b="0" i="0" u="none" strike="noStrike" baseline="0" dirty="0" smtClean="0">
                          <a:solidFill>
                            <a:schemeClr val="tx1"/>
                          </a:solidFill>
                          <a:effectLst/>
                          <a:latin typeface="Calibri" panose="020F0502020204030204" pitchFamily="34" charset="0"/>
                        </a:rPr>
                        <a:t> </a:t>
                      </a:r>
                      <a:endParaRPr lang="es-CO" sz="1400" b="0" i="0" u="none" strike="noStrike" dirty="0">
                        <a:solidFill>
                          <a:schemeClr val="tx1"/>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89187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225271077"/>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1009236">
                  <a:extLst>
                    <a:ext uri="{9D8B030D-6E8A-4147-A177-3AD203B41FA5}">
                      <a16:colId xmlns:a16="http://schemas.microsoft.com/office/drawing/2014/main" val="20002"/>
                    </a:ext>
                  </a:extLst>
                </a:gridCol>
                <a:gridCol w="859036">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a:solidFill>
                            <a:srgbClr val="000000"/>
                          </a:solidFill>
                          <a:effectLst/>
                          <a:latin typeface="Calibri" panose="020F0502020204030204" pitchFamily="34" charset="0"/>
                          <a:ea typeface="+mn-ea"/>
                          <a:cs typeface="+mn-cs"/>
                        </a:rPr>
                        <a:t>SAF3</a:t>
                      </a:r>
                    </a:p>
                  </a:txBody>
                  <a:tcPr marL="0" marR="0" marT="0" marB="0" anchor="ctr">
                    <a:solidFill>
                      <a:srgbClr val="FFFF00"/>
                    </a:solidFill>
                  </a:tcPr>
                </a:tc>
                <a:tc>
                  <a:txBody>
                    <a:bodyPr/>
                    <a:lstStyle/>
                    <a:p>
                      <a:pPr algn="just" fontAlgn="ctr"/>
                      <a:r>
                        <a:rPr lang="es-CO" sz="1400" b="0" i="0" u="none" strike="noStrike" dirty="0">
                          <a:solidFill>
                            <a:srgbClr val="000000"/>
                          </a:solidFill>
                          <a:effectLst/>
                          <a:latin typeface="Calibri" panose="020F0502020204030204" pitchFamily="34" charset="0"/>
                        </a:rPr>
                        <a:t>Optimizar la gestión administrativa para apoyar de manera eficiente el logro de las metas institucionales (Normas de contabilidad NICS, instrumentos </a:t>
                      </a:r>
                      <a:r>
                        <a:rPr lang="es-CO" sz="1400" b="0" i="0" u="none" strike="noStrike" dirty="0" smtClean="0">
                          <a:solidFill>
                            <a:srgbClr val="000000"/>
                          </a:solidFill>
                          <a:effectLst/>
                          <a:latin typeface="Calibri" panose="020F0502020204030204" pitchFamily="34" charset="0"/>
                        </a:rPr>
                        <a:t>archivísticos, </a:t>
                      </a:r>
                      <a:r>
                        <a:rPr lang="es-CO" sz="1400" b="0" i="0" u="none" strike="noStrike" dirty="0">
                          <a:solidFill>
                            <a:srgbClr val="000000"/>
                          </a:solidFill>
                          <a:effectLst/>
                          <a:latin typeface="Calibri" panose="020F0502020204030204" pitchFamily="34" charset="0"/>
                        </a:rPr>
                        <a:t>gestión de servicios de </a:t>
                      </a:r>
                      <a:r>
                        <a:rPr lang="es-CO" sz="1400" b="0" i="0" u="none" strike="noStrike" dirty="0" err="1">
                          <a:solidFill>
                            <a:srgbClr val="000000"/>
                          </a:solidFill>
                          <a:effectLst/>
                          <a:latin typeface="Calibri" panose="020F0502020204030204" pitchFamily="34" charset="0"/>
                        </a:rPr>
                        <a:t>TICs</a:t>
                      </a:r>
                      <a:r>
                        <a:rPr lang="es-CO" sz="1400" b="0" i="0" u="none" strike="noStrike" dirty="0">
                          <a:solidFill>
                            <a:srgbClr val="000000"/>
                          </a:solidFill>
                          <a:effectLst/>
                          <a:latin typeface="Calibri" panose="020F0502020204030204" pitchFamily="34" charset="0"/>
                        </a:rPr>
                        <a:t>, MECI, etc.)</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Implementar las TRD convalidadas por el AGN.</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Porcentaje de actividades requeridas para fortalecer la gestión institucional ejecutadas</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Septiembre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Septiembre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Tablas de retención Documental convalidadas y reflejadas en ORFEO.</a:t>
                      </a:r>
                    </a:p>
                  </a:txBody>
                  <a:tcPr marL="0" marR="0" marT="0" marB="0" anchor="ctr">
                    <a:solidFill>
                      <a:schemeClr val="accent1">
                        <a:lumMod val="40000"/>
                        <a:lumOff val="60000"/>
                      </a:schemeClr>
                    </a:solidFill>
                  </a:tcPr>
                </a:tc>
                <a:tc>
                  <a:txBody>
                    <a:bodyPr/>
                    <a:lstStyle/>
                    <a:p>
                      <a:pPr algn="ctr" fontAlgn="ctr"/>
                      <a:r>
                        <a:rPr lang="es-CO" sz="1400" b="0" i="0" u="none" strike="noStrike" dirty="0" smtClean="0">
                          <a:solidFill>
                            <a:schemeClr val="tx1"/>
                          </a:solidFill>
                          <a:effectLst/>
                          <a:latin typeface="Calibri" panose="020F0502020204030204" pitchFamily="34" charset="0"/>
                        </a:rPr>
                        <a:t>EN PLAZO</a:t>
                      </a:r>
                      <a:endParaRPr lang="es-CO" sz="1400" b="0" i="0" u="none" strike="noStrike" dirty="0">
                        <a:solidFill>
                          <a:schemeClr val="tx1"/>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417446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720782673"/>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1009236">
                  <a:extLst>
                    <a:ext uri="{9D8B030D-6E8A-4147-A177-3AD203B41FA5}">
                      <a16:colId xmlns:a16="http://schemas.microsoft.com/office/drawing/2014/main" val="20002"/>
                    </a:ext>
                  </a:extLst>
                </a:gridCol>
                <a:gridCol w="859036">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a:solidFill>
                            <a:srgbClr val="000000"/>
                          </a:solidFill>
                          <a:effectLst/>
                          <a:latin typeface="Calibri" panose="020F0502020204030204" pitchFamily="34" charset="0"/>
                          <a:ea typeface="+mn-ea"/>
                          <a:cs typeface="+mn-cs"/>
                        </a:rPr>
                        <a:t>SAF4</a:t>
                      </a:r>
                    </a:p>
                  </a:txBody>
                  <a:tcPr marL="0" marR="0" marT="0" marB="0" anchor="ctr">
                    <a:solidFill>
                      <a:srgbClr val="FFFF00"/>
                    </a:solidFill>
                  </a:tcPr>
                </a:tc>
                <a:tc>
                  <a:txBody>
                    <a:bodyPr/>
                    <a:lstStyle/>
                    <a:p>
                      <a:pPr algn="just" fontAlgn="ctr"/>
                      <a:r>
                        <a:rPr lang="es-CO" sz="1400" b="0" i="0" u="none" strike="noStrike" dirty="0">
                          <a:solidFill>
                            <a:srgbClr val="000000"/>
                          </a:solidFill>
                          <a:effectLst/>
                          <a:latin typeface="Calibri" panose="020F0502020204030204" pitchFamily="34" charset="0"/>
                        </a:rPr>
                        <a:t>Optimizar la gestión administrativa para apoyar de manera eficiente el logro de las metas institucionales (Normas de contabilidad NICS, instrumentos </a:t>
                      </a:r>
                      <a:r>
                        <a:rPr lang="es-CO" sz="1400" b="0" i="0" u="none" strike="noStrike" dirty="0" smtClean="0">
                          <a:solidFill>
                            <a:srgbClr val="000000"/>
                          </a:solidFill>
                          <a:effectLst/>
                          <a:latin typeface="Calibri" panose="020F0502020204030204" pitchFamily="34" charset="0"/>
                        </a:rPr>
                        <a:t>archivísticos, </a:t>
                      </a:r>
                      <a:r>
                        <a:rPr lang="es-CO" sz="1400" b="0" i="0" u="none" strike="noStrike" dirty="0">
                          <a:solidFill>
                            <a:srgbClr val="000000"/>
                          </a:solidFill>
                          <a:effectLst/>
                          <a:latin typeface="Calibri" panose="020F0502020204030204" pitchFamily="34" charset="0"/>
                        </a:rPr>
                        <a:t>gestión de servicios de </a:t>
                      </a:r>
                      <a:r>
                        <a:rPr lang="es-CO" sz="1400" b="0" i="0" u="none" strike="noStrike" dirty="0" err="1">
                          <a:solidFill>
                            <a:srgbClr val="000000"/>
                          </a:solidFill>
                          <a:effectLst/>
                          <a:latin typeface="Calibri" panose="020F0502020204030204" pitchFamily="34" charset="0"/>
                        </a:rPr>
                        <a:t>TICs</a:t>
                      </a:r>
                      <a:r>
                        <a:rPr lang="es-CO" sz="1400" b="0" i="0" u="none" strike="noStrike" dirty="0">
                          <a:solidFill>
                            <a:srgbClr val="000000"/>
                          </a:solidFill>
                          <a:effectLst/>
                          <a:latin typeface="Calibri" panose="020F0502020204030204" pitchFamily="34" charset="0"/>
                        </a:rPr>
                        <a:t>, MECI, etc.)</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Elaborar guía para la correcta Gestión y administración del documento </a:t>
                      </a:r>
                      <a:r>
                        <a:rPr lang="es-CO" sz="1400" b="0" i="0" u="none" strike="noStrike" dirty="0" smtClean="0">
                          <a:solidFill>
                            <a:srgbClr val="000000"/>
                          </a:solidFill>
                          <a:effectLst/>
                          <a:latin typeface="Calibri" panose="020F0502020204030204" pitchFamily="34" charset="0"/>
                        </a:rPr>
                        <a:t>electrónico </a:t>
                      </a:r>
                      <a:r>
                        <a:rPr lang="es-CO" sz="1400" b="0" i="0" u="none" strike="noStrike" dirty="0">
                          <a:solidFill>
                            <a:srgbClr val="000000"/>
                          </a:solidFill>
                          <a:effectLst/>
                          <a:latin typeface="Calibri" panose="020F0502020204030204" pitchFamily="34" charset="0"/>
                        </a:rPr>
                        <a:t>en la entidad</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Porcentaje de actividades requeridas para fortalecer la gestión institucional ejecutadas</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rgbClr val="000000"/>
                          </a:solidFill>
                          <a:effectLst/>
                          <a:latin typeface="Calibri" panose="020F0502020204030204" pitchFamily="34" charset="0"/>
                          <a:ea typeface="+mn-ea"/>
                          <a:cs typeface="+mn-cs"/>
                        </a:rPr>
                        <a:t>Diciembre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dirty="0" smtClean="0">
                          <a:solidFill>
                            <a:srgbClr val="000000"/>
                          </a:solidFill>
                          <a:effectLst/>
                          <a:latin typeface="Calibri" panose="020F0502020204030204" pitchFamily="34" charset="0"/>
                        </a:rPr>
                        <a:t>Guía </a:t>
                      </a:r>
                      <a:r>
                        <a:rPr lang="es-CO" sz="1400" b="0" i="0" u="none" strike="noStrike" dirty="0">
                          <a:solidFill>
                            <a:srgbClr val="000000"/>
                          </a:solidFill>
                          <a:effectLst/>
                          <a:latin typeface="Calibri" panose="020F0502020204030204" pitchFamily="34" charset="0"/>
                        </a:rPr>
                        <a:t>para la correcta Gestión y </a:t>
                      </a:r>
                      <a:r>
                        <a:rPr lang="es-CO" sz="1400" b="0" i="0" u="none" strike="noStrike" dirty="0" smtClean="0">
                          <a:solidFill>
                            <a:srgbClr val="000000"/>
                          </a:solidFill>
                          <a:effectLst/>
                          <a:latin typeface="Calibri" panose="020F0502020204030204" pitchFamily="34" charset="0"/>
                        </a:rPr>
                        <a:t>administración </a:t>
                      </a:r>
                      <a:r>
                        <a:rPr lang="es-CO" sz="1400" b="0" i="0" u="none" strike="noStrike" dirty="0">
                          <a:solidFill>
                            <a:srgbClr val="000000"/>
                          </a:solidFill>
                          <a:effectLst/>
                          <a:latin typeface="Calibri" panose="020F0502020204030204" pitchFamily="34" charset="0"/>
                        </a:rPr>
                        <a:t>del documento </a:t>
                      </a:r>
                      <a:r>
                        <a:rPr lang="es-CO" sz="1400" b="0" i="0" u="none" strike="noStrike" dirty="0" smtClean="0">
                          <a:solidFill>
                            <a:srgbClr val="000000"/>
                          </a:solidFill>
                          <a:effectLst/>
                          <a:latin typeface="Calibri" panose="020F0502020204030204" pitchFamily="34" charset="0"/>
                        </a:rPr>
                        <a:t>electrónico.</a:t>
                      </a:r>
                      <a:endParaRPr lang="es-CO" sz="1400" b="0"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dirty="0" smtClean="0">
                          <a:solidFill>
                            <a:schemeClr val="tx1"/>
                          </a:solidFill>
                          <a:effectLst/>
                          <a:latin typeface="Calibri" panose="020F0502020204030204" pitchFamily="34" charset="0"/>
                        </a:rPr>
                        <a:t>EN PLAZO</a:t>
                      </a:r>
                    </a:p>
                    <a:p>
                      <a:pPr algn="just" fontAlgn="ctr"/>
                      <a:endParaRPr lang="es-CO" sz="1400" b="0" i="0" u="none" strike="noStrike" dirty="0">
                        <a:solidFill>
                          <a:srgbClr val="FF0000"/>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97976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4018708934"/>
              </p:ext>
            </p:extLst>
          </p:nvPr>
        </p:nvGraphicFramePr>
        <p:xfrm>
          <a:off x="179512" y="1191609"/>
          <a:ext cx="8856984" cy="4826000"/>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1009236">
                  <a:extLst>
                    <a:ext uri="{9D8B030D-6E8A-4147-A177-3AD203B41FA5}">
                      <a16:colId xmlns:a16="http://schemas.microsoft.com/office/drawing/2014/main" val="20002"/>
                    </a:ext>
                  </a:extLst>
                </a:gridCol>
                <a:gridCol w="859036">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20867">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64796">
                <a:tc>
                  <a:txBody>
                    <a:bodyPr/>
                    <a:lstStyle/>
                    <a:p>
                      <a:pPr marL="0" algn="ctr" defTabSz="914400" rtl="0" eaLnBrk="1" fontAlgn="ctr" latinLnBrk="0" hangingPunct="1"/>
                      <a:r>
                        <a:rPr lang="es-ES" sz="1400" b="1" i="0" u="none" strike="noStrike" kern="1200" dirty="0">
                          <a:solidFill>
                            <a:schemeClr val="tx1"/>
                          </a:solidFill>
                          <a:effectLst/>
                          <a:latin typeface="Calibri" panose="020F0502020204030204" pitchFamily="34" charset="0"/>
                          <a:ea typeface="+mn-ea"/>
                          <a:cs typeface="+mn-cs"/>
                        </a:rPr>
                        <a:t>SAF5</a:t>
                      </a:r>
                    </a:p>
                  </a:txBody>
                  <a:tcPr marL="0" marR="0" marT="0" marB="0" anchor="ctr">
                    <a:solidFill>
                      <a:srgbClr val="FFFF00"/>
                    </a:solidFill>
                  </a:tcPr>
                </a:tc>
                <a:tc>
                  <a:txBody>
                    <a:bodyPr/>
                    <a:lstStyle/>
                    <a:p>
                      <a:pPr algn="just" fontAlgn="ctr"/>
                      <a:r>
                        <a:rPr lang="es-CO" sz="1100" b="0" i="0" u="none" strike="noStrike" dirty="0">
                          <a:solidFill>
                            <a:srgbClr val="000000"/>
                          </a:solidFill>
                          <a:effectLst/>
                          <a:latin typeface="Calibri" panose="020F0502020204030204" pitchFamily="34" charset="0"/>
                        </a:rPr>
                        <a:t>Fortalecer la planeación presupuestal de la Entidad, bajo la metodología de presupuesto orientado a resultados, mediante la implementación de herramientas de programación, formulación y seguimiento de los proyectos de inversión, de tal forma que se pueda contar con los recursos necesarios, mejorar la eficiencia en su manejo y facilitar la toma de decisiones.</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Realizar seguimiento a la ejecución presupuestal</a:t>
                      </a:r>
                    </a:p>
                  </a:txBody>
                  <a:tcPr marL="0" marR="0" marT="0" marB="0" anchor="ctr">
                    <a:solidFill>
                      <a:schemeClr val="accent1">
                        <a:lumMod val="40000"/>
                        <a:lumOff val="60000"/>
                      </a:schemeClr>
                    </a:solidFill>
                  </a:tcPr>
                </a:tc>
                <a:tc>
                  <a:txBody>
                    <a:bodyPr/>
                    <a:lstStyle/>
                    <a:p>
                      <a:pPr algn="just" fontAlgn="ctr"/>
                      <a:r>
                        <a:rPr lang="es-ES" sz="1400" b="0" i="0" u="none" strike="noStrike" dirty="0">
                          <a:solidFill>
                            <a:srgbClr val="000000"/>
                          </a:solidFill>
                          <a:effectLst/>
                          <a:latin typeface="Calibri" panose="020F0502020204030204" pitchFamily="34" charset="0"/>
                        </a:rPr>
                        <a:t>Porcentaje de ejecución presupuestal</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Cada </a:t>
                      </a:r>
                    </a:p>
                    <a:p>
                      <a:pPr algn="ctr"/>
                      <a:r>
                        <a:rPr lang="es-419" sz="1400" b="0" i="0" u="none" strike="noStrike" kern="1200" dirty="0" smtClean="0">
                          <a:solidFill>
                            <a:schemeClr val="tx1"/>
                          </a:solidFill>
                          <a:effectLst/>
                          <a:latin typeface="Calibri" panose="020F0502020204030204" pitchFamily="34" charset="0"/>
                          <a:ea typeface="+mn-ea"/>
                          <a:cs typeface="+mn-cs"/>
                        </a:rPr>
                        <a:t>Mes</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endParaRPr lang="es-419" dirty="0" smtClean="0">
                        <a:solidFill>
                          <a:schemeClr val="tx1"/>
                        </a:solidFill>
                      </a:endParaRPr>
                    </a:p>
                    <a:p>
                      <a:pPr algn="ctr"/>
                      <a:r>
                        <a:rPr lang="es-419" dirty="0" smtClean="0">
                          <a:solidFill>
                            <a:schemeClr val="tx1"/>
                          </a:solidFill>
                        </a:rPr>
                        <a:t>  </a:t>
                      </a:r>
                    </a:p>
                    <a:p>
                      <a:pPr algn="ctr"/>
                      <a:endParaRPr lang="es-419" dirty="0" smtClean="0">
                        <a:solidFill>
                          <a:schemeClr val="tx1"/>
                        </a:solidFill>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 </a:t>
                      </a:r>
                    </a:p>
                    <a:p>
                      <a:pPr algn="ctr"/>
                      <a:endParaRPr lang="es-ES" dirty="0">
                        <a:solidFill>
                          <a:schemeClr val="tx1"/>
                        </a:solidFill>
                      </a:endParaRPr>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92%</a:t>
                      </a:r>
                      <a:endParaRPr lang="es-CO" sz="1400" b="0" i="0" u="none" strike="noStrike" kern="1200" dirty="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fontAlgn="ctr"/>
                      <a:r>
                        <a:rPr lang="es-ES" sz="1400" b="0" i="0" u="none" strike="noStrike" dirty="0">
                          <a:solidFill>
                            <a:schemeClr val="tx1"/>
                          </a:solidFill>
                          <a:effectLst/>
                          <a:latin typeface="Calibri" panose="020F0502020204030204" pitchFamily="34" charset="0"/>
                        </a:rPr>
                        <a:t>12 informes</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chemeClr val="tx1"/>
                          </a:solidFill>
                          <a:effectLst/>
                          <a:latin typeface="Calibri" panose="020F0502020204030204" pitchFamily="34" charset="0"/>
                        </a:rPr>
                        <a:t>Mensualmente se presenta en la página Web la ejecución presupuestal de la entidad.</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956370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801750890"/>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1009236">
                  <a:extLst>
                    <a:ext uri="{9D8B030D-6E8A-4147-A177-3AD203B41FA5}">
                      <a16:colId xmlns:a16="http://schemas.microsoft.com/office/drawing/2014/main" val="20002"/>
                    </a:ext>
                  </a:extLst>
                </a:gridCol>
                <a:gridCol w="859036">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a:solidFill>
                            <a:srgbClr val="000000"/>
                          </a:solidFill>
                          <a:effectLst/>
                          <a:latin typeface="Calibri" panose="020F0502020204030204" pitchFamily="34" charset="0"/>
                          <a:ea typeface="+mn-ea"/>
                          <a:cs typeface="+mn-cs"/>
                        </a:rPr>
                        <a:t>SAF6</a:t>
                      </a:r>
                    </a:p>
                  </a:txBody>
                  <a:tcPr marL="0" marR="0" marT="0" marB="0" anchor="ctr">
                    <a:solidFill>
                      <a:srgbClr val="92D050"/>
                    </a:solidFill>
                  </a:tcPr>
                </a:tc>
                <a:tc>
                  <a:txBody>
                    <a:bodyPr/>
                    <a:lstStyle/>
                    <a:p>
                      <a:pPr algn="just" fontAlgn="ctr"/>
                      <a:r>
                        <a:rPr lang="es-CO" sz="1100" b="0" i="0" u="none" strike="noStrike" dirty="0">
                          <a:solidFill>
                            <a:srgbClr val="000000"/>
                          </a:solidFill>
                          <a:effectLst/>
                          <a:latin typeface="Calibri" panose="020F0502020204030204" pitchFamily="34" charset="0"/>
                        </a:rPr>
                        <a:t>Fortalecer las capacidades de los funcionarios de la UAE CRA orientada a lograr la excelencia a nivel misional y en los procesos de apoyo ( plan de capacitación, intercambio de experiencias sectoriales e intersectoriales  a nivel nacional e internacional, plan de talento humano, clima organizacional, concurso de </a:t>
                      </a:r>
                      <a:r>
                        <a:rPr lang="es-CO" sz="1100" b="0" i="0" u="none" strike="noStrike" dirty="0" smtClean="0">
                          <a:solidFill>
                            <a:srgbClr val="000000"/>
                          </a:solidFill>
                          <a:effectLst/>
                          <a:latin typeface="Calibri" panose="020F0502020204030204" pitchFamily="34" charset="0"/>
                        </a:rPr>
                        <a:t>méritos, </a:t>
                      </a:r>
                      <a:r>
                        <a:rPr lang="es-CO" sz="1100" b="0" i="0" u="none" strike="noStrike" dirty="0">
                          <a:solidFill>
                            <a:srgbClr val="000000"/>
                          </a:solidFill>
                          <a:effectLst/>
                          <a:latin typeface="Calibri" panose="020F0502020204030204" pitchFamily="34" charset="0"/>
                        </a:rPr>
                        <a:t>plan de bienestar, teletrabajo)</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Diseñar el Plan Piloto de Teletrabajo </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Porcentaje de actividades identificadas para fortalecer las competencias y el talento humano de la UAE CRA</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Junio</a:t>
                      </a:r>
                      <a:r>
                        <a:rPr lang="es-419" sz="1400" b="0" i="0" u="none" strike="noStrike" kern="1200" baseline="0" dirty="0" smtClean="0">
                          <a:solidFill>
                            <a:schemeClr val="tx1"/>
                          </a:solidFill>
                          <a:effectLst/>
                          <a:latin typeface="Calibri" panose="020F0502020204030204" pitchFamily="34" charset="0"/>
                          <a:ea typeface="+mn-ea"/>
                          <a:cs typeface="+mn-cs"/>
                        </a:rPr>
                        <a:t> </a:t>
                      </a:r>
                    </a:p>
                    <a:p>
                      <a:pPr algn="ctr"/>
                      <a:r>
                        <a:rPr lang="es-419" sz="1400" b="0" i="0" u="none" strike="noStrike" kern="1200" baseline="0" dirty="0" smtClean="0">
                          <a:solidFill>
                            <a:schemeClr val="tx1"/>
                          </a:solidFill>
                          <a:effectLst/>
                          <a:latin typeface="Calibri" panose="020F0502020204030204" pitchFamily="34" charset="0"/>
                          <a:ea typeface="+mn-ea"/>
                          <a:cs typeface="+mn-cs"/>
                        </a:rPr>
                        <a:t>de 2017</a:t>
                      </a: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ES" sz="1400" b="0" i="0" u="none" strike="noStrike" dirty="0">
                          <a:solidFill>
                            <a:schemeClr val="tx1"/>
                          </a:solidFill>
                          <a:effectLst/>
                          <a:latin typeface="Calibri" panose="020F0502020204030204" pitchFamily="34" charset="0"/>
                        </a:rPr>
                        <a:t>Proyecto plan piloto  aprobado </a:t>
                      </a:r>
                    </a:p>
                  </a:txBody>
                  <a:tcPr marL="0" marR="0" marT="0" marB="0" anchor="ctr">
                    <a:solidFill>
                      <a:schemeClr val="accent1">
                        <a:lumMod val="40000"/>
                        <a:lumOff val="60000"/>
                      </a:schemeClr>
                    </a:solidFill>
                  </a:tcPr>
                </a:tc>
                <a:tc>
                  <a:txBody>
                    <a:bodyPr/>
                    <a:lstStyle/>
                    <a:p>
                      <a:pPr algn="just" fontAlgn="ctr"/>
                      <a:r>
                        <a:rPr lang="es-CO" sz="1400" b="1" i="0" u="none" strike="noStrike" dirty="0" smtClean="0">
                          <a:solidFill>
                            <a:schemeClr val="tx1"/>
                          </a:solidFill>
                          <a:effectLst/>
                          <a:latin typeface="Calibri" panose="020F0502020204030204" pitchFamily="34" charset="0"/>
                        </a:rPr>
                        <a:t>% de</a:t>
                      </a:r>
                      <a:r>
                        <a:rPr lang="es-CO" sz="1400" b="1" i="0" u="none" strike="noStrike" baseline="0" dirty="0" smtClean="0">
                          <a:solidFill>
                            <a:schemeClr val="tx1"/>
                          </a:solidFill>
                          <a:effectLst/>
                          <a:latin typeface="Calibri" panose="020F0502020204030204" pitchFamily="34" charset="0"/>
                        </a:rPr>
                        <a:t> cumplimiento 100%</a:t>
                      </a:r>
                    </a:p>
                    <a:p>
                      <a:pPr algn="just" fontAlgn="ctr"/>
                      <a:endParaRPr lang="es-CO" sz="1400" b="0" i="0" u="none" strike="noStrike" dirty="0" smtClean="0">
                        <a:solidFill>
                          <a:schemeClr val="tx1"/>
                        </a:solidFill>
                        <a:effectLst/>
                        <a:latin typeface="Calibri" panose="020F0502020204030204" pitchFamily="34" charset="0"/>
                      </a:endParaRPr>
                    </a:p>
                    <a:p>
                      <a:pPr algn="just" fontAlgn="ctr"/>
                      <a:r>
                        <a:rPr lang="es-CO" sz="1400" b="0" i="0" u="none" strike="noStrike" dirty="0" smtClean="0">
                          <a:solidFill>
                            <a:schemeClr val="tx1"/>
                          </a:solidFill>
                          <a:effectLst/>
                          <a:latin typeface="Calibri" panose="020F0502020204030204" pitchFamily="34" charset="0"/>
                        </a:rPr>
                        <a:t>Mediante </a:t>
                      </a:r>
                      <a:r>
                        <a:rPr lang="es-CO" sz="1400" b="0" i="0" u="none" strike="noStrike" dirty="0">
                          <a:solidFill>
                            <a:schemeClr val="tx1"/>
                          </a:solidFill>
                          <a:effectLst/>
                          <a:latin typeface="Calibri" panose="020F0502020204030204" pitchFamily="34" charset="0"/>
                        </a:rPr>
                        <a:t>Resolución UAE-CRA-263 del 23 de junio de 2017 se aprobó el Plan Piloto para Teletrabajo.</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0514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850409169"/>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1009236">
                  <a:extLst>
                    <a:ext uri="{9D8B030D-6E8A-4147-A177-3AD203B41FA5}">
                      <a16:colId xmlns:a16="http://schemas.microsoft.com/office/drawing/2014/main" val="20002"/>
                    </a:ext>
                  </a:extLst>
                </a:gridCol>
                <a:gridCol w="859036">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a:solidFill>
                            <a:srgbClr val="000000"/>
                          </a:solidFill>
                          <a:effectLst/>
                          <a:latin typeface="Calibri" panose="020F0502020204030204" pitchFamily="34" charset="0"/>
                          <a:ea typeface="+mn-ea"/>
                          <a:cs typeface="+mn-cs"/>
                        </a:rPr>
                        <a:t>SAF7</a:t>
                      </a:r>
                    </a:p>
                  </a:txBody>
                  <a:tcPr marL="0" marR="0" marT="0" marB="0" anchor="ctr">
                    <a:solidFill>
                      <a:srgbClr val="FFFF00"/>
                    </a:solidFill>
                  </a:tcPr>
                </a:tc>
                <a:tc>
                  <a:txBody>
                    <a:bodyPr/>
                    <a:lstStyle/>
                    <a:p>
                      <a:pPr algn="just" fontAlgn="ctr"/>
                      <a:r>
                        <a:rPr lang="es-CO" sz="1100" b="0" i="0" u="none" strike="noStrike" dirty="0">
                          <a:solidFill>
                            <a:srgbClr val="000000"/>
                          </a:solidFill>
                          <a:effectLst/>
                          <a:latin typeface="Calibri" panose="020F0502020204030204" pitchFamily="34" charset="0"/>
                        </a:rPr>
                        <a:t>Fortalecer las capacidades de los funcionarios de la UAE CRA orientada a lograr la excelencia a nivel misional y en los procesos de apoyo ( plan de capacitación, intercambio de experiencias sectoriales e intersectoriales  a nivel nacional e internacional, plan de talento humano, clima organizacional, concurso de </a:t>
                      </a:r>
                      <a:r>
                        <a:rPr lang="es-CO" sz="1100" b="0" i="0" u="none" strike="noStrike" dirty="0" smtClean="0">
                          <a:solidFill>
                            <a:srgbClr val="000000"/>
                          </a:solidFill>
                          <a:effectLst/>
                          <a:latin typeface="Calibri" panose="020F0502020204030204" pitchFamily="34" charset="0"/>
                        </a:rPr>
                        <a:t>méritos, </a:t>
                      </a:r>
                      <a:r>
                        <a:rPr lang="es-CO" sz="1100" b="0" i="0" u="none" strike="noStrike" dirty="0">
                          <a:solidFill>
                            <a:srgbClr val="000000"/>
                          </a:solidFill>
                          <a:effectLst/>
                          <a:latin typeface="Calibri" panose="020F0502020204030204" pitchFamily="34" charset="0"/>
                        </a:rPr>
                        <a:t>plan de bienestar, teletrabajo)</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Implementar el Plan Piloto para Teletrabajo </a:t>
                      </a:r>
                    </a:p>
                  </a:txBody>
                  <a:tcPr marL="0" marR="0" marT="0" marB="0" anchor="ctr">
                    <a:solidFill>
                      <a:schemeClr val="accent1">
                        <a:lumMod val="40000"/>
                        <a:lumOff val="60000"/>
                      </a:schemeClr>
                    </a:solidFill>
                  </a:tcPr>
                </a:tc>
                <a:tc>
                  <a:txBody>
                    <a:bodyPr/>
                    <a:lstStyle/>
                    <a:p>
                      <a:pPr algn="l" fontAlgn="ctr"/>
                      <a:r>
                        <a:rPr lang="es-CO" sz="1400" b="0" i="0" u="none" strike="noStrike" dirty="0">
                          <a:solidFill>
                            <a:srgbClr val="000000"/>
                          </a:solidFill>
                          <a:effectLst/>
                          <a:latin typeface="Calibri" panose="020F0502020204030204" pitchFamily="34" charset="0"/>
                        </a:rPr>
                        <a:t>Porcentaje de actividades identificadas para fortalecer las competencias y el talento humano de la UAE CRA</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baseline="0" dirty="0" smtClean="0">
                          <a:solidFill>
                            <a:srgbClr val="000000"/>
                          </a:solidFill>
                          <a:effectLst/>
                          <a:latin typeface="Calibri" panose="020F0502020204030204" pitchFamily="34" charset="0"/>
                          <a:ea typeface="+mn-ea"/>
                          <a:cs typeface="+mn-cs"/>
                        </a:rPr>
                        <a:t>Diciembre</a:t>
                      </a:r>
                    </a:p>
                    <a:p>
                      <a:pPr algn="ctr"/>
                      <a:r>
                        <a:rPr lang="es-419" sz="1400" b="0" i="0" u="none" strike="noStrike" kern="1200" baseline="0" dirty="0" smtClean="0">
                          <a:solidFill>
                            <a:srgbClr val="000000"/>
                          </a:solidFill>
                          <a:effectLst/>
                          <a:latin typeface="Calibri" panose="020F0502020204030204" pitchFamily="34" charset="0"/>
                          <a:ea typeface="+mn-ea"/>
                          <a:cs typeface="+mn-cs"/>
                        </a:rPr>
                        <a:t>de 2017</a:t>
                      </a: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Plan implementado y evaluado, con recomendaciones para la Dirección Ejecutiva, </a:t>
                      </a:r>
                    </a:p>
                  </a:txBody>
                  <a:tcPr marL="0" marR="0" marT="0" marB="0" anchor="ctr">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dirty="0" smtClean="0">
                          <a:solidFill>
                            <a:schemeClr val="tx1"/>
                          </a:solidFill>
                          <a:effectLst/>
                          <a:latin typeface="Calibri" panose="020F0502020204030204" pitchFamily="34" charset="0"/>
                        </a:rPr>
                        <a:t>EN PLAZO</a:t>
                      </a:r>
                    </a:p>
                    <a:p>
                      <a:pPr algn="just" fontAlgn="ctr"/>
                      <a:endParaRPr lang="es-CO" sz="1400" b="0" i="0" u="none" strike="noStrike" dirty="0">
                        <a:solidFill>
                          <a:srgbClr val="FF0000"/>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931202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160775094"/>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1009236">
                  <a:extLst>
                    <a:ext uri="{9D8B030D-6E8A-4147-A177-3AD203B41FA5}">
                      <a16:colId xmlns:a16="http://schemas.microsoft.com/office/drawing/2014/main" val="20002"/>
                    </a:ext>
                  </a:extLst>
                </a:gridCol>
                <a:gridCol w="859036">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algn="ctr" fontAlgn="ctr"/>
                      <a:r>
                        <a:rPr lang="es-ES" sz="1400" b="1" i="0" u="none" strike="noStrike" dirty="0">
                          <a:solidFill>
                            <a:schemeClr val="tx1"/>
                          </a:solidFill>
                          <a:effectLst/>
                          <a:latin typeface="Calibri" panose="020F0502020204030204" pitchFamily="34" charset="0"/>
                        </a:rPr>
                        <a:t>SAF8</a:t>
                      </a:r>
                    </a:p>
                  </a:txBody>
                  <a:tcPr marL="0" marR="0" marT="0" marB="0" anchor="ctr">
                    <a:solidFill>
                      <a:srgbClr val="FF0000"/>
                    </a:solidFill>
                  </a:tcPr>
                </a:tc>
                <a:tc>
                  <a:txBody>
                    <a:bodyPr/>
                    <a:lstStyle/>
                    <a:p>
                      <a:pPr algn="just" fontAlgn="ctr"/>
                      <a:r>
                        <a:rPr lang="es-CO" sz="1100" b="0" i="0" u="none" strike="noStrike" dirty="0">
                          <a:solidFill>
                            <a:schemeClr val="tx1"/>
                          </a:solidFill>
                          <a:effectLst/>
                          <a:latin typeface="Calibri" panose="020F0502020204030204" pitchFamily="34" charset="0"/>
                        </a:rPr>
                        <a:t>Fortalecer las capacidades de los funcionarios de la UAE CRA orientada a lograr la excelencia a nivel misional y en los procesos de apoyo ( plan de capacitación, intercambio de experiencias sectoriales e intersectoriales  a nivel nacional e internacional, plan de talento humano, clima organizacional, concurso de </a:t>
                      </a:r>
                      <a:r>
                        <a:rPr lang="es-CO" sz="1100" b="0" i="0" u="none" strike="noStrike" dirty="0" smtClean="0">
                          <a:solidFill>
                            <a:schemeClr val="tx1"/>
                          </a:solidFill>
                          <a:effectLst/>
                          <a:latin typeface="Calibri" panose="020F0502020204030204" pitchFamily="34" charset="0"/>
                        </a:rPr>
                        <a:t>méritos, </a:t>
                      </a:r>
                      <a:r>
                        <a:rPr lang="es-CO" sz="1100" b="0" i="0" u="none" strike="noStrike" dirty="0">
                          <a:solidFill>
                            <a:schemeClr val="tx1"/>
                          </a:solidFill>
                          <a:effectLst/>
                          <a:latin typeface="Calibri" panose="020F0502020204030204" pitchFamily="34" charset="0"/>
                        </a:rPr>
                        <a:t>plan de bienestar, teletrabajo)</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chemeClr val="tx1"/>
                          </a:solidFill>
                          <a:effectLst/>
                          <a:latin typeface="Calibri" panose="020F0502020204030204" pitchFamily="34" charset="0"/>
                        </a:rPr>
                        <a:t>Diseñar el plan de intervención de clima laboral </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chemeClr val="tx1"/>
                          </a:solidFill>
                          <a:effectLst/>
                          <a:latin typeface="Calibri" panose="020F0502020204030204" pitchFamily="34" charset="0"/>
                        </a:rPr>
                        <a:t>Porcentaje de actividades identificadas para fortalecer las competencias y el talento humano de la UAE CRA</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baseline="0" dirty="0" smtClean="0">
                          <a:solidFill>
                            <a:schemeClr val="tx1"/>
                          </a:solidFill>
                          <a:effectLst/>
                          <a:latin typeface="Calibri" panose="020F0502020204030204" pitchFamily="34" charset="0"/>
                          <a:ea typeface="+mn-ea"/>
                          <a:cs typeface="+mn-cs"/>
                        </a:rPr>
                        <a:t>Junio</a:t>
                      </a:r>
                    </a:p>
                    <a:p>
                      <a:pPr algn="ctr"/>
                      <a:r>
                        <a:rPr lang="es-419" sz="1400" b="0" i="0" u="none" strike="noStrike" kern="1200" baseline="0" dirty="0" smtClean="0">
                          <a:solidFill>
                            <a:schemeClr val="tx1"/>
                          </a:solidFill>
                          <a:effectLst/>
                          <a:latin typeface="Calibri" panose="020F0502020204030204" pitchFamily="34" charset="0"/>
                          <a:ea typeface="+mn-ea"/>
                          <a:cs typeface="+mn-cs"/>
                        </a:rPr>
                        <a:t>de 2017</a:t>
                      </a: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endParaRPr lang="es-419" dirty="0" smtClean="0">
                        <a:solidFill>
                          <a:schemeClr val="tx1"/>
                        </a:solidFill>
                      </a:endParaRPr>
                    </a:p>
                    <a:p>
                      <a:pPr algn="ctr"/>
                      <a:r>
                        <a:rPr lang="es-419" dirty="0" smtClean="0">
                          <a:solidFill>
                            <a:schemeClr val="tx1"/>
                          </a:solidFill>
                        </a:rPr>
                        <a:t>  </a:t>
                      </a:r>
                    </a:p>
                    <a:p>
                      <a:pPr algn="ctr"/>
                      <a:endParaRPr lang="es-419" dirty="0" smtClean="0">
                        <a:solidFill>
                          <a:schemeClr val="tx1"/>
                        </a:solidFill>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Junio </a:t>
                      </a: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 </a:t>
                      </a:r>
                    </a:p>
                    <a:p>
                      <a:pPr algn="ctr"/>
                      <a:endParaRPr lang="es-ES" dirty="0">
                        <a:solidFill>
                          <a:schemeClr val="tx1"/>
                        </a:solidFill>
                      </a:endParaRPr>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ES" sz="1400" b="0" i="0" u="none" strike="noStrike" dirty="0">
                          <a:solidFill>
                            <a:schemeClr val="tx1"/>
                          </a:solidFill>
                          <a:effectLst/>
                          <a:latin typeface="Calibri" panose="020F0502020204030204" pitchFamily="34" charset="0"/>
                        </a:rPr>
                        <a:t>Plan de intervención aprobado </a:t>
                      </a:r>
                    </a:p>
                  </a:txBody>
                  <a:tcPr marL="0" marR="0" marT="0" marB="0" anchor="ctr">
                    <a:solidFill>
                      <a:schemeClr val="accent1">
                        <a:lumMod val="40000"/>
                        <a:lumOff val="60000"/>
                      </a:schemeClr>
                    </a:solidFill>
                  </a:tcPr>
                </a:tc>
                <a:tc>
                  <a:txBody>
                    <a:bodyPr/>
                    <a:lstStyle/>
                    <a:p>
                      <a:pPr algn="just" fontAlgn="ctr"/>
                      <a:r>
                        <a:rPr lang="es-CO" sz="1400" b="1" i="0" u="none" strike="noStrike" dirty="0" smtClean="0">
                          <a:solidFill>
                            <a:schemeClr val="tx1"/>
                          </a:solidFill>
                          <a:effectLst/>
                          <a:latin typeface="Calibri" panose="020F0502020204030204" pitchFamily="34" charset="0"/>
                        </a:rPr>
                        <a:t>% de cumplimiento 0%</a:t>
                      </a:r>
                    </a:p>
                    <a:p>
                      <a:pPr algn="just" fontAlgn="ctr"/>
                      <a:endParaRPr lang="es-CO" sz="1400" b="0" i="0" u="none" strike="noStrike" dirty="0" smtClean="0">
                        <a:solidFill>
                          <a:schemeClr val="tx1"/>
                        </a:solidFill>
                        <a:effectLst/>
                        <a:latin typeface="Calibri" panose="020F0502020204030204" pitchFamily="34" charset="0"/>
                      </a:endParaRPr>
                    </a:p>
                    <a:p>
                      <a:pPr algn="just" fontAlgn="ctr"/>
                      <a:r>
                        <a:rPr lang="es-CO" sz="1400" b="0" i="0" u="none" strike="noStrike" dirty="0" smtClean="0">
                          <a:solidFill>
                            <a:schemeClr val="tx1"/>
                          </a:solidFill>
                          <a:effectLst/>
                          <a:latin typeface="Calibri" panose="020F0502020204030204" pitchFamily="34" charset="0"/>
                        </a:rPr>
                        <a:t>No se evidenció la aprobación del</a:t>
                      </a:r>
                      <a:r>
                        <a:rPr lang="es-CO" sz="1400" b="0" i="0" u="none" strike="noStrike" baseline="0" dirty="0" smtClean="0">
                          <a:solidFill>
                            <a:schemeClr val="tx1"/>
                          </a:solidFill>
                          <a:effectLst/>
                          <a:latin typeface="Calibri" panose="020F0502020204030204" pitchFamily="34" charset="0"/>
                        </a:rPr>
                        <a:t> Plan de Intervención de clima laboral.</a:t>
                      </a:r>
                    </a:p>
                    <a:p>
                      <a:pPr algn="just" fontAlgn="ctr"/>
                      <a:endParaRPr lang="es-CO" sz="1400" b="0" i="0" u="none" strike="noStrike" baseline="0" dirty="0" smtClean="0">
                        <a:solidFill>
                          <a:schemeClr val="tx1"/>
                        </a:solidFill>
                        <a:effectLst/>
                        <a:latin typeface="Calibri" panose="020F0502020204030204" pitchFamily="34" charset="0"/>
                      </a:endParaRPr>
                    </a:p>
                    <a:p>
                      <a:pPr algn="just" fontAlgn="ctr"/>
                      <a:r>
                        <a:rPr lang="es-CO" sz="1400" b="0" i="0" u="none" strike="noStrike" dirty="0" smtClean="0">
                          <a:solidFill>
                            <a:schemeClr val="tx1"/>
                          </a:solidFill>
                          <a:effectLst/>
                          <a:latin typeface="Calibri" panose="020F0502020204030204" pitchFamily="34" charset="0"/>
                        </a:rPr>
                        <a:t>El </a:t>
                      </a:r>
                      <a:r>
                        <a:rPr lang="es-CO" sz="1400" b="0" i="0" u="none" strike="noStrike" dirty="0">
                          <a:solidFill>
                            <a:schemeClr val="tx1"/>
                          </a:solidFill>
                          <a:effectLst/>
                          <a:latin typeface="Calibri" panose="020F0502020204030204" pitchFamily="34" charset="0"/>
                        </a:rPr>
                        <a:t>plan </a:t>
                      </a:r>
                      <a:r>
                        <a:rPr lang="es-CO" sz="1400" b="0" i="0" u="none" strike="noStrike" dirty="0" smtClean="0">
                          <a:solidFill>
                            <a:schemeClr val="tx1"/>
                          </a:solidFill>
                          <a:effectLst/>
                          <a:latin typeface="Calibri" panose="020F0502020204030204" pitchFamily="34" charset="0"/>
                        </a:rPr>
                        <a:t>se presentó </a:t>
                      </a:r>
                      <a:r>
                        <a:rPr lang="es-CO" sz="1400" b="0" i="0" u="none" strike="noStrike" dirty="0">
                          <a:solidFill>
                            <a:schemeClr val="tx1"/>
                          </a:solidFill>
                          <a:effectLst/>
                          <a:latin typeface="Calibri" panose="020F0502020204030204" pitchFamily="34" charset="0"/>
                        </a:rPr>
                        <a:t>en el Comité CDA No. 7 del 17 de </a:t>
                      </a:r>
                      <a:r>
                        <a:rPr lang="es-CO" sz="1400" b="0" i="0" u="none" strike="noStrike" dirty="0" smtClean="0">
                          <a:solidFill>
                            <a:schemeClr val="tx1"/>
                          </a:solidFill>
                          <a:effectLst/>
                          <a:latin typeface="Calibri" panose="020F0502020204030204" pitchFamily="34" charset="0"/>
                        </a:rPr>
                        <a:t>julio pero no fue aprobado. </a:t>
                      </a:r>
                      <a:endParaRPr lang="es-CO" sz="1400" b="0" i="0" u="none" strike="noStrike" dirty="0">
                        <a:solidFill>
                          <a:schemeClr val="tx1"/>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888065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280694589"/>
              </p:ext>
            </p:extLst>
          </p:nvPr>
        </p:nvGraphicFramePr>
        <p:xfrm>
          <a:off x="179512" y="1196059"/>
          <a:ext cx="8712968" cy="4705309"/>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4">
                  <a:extLst>
                    <a:ext uri="{9D8B030D-6E8A-4147-A177-3AD203B41FA5}">
                      <a16:colId xmlns:a16="http://schemas.microsoft.com/office/drawing/2014/main" val="20001"/>
                    </a:ext>
                  </a:extLst>
                </a:gridCol>
                <a:gridCol w="992826">
                  <a:extLst>
                    <a:ext uri="{9D8B030D-6E8A-4147-A177-3AD203B41FA5}">
                      <a16:colId xmlns:a16="http://schemas.microsoft.com/office/drawing/2014/main" val="20002"/>
                    </a:ext>
                  </a:extLst>
                </a:gridCol>
                <a:gridCol w="845068">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2">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368152">
                  <a:extLst>
                    <a:ext uri="{9D8B030D-6E8A-4147-A177-3AD203B41FA5}">
                      <a16:colId xmlns:a16="http://schemas.microsoft.com/office/drawing/2014/main" val="2127690766"/>
                    </a:ext>
                  </a:extLst>
                </a:gridCol>
                <a:gridCol w="1368151">
                  <a:extLst>
                    <a:ext uri="{9D8B030D-6E8A-4147-A177-3AD203B41FA5}">
                      <a16:colId xmlns:a16="http://schemas.microsoft.com/office/drawing/2014/main" val="20006"/>
                    </a:ext>
                  </a:extLst>
                </a:gridCol>
              </a:tblGrid>
              <a:tr h="634307">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0309">
                <a:tc>
                  <a:txBody>
                    <a:bodyPr/>
                    <a:lstStyle/>
                    <a:p>
                      <a:pPr marL="0" algn="ctr" defTabSz="914400" rtl="0" eaLnBrk="1" fontAlgn="ctr" latinLnBrk="0" hangingPunct="1"/>
                      <a:r>
                        <a:rPr lang="es-ES" sz="1400" b="1" i="0" u="none" strike="noStrike" kern="1200" dirty="0">
                          <a:solidFill>
                            <a:schemeClr val="tx1"/>
                          </a:solidFill>
                          <a:effectLst/>
                          <a:latin typeface="Calibri" panose="020F0502020204030204" pitchFamily="34" charset="0"/>
                          <a:ea typeface="+mn-ea"/>
                          <a:cs typeface="+mn-cs"/>
                        </a:rPr>
                        <a:t>SAF9</a:t>
                      </a:r>
                    </a:p>
                  </a:txBody>
                  <a:tcPr marL="0" marR="0" marT="0" marB="0" anchor="ctr">
                    <a:solidFill>
                      <a:srgbClr val="92D050"/>
                    </a:solidFill>
                  </a:tcPr>
                </a:tc>
                <a:tc>
                  <a:txBody>
                    <a:bodyPr/>
                    <a:lstStyle/>
                    <a:p>
                      <a:pPr algn="just" fontAlgn="ctr"/>
                      <a:r>
                        <a:rPr lang="es-CO" sz="1100" b="0" i="0" u="none" strike="noStrike" dirty="0">
                          <a:solidFill>
                            <a:schemeClr val="tx1"/>
                          </a:solidFill>
                          <a:effectLst/>
                          <a:latin typeface="Calibri" panose="020F0502020204030204" pitchFamily="34" charset="0"/>
                        </a:rPr>
                        <a:t>Fortalecer las capacidades de los funcionarios de la UAE CRA orientada a lograr la excelencia a nivel misional y en los procesos de apoyo ( plan de capacitación, intercambio de experiencias sectoriales e intersectoriales  a nivel nacional e internacional, plan de talento humano, clima organizacional, concurso de </a:t>
                      </a:r>
                      <a:r>
                        <a:rPr lang="es-CO" sz="1100" b="0" i="0" u="none" strike="noStrike" dirty="0" smtClean="0">
                          <a:solidFill>
                            <a:schemeClr val="tx1"/>
                          </a:solidFill>
                          <a:effectLst/>
                          <a:latin typeface="Calibri" panose="020F0502020204030204" pitchFamily="34" charset="0"/>
                        </a:rPr>
                        <a:t>méritos, </a:t>
                      </a:r>
                      <a:r>
                        <a:rPr lang="es-CO" sz="1100" b="0" i="0" u="none" strike="noStrike" dirty="0">
                          <a:solidFill>
                            <a:schemeClr val="tx1"/>
                          </a:solidFill>
                          <a:effectLst/>
                          <a:latin typeface="Calibri" panose="020F0502020204030204" pitchFamily="34" charset="0"/>
                        </a:rPr>
                        <a:t>plan de bienestar, teletrabajo)</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chemeClr val="tx1"/>
                          </a:solidFill>
                          <a:effectLst/>
                          <a:latin typeface="Calibri" panose="020F0502020204030204" pitchFamily="34" charset="0"/>
                        </a:rPr>
                        <a:t>Formular el Plan Institucional de Capacitación, de acuerdo con la </a:t>
                      </a:r>
                      <a:r>
                        <a:rPr lang="es-CO" sz="1400" b="0" i="0" u="none" strike="noStrike" dirty="0" smtClean="0">
                          <a:solidFill>
                            <a:schemeClr val="tx1"/>
                          </a:solidFill>
                          <a:effectLst/>
                          <a:latin typeface="Calibri" panose="020F0502020204030204" pitchFamily="34" charset="0"/>
                        </a:rPr>
                        <a:t>metodología </a:t>
                      </a:r>
                      <a:r>
                        <a:rPr lang="es-CO" sz="1400" b="0" i="0" u="none" strike="noStrike" dirty="0">
                          <a:solidFill>
                            <a:schemeClr val="tx1"/>
                          </a:solidFill>
                          <a:effectLst/>
                          <a:latin typeface="Calibri" panose="020F0502020204030204" pitchFamily="34" charset="0"/>
                        </a:rPr>
                        <a:t>del DAFP </a:t>
                      </a:r>
                    </a:p>
                  </a:txBody>
                  <a:tcPr marL="0" marR="0" marT="0" marB="0" anchor="ctr">
                    <a:solidFill>
                      <a:schemeClr val="accent1">
                        <a:lumMod val="40000"/>
                        <a:lumOff val="60000"/>
                      </a:schemeClr>
                    </a:solidFill>
                  </a:tcPr>
                </a:tc>
                <a:tc>
                  <a:txBody>
                    <a:bodyPr/>
                    <a:lstStyle/>
                    <a:p>
                      <a:pPr algn="l" fontAlgn="ctr"/>
                      <a:r>
                        <a:rPr lang="es-CO" sz="1400" b="0" i="0" u="none" strike="noStrike" dirty="0">
                          <a:solidFill>
                            <a:schemeClr val="tx1"/>
                          </a:solidFill>
                          <a:effectLst/>
                          <a:latin typeface="Calibri" panose="020F0502020204030204" pitchFamily="34" charset="0"/>
                        </a:rPr>
                        <a:t>Porcentaje de actividades identificadas para fortalecer las competencias y el talento humano de la UAE CRA</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baseline="0" dirty="0" smtClean="0">
                          <a:solidFill>
                            <a:schemeClr val="tx1"/>
                          </a:solidFill>
                          <a:effectLst/>
                          <a:latin typeface="Calibri" panose="020F0502020204030204" pitchFamily="34" charset="0"/>
                          <a:ea typeface="+mn-ea"/>
                          <a:cs typeface="+mn-cs"/>
                        </a:rPr>
                        <a:t>Marzo</a:t>
                      </a:r>
                    </a:p>
                    <a:p>
                      <a:pPr algn="ctr"/>
                      <a:r>
                        <a:rPr lang="es-419" sz="1400" b="0" i="0" u="none" strike="noStrike" kern="1200" baseline="0" dirty="0" smtClean="0">
                          <a:solidFill>
                            <a:schemeClr val="tx1"/>
                          </a:solidFill>
                          <a:effectLst/>
                          <a:latin typeface="Calibri" panose="020F0502020204030204" pitchFamily="34" charset="0"/>
                          <a:ea typeface="+mn-ea"/>
                          <a:cs typeface="+mn-cs"/>
                        </a:rPr>
                        <a:t>de 2017</a:t>
                      </a: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endParaRPr lang="es-419" dirty="0" smtClean="0">
                        <a:solidFill>
                          <a:schemeClr val="tx1"/>
                        </a:solidFill>
                      </a:endParaRPr>
                    </a:p>
                    <a:p>
                      <a:pPr algn="ctr"/>
                      <a:r>
                        <a:rPr lang="es-419" dirty="0" smtClean="0">
                          <a:solidFill>
                            <a:schemeClr val="tx1"/>
                          </a:solidFill>
                        </a:rPr>
                        <a:t>  </a:t>
                      </a:r>
                    </a:p>
                    <a:p>
                      <a:pPr algn="ctr"/>
                      <a:endParaRPr lang="es-419" dirty="0" smtClean="0">
                        <a:solidFill>
                          <a:schemeClr val="tx1"/>
                        </a:solidFill>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 </a:t>
                      </a:r>
                    </a:p>
                    <a:p>
                      <a:pPr algn="ctr"/>
                      <a:endParaRPr lang="es-ES" dirty="0">
                        <a:solidFill>
                          <a:schemeClr val="tx1"/>
                        </a:solidFill>
                      </a:endParaRPr>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ES" sz="1400" b="0" i="0" u="none" strike="noStrike" dirty="0">
                          <a:solidFill>
                            <a:schemeClr val="tx1"/>
                          </a:solidFill>
                          <a:effectLst/>
                          <a:latin typeface="Calibri" panose="020F0502020204030204" pitchFamily="34" charset="0"/>
                        </a:rPr>
                        <a:t>Programa de Capacitación aprobado </a:t>
                      </a:r>
                    </a:p>
                  </a:txBody>
                  <a:tcPr marL="0" marR="0" marT="0" marB="0" anchor="ctr">
                    <a:solidFill>
                      <a:schemeClr val="accent1">
                        <a:lumMod val="40000"/>
                        <a:lumOff val="60000"/>
                      </a:schemeClr>
                    </a:solidFill>
                  </a:tcPr>
                </a:tc>
                <a:tc>
                  <a:txBody>
                    <a:bodyPr/>
                    <a:lstStyle/>
                    <a:p>
                      <a:pPr algn="just" fontAlgn="ctr"/>
                      <a:r>
                        <a:rPr lang="es-CO" sz="1400" b="1" i="0" u="none" strike="noStrike" dirty="0" smtClean="0">
                          <a:solidFill>
                            <a:schemeClr val="tx1"/>
                          </a:solidFill>
                          <a:effectLst/>
                          <a:latin typeface="Calibri" panose="020F0502020204030204" pitchFamily="34" charset="0"/>
                        </a:rPr>
                        <a:t>% de cumplimiento 100%</a:t>
                      </a:r>
                    </a:p>
                    <a:p>
                      <a:pPr algn="just" fontAlgn="ctr"/>
                      <a:endParaRPr lang="es-CO" sz="1400" b="0" i="0" u="none" strike="noStrike" dirty="0" smtClean="0">
                        <a:solidFill>
                          <a:schemeClr val="tx1"/>
                        </a:solidFill>
                        <a:effectLst/>
                        <a:latin typeface="Calibri" panose="020F0502020204030204" pitchFamily="34" charset="0"/>
                      </a:endParaRPr>
                    </a:p>
                    <a:p>
                      <a:pPr algn="just" fontAlgn="ctr"/>
                      <a:endParaRPr lang="es-CO" sz="1400" b="0" i="0" u="none" strike="noStrike" dirty="0" smtClean="0">
                        <a:solidFill>
                          <a:schemeClr val="tx1"/>
                        </a:solidFill>
                        <a:effectLst/>
                        <a:latin typeface="Calibri" panose="020F0502020204030204" pitchFamily="34" charset="0"/>
                      </a:endParaRPr>
                    </a:p>
                    <a:p>
                      <a:pPr algn="just" fontAlgn="ctr"/>
                      <a:r>
                        <a:rPr lang="es-CO" sz="1400" b="0" i="0" u="none" strike="noStrike" dirty="0" smtClean="0">
                          <a:solidFill>
                            <a:schemeClr val="tx1"/>
                          </a:solidFill>
                          <a:effectLst/>
                          <a:latin typeface="Calibri" panose="020F0502020204030204" pitchFamily="34" charset="0"/>
                        </a:rPr>
                        <a:t>Mediante </a:t>
                      </a:r>
                      <a:r>
                        <a:rPr lang="es-CO" sz="1400" b="0" i="0" u="none" strike="noStrike" dirty="0">
                          <a:solidFill>
                            <a:schemeClr val="tx1"/>
                          </a:solidFill>
                          <a:effectLst/>
                          <a:latin typeface="Calibri" panose="020F0502020204030204" pitchFamily="34" charset="0"/>
                        </a:rPr>
                        <a:t>Resolución UAE-CRA-129 del 22 de marzo de 2017 se aprobó el Plan de Capacitación y Bienestar de la Entidad</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11617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420365272"/>
              </p:ext>
            </p:extLst>
          </p:nvPr>
        </p:nvGraphicFramePr>
        <p:xfrm>
          <a:off x="179512" y="1196059"/>
          <a:ext cx="8712968" cy="4705309"/>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4">
                  <a:extLst>
                    <a:ext uri="{9D8B030D-6E8A-4147-A177-3AD203B41FA5}">
                      <a16:colId xmlns:a16="http://schemas.microsoft.com/office/drawing/2014/main" val="20001"/>
                    </a:ext>
                  </a:extLst>
                </a:gridCol>
                <a:gridCol w="992826">
                  <a:extLst>
                    <a:ext uri="{9D8B030D-6E8A-4147-A177-3AD203B41FA5}">
                      <a16:colId xmlns:a16="http://schemas.microsoft.com/office/drawing/2014/main" val="20002"/>
                    </a:ext>
                  </a:extLst>
                </a:gridCol>
                <a:gridCol w="845068">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2">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368152">
                  <a:extLst>
                    <a:ext uri="{9D8B030D-6E8A-4147-A177-3AD203B41FA5}">
                      <a16:colId xmlns:a16="http://schemas.microsoft.com/office/drawing/2014/main" val="2127690766"/>
                    </a:ext>
                  </a:extLst>
                </a:gridCol>
                <a:gridCol w="1368151">
                  <a:extLst>
                    <a:ext uri="{9D8B030D-6E8A-4147-A177-3AD203B41FA5}">
                      <a16:colId xmlns:a16="http://schemas.microsoft.com/office/drawing/2014/main" val="20006"/>
                    </a:ext>
                  </a:extLst>
                </a:gridCol>
              </a:tblGrid>
              <a:tr h="634307">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0309">
                <a:tc>
                  <a:txBody>
                    <a:bodyPr/>
                    <a:lstStyle/>
                    <a:p>
                      <a:pPr marL="0" algn="ctr" defTabSz="914400" rtl="0" eaLnBrk="1" fontAlgn="ctr" latinLnBrk="0" hangingPunct="1"/>
                      <a:r>
                        <a:rPr lang="es-ES" sz="1400" b="1" i="0" u="none" strike="noStrike" kern="1200" dirty="0">
                          <a:solidFill>
                            <a:srgbClr val="000000"/>
                          </a:solidFill>
                          <a:effectLst/>
                          <a:latin typeface="Calibri" panose="020F0502020204030204" pitchFamily="34" charset="0"/>
                          <a:ea typeface="+mn-ea"/>
                          <a:cs typeface="+mn-cs"/>
                        </a:rPr>
                        <a:t>SAF10</a:t>
                      </a:r>
                    </a:p>
                  </a:txBody>
                  <a:tcPr marL="0" marR="0" marT="0" marB="0" anchor="ctr">
                    <a:solidFill>
                      <a:srgbClr val="FFFF00"/>
                    </a:solidFill>
                  </a:tcPr>
                </a:tc>
                <a:tc>
                  <a:txBody>
                    <a:bodyPr/>
                    <a:lstStyle/>
                    <a:p>
                      <a:pPr algn="just" fontAlgn="ctr"/>
                      <a:r>
                        <a:rPr lang="es-CO" sz="1100" b="0" i="0" u="none" strike="noStrike" dirty="0">
                          <a:solidFill>
                            <a:srgbClr val="000000"/>
                          </a:solidFill>
                          <a:effectLst/>
                          <a:latin typeface="Calibri" panose="020F0502020204030204" pitchFamily="34" charset="0"/>
                        </a:rPr>
                        <a:t>Fortalecer las capacidades de los funcionarios de la UAE CRA orientada a lograr la excelencia a nivel misional y en los procesos de apoyo ( plan de capacitación, intercambio de experiencias sectoriales e intersectoriales  a nivel nacional e internacional, plan de talento humano, clima organizacional, concurso de </a:t>
                      </a:r>
                      <a:r>
                        <a:rPr lang="es-CO" sz="1100" b="0" i="0" u="none" strike="noStrike" dirty="0" smtClean="0">
                          <a:solidFill>
                            <a:srgbClr val="000000"/>
                          </a:solidFill>
                          <a:effectLst/>
                          <a:latin typeface="Calibri" panose="020F0502020204030204" pitchFamily="34" charset="0"/>
                        </a:rPr>
                        <a:t>méritos, </a:t>
                      </a:r>
                      <a:r>
                        <a:rPr lang="es-CO" sz="1100" b="0" i="0" u="none" strike="noStrike" dirty="0">
                          <a:solidFill>
                            <a:srgbClr val="000000"/>
                          </a:solidFill>
                          <a:effectLst/>
                          <a:latin typeface="Calibri" panose="020F0502020204030204" pitchFamily="34" charset="0"/>
                        </a:rPr>
                        <a:t>plan de bienestar, teletrabajo)</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Implementar  el Plan Institucional de Capacitación, de acuerdo con la </a:t>
                      </a:r>
                      <a:r>
                        <a:rPr lang="es-CO" sz="1400" b="0" i="0" u="none" strike="noStrike" dirty="0" smtClean="0">
                          <a:solidFill>
                            <a:srgbClr val="000000"/>
                          </a:solidFill>
                          <a:effectLst/>
                          <a:latin typeface="Calibri" panose="020F0502020204030204" pitchFamily="34" charset="0"/>
                        </a:rPr>
                        <a:t>metodología </a:t>
                      </a:r>
                      <a:r>
                        <a:rPr lang="es-CO" sz="1400" b="0" i="0" u="none" strike="noStrike" dirty="0">
                          <a:solidFill>
                            <a:srgbClr val="000000"/>
                          </a:solidFill>
                          <a:effectLst/>
                          <a:latin typeface="Calibri" panose="020F0502020204030204" pitchFamily="34" charset="0"/>
                        </a:rPr>
                        <a:t>del DAFP.</a:t>
                      </a:r>
                    </a:p>
                  </a:txBody>
                  <a:tcPr marL="0" marR="0" marT="0" marB="0" anchor="ctr">
                    <a:solidFill>
                      <a:schemeClr val="accent1">
                        <a:lumMod val="40000"/>
                        <a:lumOff val="60000"/>
                      </a:schemeClr>
                    </a:solidFill>
                  </a:tcPr>
                </a:tc>
                <a:tc>
                  <a:txBody>
                    <a:bodyPr/>
                    <a:lstStyle/>
                    <a:p>
                      <a:pPr algn="l" fontAlgn="ctr"/>
                      <a:r>
                        <a:rPr lang="es-CO" sz="1400" b="0" i="0" u="none" strike="noStrike" dirty="0">
                          <a:solidFill>
                            <a:srgbClr val="000000"/>
                          </a:solidFill>
                          <a:effectLst/>
                          <a:latin typeface="Calibri" panose="020F0502020204030204" pitchFamily="34" charset="0"/>
                        </a:rPr>
                        <a:t>Porcentaje de actividades identificadas para fortalecer las competencias y el talento humano de la UAE CRA</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baseline="0" dirty="0" smtClean="0">
                          <a:solidFill>
                            <a:srgbClr val="000000"/>
                          </a:solidFill>
                          <a:effectLst/>
                          <a:latin typeface="Calibri" panose="020F0502020204030204" pitchFamily="34" charset="0"/>
                          <a:ea typeface="+mn-ea"/>
                          <a:cs typeface="+mn-cs"/>
                        </a:rPr>
                        <a:t>Diciembre</a:t>
                      </a:r>
                    </a:p>
                    <a:p>
                      <a:pPr algn="ctr"/>
                      <a:r>
                        <a:rPr lang="es-419" sz="1400" b="0" i="0" u="none" strike="noStrike" kern="1200" baseline="0" dirty="0" smtClean="0">
                          <a:solidFill>
                            <a:srgbClr val="000000"/>
                          </a:solidFill>
                          <a:effectLst/>
                          <a:latin typeface="Calibri" panose="020F0502020204030204" pitchFamily="34" charset="0"/>
                          <a:ea typeface="+mn-ea"/>
                          <a:cs typeface="+mn-cs"/>
                        </a:rPr>
                        <a:t>de 2017</a:t>
                      </a: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100%</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Porcentaje de avance del Plan de Capacitación implementado.</a:t>
                      </a:r>
                    </a:p>
                  </a:txBody>
                  <a:tcPr marL="0" marR="0" marT="0" marB="0" anchor="ctr">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dirty="0" smtClean="0">
                          <a:solidFill>
                            <a:schemeClr val="tx1"/>
                          </a:solidFill>
                          <a:effectLst/>
                          <a:latin typeface="Calibri" panose="020F0502020204030204" pitchFamily="34" charset="0"/>
                        </a:rPr>
                        <a:t>EN PLAZO</a:t>
                      </a:r>
                    </a:p>
                    <a:p>
                      <a:pPr algn="just" fontAlgn="ctr"/>
                      <a:endParaRPr lang="es-CO" sz="1400" b="0" i="0" u="none" strike="noStrike" dirty="0">
                        <a:solidFill>
                          <a:srgbClr val="FF0000"/>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245812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445499753"/>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1009236">
                  <a:extLst>
                    <a:ext uri="{9D8B030D-6E8A-4147-A177-3AD203B41FA5}">
                      <a16:colId xmlns:a16="http://schemas.microsoft.com/office/drawing/2014/main" val="20002"/>
                    </a:ext>
                  </a:extLst>
                </a:gridCol>
                <a:gridCol w="859036">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a:solidFill>
                            <a:schemeClr val="tx1"/>
                          </a:solidFill>
                          <a:effectLst/>
                          <a:latin typeface="Calibri" panose="020F0502020204030204" pitchFamily="34" charset="0"/>
                          <a:ea typeface="+mn-ea"/>
                          <a:cs typeface="+mn-cs"/>
                        </a:rPr>
                        <a:t>SAF11</a:t>
                      </a:r>
                    </a:p>
                  </a:txBody>
                  <a:tcPr marL="0" marR="0" marT="0" marB="0" anchor="ctr">
                    <a:solidFill>
                      <a:srgbClr val="92D050"/>
                    </a:solidFill>
                  </a:tcPr>
                </a:tc>
                <a:tc>
                  <a:txBody>
                    <a:bodyPr/>
                    <a:lstStyle/>
                    <a:p>
                      <a:pPr algn="just" fontAlgn="ctr"/>
                      <a:r>
                        <a:rPr lang="es-CO" sz="1100" b="0" i="0" u="none" strike="noStrike" dirty="0">
                          <a:solidFill>
                            <a:schemeClr val="tx1"/>
                          </a:solidFill>
                          <a:effectLst/>
                          <a:latin typeface="Calibri" panose="020F0502020204030204" pitchFamily="34" charset="0"/>
                        </a:rPr>
                        <a:t>Fortalecer las capacidades de los funcionarios de la UAE CRA orientada a lograr la excelencia a nivel misional y en los procesos de apoyo ( plan de capacitación, intercambio de experiencias sectoriales e intersectoriales  a nivel nacional e internacional, plan de talento humano, clima organizacional, concurso de </a:t>
                      </a:r>
                      <a:r>
                        <a:rPr lang="es-CO" sz="1100" b="0" i="0" u="none" strike="noStrike" dirty="0" smtClean="0">
                          <a:solidFill>
                            <a:schemeClr val="tx1"/>
                          </a:solidFill>
                          <a:effectLst/>
                          <a:latin typeface="Calibri" panose="020F0502020204030204" pitchFamily="34" charset="0"/>
                        </a:rPr>
                        <a:t>méritos, </a:t>
                      </a:r>
                      <a:r>
                        <a:rPr lang="es-CO" sz="1100" b="0" i="0" u="none" strike="noStrike" dirty="0">
                          <a:solidFill>
                            <a:schemeClr val="tx1"/>
                          </a:solidFill>
                          <a:effectLst/>
                          <a:latin typeface="Calibri" panose="020F0502020204030204" pitchFamily="34" charset="0"/>
                        </a:rPr>
                        <a:t>plan de bienestar, teletrabajo)</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Formular  el Plan Institucional de Bienestar, de acuerdo con la </a:t>
                      </a:r>
                      <a:r>
                        <a:rPr lang="es-CO" sz="1400" b="0" i="0" u="none" strike="noStrike" dirty="0" smtClean="0">
                          <a:solidFill>
                            <a:srgbClr val="000000"/>
                          </a:solidFill>
                          <a:effectLst/>
                          <a:latin typeface="Calibri" panose="020F0502020204030204" pitchFamily="34" charset="0"/>
                        </a:rPr>
                        <a:t>metodología </a:t>
                      </a:r>
                      <a:r>
                        <a:rPr lang="es-CO" sz="1400" b="0" i="0" u="none" strike="noStrike" dirty="0">
                          <a:solidFill>
                            <a:srgbClr val="000000"/>
                          </a:solidFill>
                          <a:effectLst/>
                          <a:latin typeface="Calibri" panose="020F0502020204030204" pitchFamily="34" charset="0"/>
                        </a:rPr>
                        <a:t>DAFP.</a:t>
                      </a:r>
                    </a:p>
                  </a:txBody>
                  <a:tcPr marL="0" marR="0" marT="0" marB="0" anchor="ctr">
                    <a:solidFill>
                      <a:schemeClr val="accent1">
                        <a:lumMod val="40000"/>
                        <a:lumOff val="60000"/>
                      </a:schemeClr>
                    </a:solidFill>
                  </a:tcPr>
                </a:tc>
                <a:tc>
                  <a:txBody>
                    <a:bodyPr/>
                    <a:lstStyle/>
                    <a:p>
                      <a:pPr algn="l" fontAlgn="ctr"/>
                      <a:r>
                        <a:rPr lang="es-CO" sz="1400" b="0" i="0" u="none" strike="noStrike" dirty="0">
                          <a:solidFill>
                            <a:srgbClr val="000000"/>
                          </a:solidFill>
                          <a:effectLst/>
                          <a:latin typeface="Calibri" panose="020F0502020204030204" pitchFamily="34" charset="0"/>
                        </a:rPr>
                        <a:t>Porcentaje de actividades identificadas para fortalecer las competencias y el talento humano de la UAE CRA</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baseline="0" dirty="0" smtClean="0">
                          <a:solidFill>
                            <a:schemeClr val="tx1"/>
                          </a:solidFill>
                          <a:effectLst/>
                          <a:latin typeface="Calibri" panose="020F0502020204030204" pitchFamily="34" charset="0"/>
                          <a:ea typeface="+mn-ea"/>
                          <a:cs typeface="+mn-cs"/>
                        </a:rPr>
                        <a:t>Marzo</a:t>
                      </a:r>
                    </a:p>
                    <a:p>
                      <a:pPr algn="ctr"/>
                      <a:r>
                        <a:rPr lang="es-419" sz="1400" b="0" i="0" u="none" strike="noStrike" kern="1200" baseline="0" dirty="0" smtClean="0">
                          <a:solidFill>
                            <a:schemeClr val="tx1"/>
                          </a:solidFill>
                          <a:effectLst/>
                          <a:latin typeface="Calibri" panose="020F0502020204030204" pitchFamily="34" charset="0"/>
                          <a:ea typeface="+mn-ea"/>
                          <a:cs typeface="+mn-cs"/>
                        </a:rPr>
                        <a:t>de 2017</a:t>
                      </a: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endParaRPr lang="es-419" dirty="0" smtClean="0">
                        <a:solidFill>
                          <a:schemeClr val="tx1"/>
                        </a:solidFill>
                      </a:endParaRPr>
                    </a:p>
                    <a:p>
                      <a:pPr algn="ctr"/>
                      <a:r>
                        <a:rPr lang="es-419" dirty="0" smtClean="0">
                          <a:solidFill>
                            <a:schemeClr val="tx1"/>
                          </a:solidFill>
                        </a:rPr>
                        <a:t>  </a:t>
                      </a:r>
                    </a:p>
                    <a:p>
                      <a:pPr algn="ctr"/>
                      <a:endParaRPr lang="es-419" dirty="0" smtClean="0">
                        <a:solidFill>
                          <a:schemeClr val="tx1"/>
                        </a:solidFill>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 </a:t>
                      </a:r>
                    </a:p>
                    <a:p>
                      <a:pPr algn="ctr"/>
                      <a:endParaRPr lang="es-ES" dirty="0">
                        <a:solidFill>
                          <a:schemeClr val="tx1"/>
                        </a:solidFill>
                      </a:endParaRPr>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ES" sz="1400" b="0" i="0" u="none" strike="noStrike" dirty="0">
                          <a:solidFill>
                            <a:schemeClr val="tx1"/>
                          </a:solidFill>
                          <a:effectLst/>
                          <a:latin typeface="Calibri" panose="020F0502020204030204" pitchFamily="34" charset="0"/>
                        </a:rPr>
                        <a:t>Programa de Bienestar aprobado </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chemeClr val="tx1"/>
                          </a:solidFill>
                          <a:effectLst/>
                          <a:latin typeface="Calibri" panose="020F0502020204030204" pitchFamily="34" charset="0"/>
                        </a:rPr>
                        <a:t>Mediante Resolución UAE-CRA-129 del 22 de marzo de 2017 se aprobó el Plan de Capacitación y Bienestar de la Entidad</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71411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315146398"/>
              </p:ext>
            </p:extLst>
          </p:nvPr>
        </p:nvGraphicFramePr>
        <p:xfrm>
          <a:off x="179511" y="1196753"/>
          <a:ext cx="8712968" cy="4843155"/>
        </p:xfrm>
        <a:graphic>
          <a:graphicData uri="http://schemas.openxmlformats.org/drawingml/2006/table">
            <a:tbl>
              <a:tblPr firstRow="1" firstCol="1" lastRow="1" lastCol="1" bandRow="1" bandCol="1">
                <a:tableStyleId>{5C22544A-7EE6-4342-B048-85BDC9FD1C3A}</a:tableStyleId>
              </a:tblPr>
              <a:tblGrid>
                <a:gridCol w="748770">
                  <a:extLst>
                    <a:ext uri="{9D8B030D-6E8A-4147-A177-3AD203B41FA5}">
                      <a16:colId xmlns:a16="http://schemas.microsoft.com/office/drawing/2014/main" val="20000"/>
                    </a:ext>
                  </a:extLst>
                </a:gridCol>
                <a:gridCol w="1021052">
                  <a:extLst>
                    <a:ext uri="{9D8B030D-6E8A-4147-A177-3AD203B41FA5}">
                      <a16:colId xmlns:a16="http://schemas.microsoft.com/office/drawing/2014/main" val="20001"/>
                    </a:ext>
                  </a:extLst>
                </a:gridCol>
                <a:gridCol w="966483">
                  <a:extLst>
                    <a:ext uri="{9D8B030D-6E8A-4147-A177-3AD203B41FA5}">
                      <a16:colId xmlns:a16="http://schemas.microsoft.com/office/drawing/2014/main" val="20002"/>
                    </a:ext>
                  </a:extLst>
                </a:gridCol>
                <a:gridCol w="871410">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008112">
                  <a:extLst>
                    <a:ext uri="{9D8B030D-6E8A-4147-A177-3AD203B41FA5}">
                      <a16:colId xmlns:a16="http://schemas.microsoft.com/office/drawing/2014/main" val="2127690766"/>
                    </a:ext>
                  </a:extLst>
                </a:gridCol>
                <a:gridCol w="1728191">
                  <a:extLst>
                    <a:ext uri="{9D8B030D-6E8A-4147-A177-3AD203B41FA5}">
                      <a16:colId xmlns:a16="http://schemas.microsoft.com/office/drawing/2014/main" val="20006"/>
                    </a:ext>
                  </a:extLst>
                </a:gridCol>
              </a:tblGrid>
              <a:tr h="886252">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p>
                      <a:pPr algn="ctr">
                        <a:lnSpc>
                          <a:spcPts val="1300"/>
                        </a:lnSpc>
                        <a:spcBef>
                          <a:spcPts val="100"/>
                        </a:spcBef>
                        <a:spcAft>
                          <a:spcPts val="0"/>
                        </a:spcAft>
                      </a:pPr>
                      <a:endParaRPr lang="en-US" sz="1100" dirty="0" smtClean="0">
                        <a:effectLst/>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1823303">
                <a:tc>
                  <a:txBody>
                    <a:bodyPr/>
                    <a:lstStyle/>
                    <a:p>
                      <a:pPr algn="ctr" fontAlgn="ctr"/>
                      <a:r>
                        <a:rPr lang="es-ES" sz="1400" b="1" i="0" u="none" strike="noStrike" kern="1200" dirty="0">
                          <a:solidFill>
                            <a:schemeClr val="tx1"/>
                          </a:solidFill>
                          <a:effectLst/>
                          <a:latin typeface="Calibri" panose="020F0502020204030204" pitchFamily="34" charset="0"/>
                          <a:ea typeface="+mn-ea"/>
                          <a:cs typeface="+mn-cs"/>
                        </a:rPr>
                        <a:t>SR3</a:t>
                      </a:r>
                    </a:p>
                  </a:txBody>
                  <a:tcPr marL="0" marR="0" marT="0" marB="0" anchor="ctr">
                    <a:solidFill>
                      <a:srgbClr val="92D050"/>
                    </a:solidFill>
                  </a:tcPr>
                </a:tc>
                <a:tc rowSpan="2">
                  <a:txBody>
                    <a:bodyPr/>
                    <a:lstStyle/>
                    <a:p>
                      <a:pPr algn="just" fontAlgn="ctr"/>
                      <a:r>
                        <a:rPr lang="es-CO" sz="1400" b="0" i="0" u="none" strike="noStrike" kern="1200" dirty="0">
                          <a:solidFill>
                            <a:schemeClr val="tx1"/>
                          </a:solidFill>
                          <a:effectLst/>
                          <a:latin typeface="Calibri" panose="020F0502020204030204" pitchFamily="34" charset="0"/>
                          <a:ea typeface="+mn-ea"/>
                          <a:cs typeface="+mn-cs"/>
                        </a:rPr>
                        <a:t>Desarrollar instrumentos para fortalecer  la aplicación del marco tarifario de acueducto y alcantarillado de más de 5.000 suscriptores orientado a incrementar los niveles de </a:t>
                      </a:r>
                      <a:r>
                        <a:rPr lang="es-CO" sz="1400" b="0" i="0" u="none" strike="noStrike" kern="1200" dirty="0" smtClean="0">
                          <a:solidFill>
                            <a:schemeClr val="tx1"/>
                          </a:solidFill>
                          <a:effectLst/>
                          <a:latin typeface="Calibri" panose="020F0502020204030204" pitchFamily="34" charset="0"/>
                          <a:ea typeface="+mn-ea"/>
                          <a:cs typeface="+mn-cs"/>
                        </a:rPr>
                        <a:t>eficiencia </a:t>
                      </a: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Elaborar propuesta de resolución de trámite </a:t>
                      </a:r>
                    </a:p>
                    <a:p>
                      <a:pPr algn="ctr" font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rowSpan="2">
                  <a:txBody>
                    <a:bodyPr/>
                    <a:lstStyle/>
                    <a:p>
                      <a:pPr algn="ctr" fontAlgn="ctr"/>
                      <a:r>
                        <a:rPr lang="es-ES" sz="1400" b="0" i="0" u="none" strike="noStrike" kern="1200" dirty="0" smtClean="0">
                          <a:solidFill>
                            <a:schemeClr val="tx1"/>
                          </a:solidFill>
                          <a:effectLst/>
                          <a:latin typeface="Calibri" panose="020F0502020204030204" pitchFamily="34" charset="0"/>
                          <a:ea typeface="+mn-ea"/>
                          <a:cs typeface="+mn-cs"/>
                        </a:rPr>
                        <a:t>Resolución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definitiva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publicada </a:t>
                      </a:r>
                    </a:p>
                    <a:p>
                      <a:pPr algn="just" fontAlgn="ctr"/>
                      <a:endParaRPr lang="es-CO" sz="1400" b="0" i="0" u="none" strike="noStrike" dirty="0" smtClean="0">
                        <a:solidFill>
                          <a:schemeClr val="tx1"/>
                        </a:solidFill>
                        <a:effectLst/>
                        <a:latin typeface="Calibri" panose="020F0502020204030204" pitchFamily="34" charset="0"/>
                      </a:endParaRPr>
                    </a:p>
                    <a:p>
                      <a:pPr algn="ctr" font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Febrero </a:t>
                      </a: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2">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Junio</a:t>
                      </a: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MX"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MX"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MX"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MX"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2">
                  <a:txBody>
                    <a:bodyPr/>
                    <a:lstStyle/>
                    <a:p>
                      <a:pPr algn="just" fontAlgn="ctr"/>
                      <a:r>
                        <a:rPr lang="es-CO" sz="1400" b="0" i="0" u="none" strike="noStrike" kern="1200" dirty="0">
                          <a:solidFill>
                            <a:schemeClr val="tx1"/>
                          </a:solidFill>
                          <a:effectLst/>
                          <a:latin typeface="Calibri" panose="020F0502020204030204" pitchFamily="34" charset="0"/>
                          <a:ea typeface="+mn-ea"/>
                          <a:cs typeface="+mn-cs"/>
                        </a:rPr>
                        <a:t>Resolución Definitiva de ajuste al régimen de calidad y descuento de acueducto y alcantarillado aprobada en sesión de Comisión</a:t>
                      </a:r>
                    </a:p>
                  </a:txBody>
                  <a:tcPr marL="0" marR="0" marT="0" marB="0" anchor="ctr">
                    <a:solidFill>
                      <a:schemeClr val="accent1">
                        <a:lumMod val="40000"/>
                        <a:lumOff val="60000"/>
                      </a:schemeClr>
                    </a:solidFill>
                  </a:tcPr>
                </a:tc>
                <a:tc>
                  <a:txBody>
                    <a:bodyPr/>
                    <a:lstStyle/>
                    <a:p>
                      <a:pPr algn="just" fontAlgn="ctr"/>
                      <a:r>
                        <a:rPr lang="es-CO" sz="1400" b="1" i="0" u="none" strike="noStrike" kern="1200" dirty="0" smtClean="0">
                          <a:solidFill>
                            <a:schemeClr val="tx1"/>
                          </a:solidFill>
                          <a:effectLst/>
                          <a:latin typeface="Calibri" panose="020F0502020204030204" pitchFamily="34" charset="0"/>
                          <a:ea typeface="+mn-ea"/>
                          <a:cs typeface="+mn-cs"/>
                        </a:rPr>
                        <a:t> </a:t>
                      </a:r>
                    </a:p>
                    <a:p>
                      <a:pPr algn="just" fontAlgn="ctr"/>
                      <a:r>
                        <a:rPr lang="es-CO" sz="1400" b="0" i="0" u="none" strike="noStrike" kern="1200" dirty="0" smtClean="0">
                          <a:solidFill>
                            <a:schemeClr val="tx1"/>
                          </a:solidFill>
                          <a:effectLst/>
                          <a:latin typeface="Calibri" panose="020F0502020204030204" pitchFamily="34" charset="0"/>
                          <a:ea typeface="+mn-ea"/>
                          <a:cs typeface="+mn-cs"/>
                        </a:rPr>
                        <a:t>En </a:t>
                      </a:r>
                      <a:r>
                        <a:rPr lang="es-CO" sz="1400" b="0" i="0" u="none" strike="noStrike" kern="1200" dirty="0">
                          <a:solidFill>
                            <a:schemeClr val="tx1"/>
                          </a:solidFill>
                          <a:effectLst/>
                          <a:latin typeface="Calibri" panose="020F0502020204030204" pitchFamily="34" charset="0"/>
                          <a:ea typeface="+mn-ea"/>
                          <a:cs typeface="+mn-cs"/>
                        </a:rPr>
                        <a:t>Sesión de Comisión del 21 de abril de 2017, se aprobó la Resolución de Trámite </a:t>
                      </a:r>
                      <a:r>
                        <a:rPr lang="es-CO" sz="1400" b="0" i="0" u="none" strike="noStrike" kern="1200" dirty="0" smtClean="0">
                          <a:solidFill>
                            <a:schemeClr val="tx1"/>
                          </a:solidFill>
                          <a:effectLst/>
                          <a:latin typeface="Calibri" panose="020F0502020204030204" pitchFamily="34" charset="0"/>
                          <a:ea typeface="+mn-ea"/>
                          <a:cs typeface="+mn-cs"/>
                        </a:rPr>
                        <a:t>N°</a:t>
                      </a:r>
                      <a:r>
                        <a:rPr lang="es-CO" sz="1400" b="0" i="0" u="none" strike="noStrike" kern="1200" baseline="0" dirty="0" smtClean="0">
                          <a:solidFill>
                            <a:schemeClr val="tx1"/>
                          </a:solidFill>
                          <a:effectLst/>
                          <a:latin typeface="Calibri" panose="020F0502020204030204" pitchFamily="34" charset="0"/>
                          <a:ea typeface="+mn-ea"/>
                          <a:cs typeface="+mn-cs"/>
                        </a:rPr>
                        <a:t> 790.</a:t>
                      </a: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898955">
                <a:tc>
                  <a:txBody>
                    <a:bodyPr/>
                    <a:lstStyle/>
                    <a:p>
                      <a:pPr marL="0" algn="ctr" defTabSz="914400" rtl="0" eaLnBrk="1" fontAlgn="ctr" latinLnBrk="0" hangingPunct="1"/>
                      <a:r>
                        <a:rPr lang="es-ES" sz="1400" b="1" i="0" u="none" strike="noStrike" kern="1200" dirty="0">
                          <a:solidFill>
                            <a:schemeClr val="tx1"/>
                          </a:solidFill>
                          <a:effectLst/>
                          <a:latin typeface="Calibri" panose="020F0502020204030204" pitchFamily="34" charset="0"/>
                          <a:ea typeface="+mn-ea"/>
                          <a:cs typeface="+mn-cs"/>
                        </a:rPr>
                        <a:t>SR4</a:t>
                      </a:r>
                    </a:p>
                  </a:txBody>
                  <a:tcPr marL="0" marR="0" marT="0" marB="0" anchor="ctr">
                    <a:solidFill>
                      <a:srgbClr val="92D050"/>
                    </a:solidFill>
                  </a:tcPr>
                </a:tc>
                <a:tc v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Elaborar propuesta de la resolución definitiva.</a:t>
                      </a:r>
                    </a:p>
                    <a:p>
                      <a:pPr 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vMerge="1">
                  <a:txBody>
                    <a:bodyPr/>
                    <a:lstStyle/>
                    <a:p>
                      <a:endParaRPr lang="es-ES"/>
                    </a:p>
                  </a:txBody>
                  <a:tcPr/>
                </a:tc>
                <a:tc>
                  <a:txBody>
                    <a:bodyPr/>
                    <a:lstStyle/>
                    <a:p>
                      <a:endParaRPr lang="es-419" sz="1400" b="0" i="0" u="none" strike="noStrike" kern="1200" dirty="0" smtClean="0">
                        <a:solidFill>
                          <a:schemeClr val="tx1"/>
                        </a:solidFill>
                        <a:effectLst/>
                        <a:latin typeface="Calibri" panose="020F0502020204030204" pitchFamily="34" charset="0"/>
                        <a:ea typeface="+mn-ea"/>
                        <a:cs typeface="+mn-cs"/>
                      </a:endParaRPr>
                    </a:p>
                    <a:p>
                      <a:endParaRPr lang="es-419" sz="1400" b="0" i="0" u="none" strike="noStrike" kern="1200" dirty="0" smtClean="0">
                        <a:solidFill>
                          <a:schemeClr val="tx1"/>
                        </a:solidFill>
                        <a:effectLst/>
                        <a:latin typeface="Calibri" panose="020F0502020204030204" pitchFamily="34" charset="0"/>
                        <a:ea typeface="+mn-ea"/>
                        <a:cs typeface="+mn-cs"/>
                      </a:endParaRPr>
                    </a:p>
                    <a:p>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Junio </a:t>
                      </a:r>
                    </a:p>
                    <a:p>
                      <a:pPr algn="ctr"/>
                      <a:r>
                        <a:rPr lang="es-419" sz="1400" b="0" i="0" u="none" strike="noStrike" kern="1200" dirty="0" smtClean="0">
                          <a:solidFill>
                            <a:schemeClr val="tx1"/>
                          </a:solidFill>
                          <a:effectLst/>
                          <a:latin typeface="Calibri" panose="020F0502020204030204" pitchFamily="34" charset="0"/>
                          <a:ea typeface="+mn-ea"/>
                          <a:cs typeface="+mn-cs"/>
                        </a:rPr>
                        <a:t>de 2017</a:t>
                      </a: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vMerge="1">
                  <a:txBody>
                    <a:bodyPr/>
                    <a:lstStyle/>
                    <a:p>
                      <a:endParaRPr lang="es-ES"/>
                    </a:p>
                  </a:txBody>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vMerge="1">
                  <a:txBody>
                    <a:bodyPr/>
                    <a:lstStyle/>
                    <a:p>
                      <a:endParaRPr lang="es-ES"/>
                    </a:p>
                  </a:txBody>
                  <a:tcPr>
                    <a:solidFill>
                      <a:schemeClr val="accent1">
                        <a:lumMod val="40000"/>
                        <a:lumOff val="60000"/>
                      </a:schemeClr>
                    </a:solidFill>
                  </a:tcPr>
                </a:tc>
                <a:tc>
                  <a:txBody>
                    <a:bodyPr/>
                    <a:lstStyle/>
                    <a:p>
                      <a:pPr algn="just" fontAlgn="ctr"/>
                      <a:r>
                        <a:rPr lang="es-CO" sz="1400" b="1" i="0" u="none" strike="noStrike" kern="1200" dirty="0" smtClean="0">
                          <a:solidFill>
                            <a:schemeClr val="tx1"/>
                          </a:solidFill>
                          <a:effectLst/>
                          <a:latin typeface="Calibri" panose="020F0502020204030204" pitchFamily="34" charset="0"/>
                          <a:ea typeface="+mn-ea"/>
                          <a:cs typeface="+mn-cs"/>
                        </a:rPr>
                        <a:t>% de cumplimiento  100%</a:t>
                      </a:r>
                    </a:p>
                    <a:p>
                      <a:pPr algn="just" fontAlgn="ctr"/>
                      <a:endParaRPr lang="es-CO" sz="1400" b="0" i="0" u="none" strike="noStrike" kern="1200" dirty="0" smtClean="0">
                        <a:solidFill>
                          <a:schemeClr val="tx1"/>
                        </a:solidFill>
                        <a:effectLst/>
                        <a:latin typeface="Calibri" panose="020F0502020204030204" pitchFamily="34" charset="0"/>
                        <a:ea typeface="+mn-ea"/>
                        <a:cs typeface="+mn-cs"/>
                      </a:endParaRPr>
                    </a:p>
                    <a:p>
                      <a:pPr algn="just" fontAlgn="ctr"/>
                      <a:r>
                        <a:rPr lang="es-CO" sz="1400" b="0" i="0" u="none" strike="noStrike" kern="1200" dirty="0" smtClean="0">
                          <a:solidFill>
                            <a:schemeClr val="tx1"/>
                          </a:solidFill>
                          <a:effectLst/>
                          <a:latin typeface="Calibri" panose="020F0502020204030204" pitchFamily="34" charset="0"/>
                          <a:ea typeface="+mn-ea"/>
                          <a:cs typeface="+mn-cs"/>
                        </a:rPr>
                        <a:t>En </a:t>
                      </a:r>
                      <a:r>
                        <a:rPr lang="es-CO" sz="1400" b="0" i="0" u="none" strike="noStrike" kern="1200" dirty="0">
                          <a:solidFill>
                            <a:schemeClr val="tx1"/>
                          </a:solidFill>
                          <a:effectLst/>
                          <a:latin typeface="Calibri" panose="020F0502020204030204" pitchFamily="34" charset="0"/>
                          <a:ea typeface="+mn-ea"/>
                          <a:cs typeface="+mn-cs"/>
                        </a:rPr>
                        <a:t>Sesión de Comisión del 27 de junio de </a:t>
                      </a:r>
                      <a:r>
                        <a:rPr lang="es-CO" sz="1400" b="0" i="0" u="none" strike="noStrike" kern="1200" dirty="0" smtClean="0">
                          <a:solidFill>
                            <a:schemeClr val="tx1"/>
                          </a:solidFill>
                          <a:effectLst/>
                          <a:latin typeface="Calibri" panose="020F0502020204030204" pitchFamily="34" charset="0"/>
                          <a:ea typeface="+mn-ea"/>
                          <a:cs typeface="+mn-cs"/>
                        </a:rPr>
                        <a:t>2017, se aprobó la resolución definitiva N°</a:t>
                      </a:r>
                      <a:r>
                        <a:rPr lang="es-CO" sz="1400" b="0" i="0" u="none" strike="noStrike" kern="1200" baseline="0" dirty="0" smtClean="0">
                          <a:solidFill>
                            <a:schemeClr val="tx1"/>
                          </a:solidFill>
                          <a:effectLst/>
                          <a:latin typeface="Calibri" panose="020F0502020204030204" pitchFamily="34" charset="0"/>
                          <a:ea typeface="+mn-ea"/>
                          <a:cs typeface="+mn-cs"/>
                        </a:rPr>
                        <a:t> </a:t>
                      </a:r>
                      <a:r>
                        <a:rPr lang="es-CO" sz="1400" b="0" i="0" u="none" strike="noStrike" kern="1200" dirty="0" smtClean="0">
                          <a:solidFill>
                            <a:schemeClr val="tx1"/>
                          </a:solidFill>
                          <a:effectLst/>
                          <a:latin typeface="Calibri" panose="020F0502020204030204" pitchFamily="34" charset="0"/>
                          <a:ea typeface="+mn-ea"/>
                          <a:cs typeface="+mn-cs"/>
                        </a:rPr>
                        <a:t>798 y se encuentra publicada en la página web de la entidad.</a:t>
                      </a: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548409889"/>
                  </a:ext>
                </a:extLst>
              </a:tr>
            </a:tbl>
          </a:graphicData>
        </a:graphic>
      </p:graphicFrame>
    </p:spTree>
    <p:extLst>
      <p:ext uri="{BB962C8B-B14F-4D97-AF65-F5344CB8AC3E}">
        <p14:creationId xmlns:p14="http://schemas.microsoft.com/office/powerpoint/2010/main" val="14544100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781033305"/>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1009236">
                  <a:extLst>
                    <a:ext uri="{9D8B030D-6E8A-4147-A177-3AD203B41FA5}">
                      <a16:colId xmlns:a16="http://schemas.microsoft.com/office/drawing/2014/main" val="20002"/>
                    </a:ext>
                  </a:extLst>
                </a:gridCol>
                <a:gridCol w="859036">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a:solidFill>
                            <a:srgbClr val="000000"/>
                          </a:solidFill>
                          <a:effectLst/>
                          <a:latin typeface="Calibri" panose="020F0502020204030204" pitchFamily="34" charset="0"/>
                          <a:ea typeface="+mn-ea"/>
                          <a:cs typeface="+mn-cs"/>
                        </a:rPr>
                        <a:t>SAF12</a:t>
                      </a:r>
                    </a:p>
                  </a:txBody>
                  <a:tcPr marL="0" marR="0" marT="0" marB="0" anchor="ctr">
                    <a:solidFill>
                      <a:srgbClr val="FFFF00"/>
                    </a:solidFill>
                  </a:tcPr>
                </a:tc>
                <a:tc>
                  <a:txBody>
                    <a:bodyPr/>
                    <a:lstStyle/>
                    <a:p>
                      <a:pPr algn="just" fontAlgn="ctr"/>
                      <a:r>
                        <a:rPr lang="es-CO" sz="1100" b="0" i="0" u="none" strike="noStrike" dirty="0">
                          <a:solidFill>
                            <a:srgbClr val="000000"/>
                          </a:solidFill>
                          <a:effectLst/>
                          <a:latin typeface="Calibri" panose="020F0502020204030204" pitchFamily="34" charset="0"/>
                        </a:rPr>
                        <a:t>Fortalecer las capacidades de los funcionarios de la UAE CRA orientada a lograr la excelencia a nivel misional y en los procesos de apoyo ( plan de capacitación, intercambio de experiencias sectoriales e intersectoriales  a nivel nacional e internacional, plan de talento humano, clima organizacional, concurso de </a:t>
                      </a:r>
                      <a:r>
                        <a:rPr lang="es-CO" sz="1100" b="0" i="0" u="none" strike="noStrike" dirty="0" smtClean="0">
                          <a:solidFill>
                            <a:srgbClr val="000000"/>
                          </a:solidFill>
                          <a:effectLst/>
                          <a:latin typeface="Calibri" panose="020F0502020204030204" pitchFamily="34" charset="0"/>
                        </a:rPr>
                        <a:t>méritos, </a:t>
                      </a:r>
                      <a:r>
                        <a:rPr lang="es-CO" sz="1100" b="0" i="0" u="none" strike="noStrike" dirty="0">
                          <a:solidFill>
                            <a:srgbClr val="000000"/>
                          </a:solidFill>
                          <a:effectLst/>
                          <a:latin typeface="Calibri" panose="020F0502020204030204" pitchFamily="34" charset="0"/>
                        </a:rPr>
                        <a:t>plan de bienestar, teletrabajo)</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Implementar  el Plan Institucional de Bienestar, de acuerdo con la metodología DAFP.</a:t>
                      </a:r>
                    </a:p>
                  </a:txBody>
                  <a:tcPr marL="0" marR="0" marT="0" marB="0" anchor="ctr">
                    <a:solidFill>
                      <a:schemeClr val="accent1">
                        <a:lumMod val="40000"/>
                        <a:lumOff val="60000"/>
                      </a:schemeClr>
                    </a:solidFill>
                  </a:tcPr>
                </a:tc>
                <a:tc>
                  <a:txBody>
                    <a:bodyPr/>
                    <a:lstStyle/>
                    <a:p>
                      <a:pPr algn="l" fontAlgn="ctr"/>
                      <a:r>
                        <a:rPr lang="es-CO" sz="1400" b="0" i="0" u="none" strike="noStrike" dirty="0">
                          <a:solidFill>
                            <a:srgbClr val="000000"/>
                          </a:solidFill>
                          <a:effectLst/>
                          <a:latin typeface="Calibri" panose="020F0502020204030204" pitchFamily="34" charset="0"/>
                        </a:rPr>
                        <a:t>Porcentaje de actividades identificadas para fortalecer las competencias y el talento humano de la UAE CRA</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baseline="0" dirty="0" smtClean="0">
                          <a:solidFill>
                            <a:srgbClr val="000000"/>
                          </a:solidFill>
                          <a:effectLst/>
                          <a:latin typeface="Calibri" panose="020F0502020204030204" pitchFamily="34" charset="0"/>
                          <a:ea typeface="+mn-ea"/>
                          <a:cs typeface="+mn-cs"/>
                        </a:rPr>
                        <a:t>Diciembre</a:t>
                      </a:r>
                    </a:p>
                    <a:p>
                      <a:pPr algn="ctr"/>
                      <a:r>
                        <a:rPr lang="es-419" sz="1400" b="0" i="0" u="none" strike="noStrike" kern="1200" baseline="0" dirty="0" smtClean="0">
                          <a:solidFill>
                            <a:srgbClr val="000000"/>
                          </a:solidFill>
                          <a:effectLst/>
                          <a:latin typeface="Calibri" panose="020F0502020204030204" pitchFamily="34" charset="0"/>
                          <a:ea typeface="+mn-ea"/>
                          <a:cs typeface="+mn-cs"/>
                        </a:rPr>
                        <a:t>de 2017</a:t>
                      </a: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100%</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Porcentaje de avance del Plan de Bienestar implementado.</a:t>
                      </a:r>
                    </a:p>
                  </a:txBody>
                  <a:tcPr marL="0" marR="0" marT="0" marB="0" anchor="ctr">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dirty="0" smtClean="0">
                          <a:solidFill>
                            <a:schemeClr val="tx1"/>
                          </a:solidFill>
                          <a:effectLst/>
                          <a:latin typeface="Calibri" panose="020F0502020204030204" pitchFamily="34" charset="0"/>
                        </a:rPr>
                        <a:t>EN PLAZO</a:t>
                      </a:r>
                    </a:p>
                    <a:p>
                      <a:pPr algn="just" fontAlgn="ctr"/>
                      <a:endParaRPr lang="es-CO" sz="1400" b="0" i="0" u="none" strike="noStrike" dirty="0">
                        <a:solidFill>
                          <a:srgbClr val="FF0000"/>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682529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821630636"/>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1009236">
                  <a:extLst>
                    <a:ext uri="{9D8B030D-6E8A-4147-A177-3AD203B41FA5}">
                      <a16:colId xmlns:a16="http://schemas.microsoft.com/office/drawing/2014/main" val="20002"/>
                    </a:ext>
                  </a:extLst>
                </a:gridCol>
                <a:gridCol w="859036">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a:solidFill>
                            <a:srgbClr val="000000"/>
                          </a:solidFill>
                          <a:effectLst/>
                          <a:latin typeface="Calibri" panose="020F0502020204030204" pitchFamily="34" charset="0"/>
                          <a:ea typeface="+mn-ea"/>
                          <a:cs typeface="+mn-cs"/>
                        </a:rPr>
                        <a:t>SAF13</a:t>
                      </a:r>
                    </a:p>
                  </a:txBody>
                  <a:tcPr marL="0" marR="0" marT="0" marB="0" anchor="ctr">
                    <a:solidFill>
                      <a:srgbClr val="FFFF00"/>
                    </a:solidFill>
                  </a:tcPr>
                </a:tc>
                <a:tc>
                  <a:txBody>
                    <a:bodyPr/>
                    <a:lstStyle/>
                    <a:p>
                      <a:pPr algn="just" fontAlgn="ctr"/>
                      <a:r>
                        <a:rPr lang="es-CO" sz="1100" b="0" i="0" u="none" strike="noStrike" dirty="0">
                          <a:solidFill>
                            <a:srgbClr val="000000"/>
                          </a:solidFill>
                          <a:effectLst/>
                          <a:latin typeface="Calibri" panose="020F0502020204030204" pitchFamily="34" charset="0"/>
                        </a:rPr>
                        <a:t>Fortalecer las capacidades de los funcionarios de la UAE CRA orientada a lograr la excelencia a nivel misional y en los procesos de apoyo ( plan de capacitación, intercambio de experiencias sectoriales e intersectoriales  a nivel nacional e internacional, plan de talento humano, clima organizacional, concurso de </a:t>
                      </a:r>
                      <a:r>
                        <a:rPr lang="es-CO" sz="1100" b="0" i="0" u="none" strike="noStrike" dirty="0" smtClean="0">
                          <a:solidFill>
                            <a:srgbClr val="000000"/>
                          </a:solidFill>
                          <a:effectLst/>
                          <a:latin typeface="Calibri" panose="020F0502020204030204" pitchFamily="34" charset="0"/>
                        </a:rPr>
                        <a:t>méritos, </a:t>
                      </a:r>
                      <a:r>
                        <a:rPr lang="es-CO" sz="1100" b="0" i="0" u="none" strike="noStrike" dirty="0">
                          <a:solidFill>
                            <a:srgbClr val="000000"/>
                          </a:solidFill>
                          <a:effectLst/>
                          <a:latin typeface="Calibri" panose="020F0502020204030204" pitchFamily="34" charset="0"/>
                        </a:rPr>
                        <a:t>plan de bienestar, teletrabajo)</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Definir las fases de planeación del proceso de Concurso de Méritos con la CNSC, para la entidad.</a:t>
                      </a:r>
                    </a:p>
                  </a:txBody>
                  <a:tcPr marL="0" marR="0" marT="0" marB="0" anchor="ctr">
                    <a:solidFill>
                      <a:schemeClr val="accent1">
                        <a:lumMod val="40000"/>
                        <a:lumOff val="60000"/>
                      </a:schemeClr>
                    </a:solidFill>
                  </a:tcPr>
                </a:tc>
                <a:tc>
                  <a:txBody>
                    <a:bodyPr/>
                    <a:lstStyle/>
                    <a:p>
                      <a:pPr algn="l" fontAlgn="ctr"/>
                      <a:r>
                        <a:rPr lang="es-CO" sz="1400" b="0" i="0" u="none" strike="noStrike" dirty="0">
                          <a:solidFill>
                            <a:srgbClr val="000000"/>
                          </a:solidFill>
                          <a:effectLst/>
                          <a:latin typeface="Calibri" panose="020F0502020204030204" pitchFamily="34" charset="0"/>
                        </a:rPr>
                        <a:t>Porcentaje de actividades identificadas para fortalecer las competencias y el talento humano de la UAE CRA</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baseline="0" dirty="0" smtClean="0">
                          <a:solidFill>
                            <a:srgbClr val="000000"/>
                          </a:solidFill>
                          <a:effectLst/>
                          <a:latin typeface="Calibri" panose="020F0502020204030204" pitchFamily="34" charset="0"/>
                          <a:ea typeface="+mn-ea"/>
                          <a:cs typeface="+mn-cs"/>
                        </a:rPr>
                        <a:t>Diciembre</a:t>
                      </a:r>
                    </a:p>
                    <a:p>
                      <a:pPr algn="ctr"/>
                      <a:r>
                        <a:rPr lang="es-419" sz="1400" b="0" i="0" u="none" strike="noStrike" kern="1200" baseline="0" dirty="0" smtClean="0">
                          <a:solidFill>
                            <a:srgbClr val="000000"/>
                          </a:solidFill>
                          <a:effectLst/>
                          <a:latin typeface="Calibri" panose="020F0502020204030204" pitchFamily="34" charset="0"/>
                          <a:ea typeface="+mn-ea"/>
                          <a:cs typeface="+mn-cs"/>
                        </a:rPr>
                        <a:t>de 2017</a:t>
                      </a: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Informe  de avance de las diferentes fases de planeación del Concurso de Méritos </a:t>
                      </a:r>
                    </a:p>
                  </a:txBody>
                  <a:tcPr marL="0" marR="0" marT="0" marB="0" anchor="ctr">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dirty="0" smtClean="0">
                          <a:solidFill>
                            <a:schemeClr val="tx1"/>
                          </a:solidFill>
                          <a:effectLst/>
                          <a:latin typeface="Calibri" panose="020F0502020204030204" pitchFamily="34" charset="0"/>
                        </a:rPr>
                        <a:t>EN PLAZO</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365620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779369897"/>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1009236">
                  <a:extLst>
                    <a:ext uri="{9D8B030D-6E8A-4147-A177-3AD203B41FA5}">
                      <a16:colId xmlns:a16="http://schemas.microsoft.com/office/drawing/2014/main" val="20002"/>
                    </a:ext>
                  </a:extLst>
                </a:gridCol>
                <a:gridCol w="859036">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algn="ctr" fontAlgn="ctr"/>
                      <a:r>
                        <a:rPr lang="es-ES" sz="1400" b="1" i="0" u="none" strike="noStrike" kern="1200" dirty="0">
                          <a:solidFill>
                            <a:schemeClr val="tx1"/>
                          </a:solidFill>
                          <a:effectLst/>
                          <a:latin typeface="Calibri" panose="020F0502020204030204" pitchFamily="34" charset="0"/>
                          <a:ea typeface="+mn-ea"/>
                          <a:cs typeface="+mn-cs"/>
                        </a:rPr>
                        <a:t>CI1</a:t>
                      </a:r>
                    </a:p>
                  </a:txBody>
                  <a:tcPr marL="0" marR="0" marT="0" marB="0" anchor="ctr">
                    <a:solidFill>
                      <a:srgbClr val="FFFF00"/>
                    </a:solidFill>
                  </a:tcPr>
                </a:tc>
                <a:tc>
                  <a:txBody>
                    <a:bodyPr/>
                    <a:lstStyle/>
                    <a:p>
                      <a:pPr algn="just" fontAlgn="ctr"/>
                      <a:r>
                        <a:rPr lang="es-CO" sz="1400" b="0" i="0" u="none" strike="noStrike" dirty="0">
                          <a:solidFill>
                            <a:schemeClr val="tx1"/>
                          </a:solidFill>
                          <a:effectLst/>
                          <a:latin typeface="Calibri" panose="020F0502020204030204" pitchFamily="34" charset="0"/>
                        </a:rPr>
                        <a:t>Optimizar la gestión administrativa para apoyar de manera eficiente el logro de las metas institucionales (Normas de contabilidad NICS, instrumentos </a:t>
                      </a:r>
                      <a:r>
                        <a:rPr lang="es-CO" sz="1400" b="0" i="0" u="none" strike="noStrike" dirty="0" smtClean="0">
                          <a:solidFill>
                            <a:schemeClr val="tx1"/>
                          </a:solidFill>
                          <a:effectLst/>
                          <a:latin typeface="Calibri" panose="020F0502020204030204" pitchFamily="34" charset="0"/>
                        </a:rPr>
                        <a:t>archivísticos, </a:t>
                      </a:r>
                      <a:r>
                        <a:rPr lang="es-CO" sz="1400" b="0" i="0" u="none" strike="noStrike" dirty="0">
                          <a:solidFill>
                            <a:schemeClr val="tx1"/>
                          </a:solidFill>
                          <a:effectLst/>
                          <a:latin typeface="Calibri" panose="020F0502020204030204" pitchFamily="34" charset="0"/>
                        </a:rPr>
                        <a:t>gestión de servicios de </a:t>
                      </a:r>
                      <a:r>
                        <a:rPr lang="es-CO" sz="1400" b="0" i="0" u="none" strike="noStrike" dirty="0" err="1">
                          <a:solidFill>
                            <a:schemeClr val="tx1"/>
                          </a:solidFill>
                          <a:effectLst/>
                          <a:latin typeface="Calibri" panose="020F0502020204030204" pitchFamily="34" charset="0"/>
                        </a:rPr>
                        <a:t>TICs</a:t>
                      </a:r>
                      <a:r>
                        <a:rPr lang="es-CO" sz="1400" b="0" i="0" u="none" strike="noStrike" dirty="0">
                          <a:solidFill>
                            <a:schemeClr val="tx1"/>
                          </a:solidFill>
                          <a:effectLst/>
                          <a:latin typeface="Calibri" panose="020F0502020204030204" pitchFamily="34" charset="0"/>
                        </a:rPr>
                        <a:t>, MECI, etc.)</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Elaborar el informe de seguimiento al PAAC</a:t>
                      </a:r>
                    </a:p>
                  </a:txBody>
                  <a:tcPr marL="0" marR="0" marT="0" marB="0" anchor="ctr">
                    <a:solidFill>
                      <a:schemeClr val="accent1">
                        <a:lumMod val="40000"/>
                        <a:lumOff val="60000"/>
                      </a:schemeClr>
                    </a:solidFill>
                  </a:tcPr>
                </a:tc>
                <a:tc>
                  <a:txBody>
                    <a:bodyPr/>
                    <a:lstStyle/>
                    <a:p>
                      <a:pPr algn="l" fontAlgn="ctr"/>
                      <a:r>
                        <a:rPr lang="es-CO" sz="1400" b="0" i="0" u="none" strike="noStrike" dirty="0">
                          <a:solidFill>
                            <a:srgbClr val="000000"/>
                          </a:solidFill>
                          <a:effectLst/>
                          <a:latin typeface="Calibri" panose="020F0502020204030204" pitchFamily="34" charset="0"/>
                        </a:rPr>
                        <a:t>Número de informes cuatrimestrales de seguimiento al Plan Anticorrupción y de Atención al Ciudadano</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baseline="0" dirty="0" smtClean="0">
                          <a:solidFill>
                            <a:schemeClr val="tx1"/>
                          </a:solidFill>
                          <a:effectLst/>
                          <a:latin typeface="Calibri" panose="020F0502020204030204" pitchFamily="34" charset="0"/>
                          <a:ea typeface="+mn-ea"/>
                          <a:cs typeface="+mn-cs"/>
                        </a:rPr>
                        <a:t>Mayo</a:t>
                      </a:r>
                      <a:r>
                        <a:rPr lang="es-419" sz="1400" b="0" i="0" u="none" strike="noStrike" kern="1200" baseline="0" dirty="0" smtClean="0">
                          <a:solidFill>
                            <a:srgbClr val="000000"/>
                          </a:solidFill>
                          <a:effectLst/>
                          <a:latin typeface="Calibri" panose="020F0502020204030204" pitchFamily="34" charset="0"/>
                          <a:ea typeface="+mn-ea"/>
                          <a:cs typeface="+mn-cs"/>
                        </a:rPr>
                        <a:t>/ Septiembre</a:t>
                      </a:r>
                    </a:p>
                    <a:p>
                      <a:pPr algn="ctr"/>
                      <a:r>
                        <a:rPr lang="es-419" sz="1400" b="0" i="0" u="none" strike="noStrike" kern="1200" baseline="0" dirty="0" smtClean="0">
                          <a:solidFill>
                            <a:srgbClr val="000000"/>
                          </a:solidFill>
                          <a:effectLst/>
                          <a:latin typeface="Calibri" panose="020F0502020204030204" pitchFamily="34" charset="0"/>
                          <a:ea typeface="+mn-ea"/>
                          <a:cs typeface="+mn-cs"/>
                        </a:rPr>
                        <a:t>de 2017</a:t>
                      </a: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Septiembre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2</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Informes de seguimiento al PAAC publicados en página WEB</a:t>
                      </a:r>
                    </a:p>
                  </a:txBody>
                  <a:tcPr marL="0" marR="0" marT="0" marB="0" anchor="ctr">
                    <a:solidFill>
                      <a:schemeClr val="accent1">
                        <a:lumMod val="40000"/>
                        <a:lumOff val="60000"/>
                      </a:schemeClr>
                    </a:solidFill>
                  </a:tcPr>
                </a:tc>
                <a:tc>
                  <a:txBody>
                    <a:bodyPr/>
                    <a:lstStyle/>
                    <a:p>
                      <a:pPr algn="just" fontAlgn="ctr"/>
                      <a:endParaRPr lang="es-CO" sz="1400" b="1" i="0" u="none" strike="noStrike" kern="1200" dirty="0" smtClean="0">
                        <a:solidFill>
                          <a:srgbClr val="000000"/>
                        </a:solidFill>
                        <a:effectLst/>
                        <a:latin typeface="Calibri" panose="020F0502020204030204" pitchFamily="34" charset="0"/>
                        <a:ea typeface="+mn-ea"/>
                        <a:cs typeface="+mn-cs"/>
                      </a:endParaRPr>
                    </a:p>
                    <a:p>
                      <a:pPr algn="just" fontAlgn="ctr"/>
                      <a:endParaRPr lang="es-CO" sz="1400" b="1" i="0" u="none" strike="noStrike" kern="1200" dirty="0" smtClean="0">
                        <a:solidFill>
                          <a:srgbClr val="000000"/>
                        </a:solidFill>
                        <a:effectLst/>
                        <a:latin typeface="Calibri" panose="020F0502020204030204" pitchFamily="34" charset="0"/>
                        <a:ea typeface="+mn-ea"/>
                        <a:cs typeface="+mn-cs"/>
                      </a:endParaRPr>
                    </a:p>
                    <a:p>
                      <a:pPr algn="just" fontAlgn="ctr"/>
                      <a:r>
                        <a:rPr lang="es-CO" sz="1400" b="0" i="0" u="none" strike="noStrike" kern="1200" dirty="0" smtClean="0">
                          <a:solidFill>
                            <a:srgbClr val="000000"/>
                          </a:solidFill>
                          <a:effectLst/>
                          <a:latin typeface="Calibri" panose="020F0502020204030204" pitchFamily="34" charset="0"/>
                          <a:ea typeface="+mn-ea"/>
                          <a:cs typeface="+mn-cs"/>
                        </a:rPr>
                        <a:t>Se realizó el </a:t>
                      </a:r>
                      <a:r>
                        <a:rPr lang="es-CO" sz="1400" b="0" i="0" u="none" strike="noStrike" kern="1200" dirty="0">
                          <a:solidFill>
                            <a:srgbClr val="000000"/>
                          </a:solidFill>
                          <a:effectLst/>
                          <a:latin typeface="Calibri" panose="020F0502020204030204" pitchFamily="34" charset="0"/>
                          <a:ea typeface="+mn-ea"/>
                          <a:cs typeface="+mn-cs"/>
                        </a:rPr>
                        <a:t>primer seguimiento </a:t>
                      </a:r>
                      <a:r>
                        <a:rPr lang="es-CO" sz="1400" b="0" i="0" u="none" strike="noStrike" kern="1200" dirty="0" smtClean="0">
                          <a:solidFill>
                            <a:srgbClr val="000000"/>
                          </a:solidFill>
                          <a:effectLst/>
                          <a:latin typeface="Calibri" panose="020F0502020204030204" pitchFamily="34" charset="0"/>
                          <a:ea typeface="+mn-ea"/>
                          <a:cs typeface="+mn-cs"/>
                        </a:rPr>
                        <a:t>programado al </a:t>
                      </a:r>
                      <a:r>
                        <a:rPr lang="es-CO" sz="1400" b="0" i="0" u="none" strike="noStrike" kern="1200" dirty="0">
                          <a:solidFill>
                            <a:srgbClr val="000000"/>
                          </a:solidFill>
                          <a:effectLst/>
                          <a:latin typeface="Calibri" panose="020F0502020204030204" pitchFamily="34" charset="0"/>
                          <a:ea typeface="+mn-ea"/>
                          <a:cs typeface="+mn-cs"/>
                        </a:rPr>
                        <a:t>PAAC dentro de los 10 primeros días del mes de mayo de </a:t>
                      </a:r>
                      <a:r>
                        <a:rPr lang="es-CO" sz="1400" b="0" i="0" u="none" strike="noStrike" kern="1200" dirty="0" smtClean="0">
                          <a:solidFill>
                            <a:srgbClr val="000000"/>
                          </a:solidFill>
                          <a:effectLst/>
                          <a:latin typeface="Calibri" panose="020F0502020204030204" pitchFamily="34" charset="0"/>
                          <a:ea typeface="+mn-ea"/>
                          <a:cs typeface="+mn-cs"/>
                        </a:rPr>
                        <a:t>2017, el cual se encuentra publicado en la página web de la CRA.</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710231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379398760"/>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1009236">
                  <a:extLst>
                    <a:ext uri="{9D8B030D-6E8A-4147-A177-3AD203B41FA5}">
                      <a16:colId xmlns:a16="http://schemas.microsoft.com/office/drawing/2014/main" val="20002"/>
                    </a:ext>
                  </a:extLst>
                </a:gridCol>
                <a:gridCol w="859036">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a:solidFill>
                            <a:schemeClr val="tx1"/>
                          </a:solidFill>
                          <a:effectLst/>
                          <a:latin typeface="Calibri" panose="020F0502020204030204" pitchFamily="34" charset="0"/>
                          <a:ea typeface="+mn-ea"/>
                          <a:cs typeface="+mn-cs"/>
                        </a:rPr>
                        <a:t>CI2</a:t>
                      </a:r>
                    </a:p>
                  </a:txBody>
                  <a:tcPr marL="0" marR="0" marT="0" marB="0" anchor="ctr">
                    <a:solidFill>
                      <a:srgbClr val="92D050"/>
                    </a:solidFill>
                  </a:tcPr>
                </a:tc>
                <a:tc>
                  <a:txBody>
                    <a:bodyPr/>
                    <a:lstStyle/>
                    <a:p>
                      <a:pPr algn="just" fontAlgn="ctr"/>
                      <a:r>
                        <a:rPr lang="es-CO" sz="1400" b="0" i="0" u="none" strike="noStrike" dirty="0">
                          <a:solidFill>
                            <a:schemeClr val="tx1"/>
                          </a:solidFill>
                          <a:effectLst/>
                          <a:latin typeface="Calibri" panose="020F0502020204030204" pitchFamily="34" charset="0"/>
                        </a:rPr>
                        <a:t>Optimizar la gestión administrativa para apoyar de manera eficiente el logro de las metas institucionales (Normas de contabilidad NICS, instrumentos </a:t>
                      </a:r>
                      <a:r>
                        <a:rPr lang="es-CO" sz="1400" b="0" i="0" u="none" strike="noStrike" dirty="0" smtClean="0">
                          <a:solidFill>
                            <a:schemeClr val="tx1"/>
                          </a:solidFill>
                          <a:effectLst/>
                          <a:latin typeface="Calibri" panose="020F0502020204030204" pitchFamily="34" charset="0"/>
                        </a:rPr>
                        <a:t>archivísticos, </a:t>
                      </a:r>
                      <a:r>
                        <a:rPr lang="es-CO" sz="1400" b="0" i="0" u="none" strike="noStrike" dirty="0">
                          <a:solidFill>
                            <a:schemeClr val="tx1"/>
                          </a:solidFill>
                          <a:effectLst/>
                          <a:latin typeface="Calibri" panose="020F0502020204030204" pitchFamily="34" charset="0"/>
                        </a:rPr>
                        <a:t>gestión de servicios de </a:t>
                      </a:r>
                      <a:r>
                        <a:rPr lang="es-CO" sz="1400" b="0" i="0" u="none" strike="noStrike" dirty="0" err="1">
                          <a:solidFill>
                            <a:schemeClr val="tx1"/>
                          </a:solidFill>
                          <a:effectLst/>
                          <a:latin typeface="Calibri" panose="020F0502020204030204" pitchFamily="34" charset="0"/>
                        </a:rPr>
                        <a:t>TICs</a:t>
                      </a:r>
                      <a:r>
                        <a:rPr lang="es-CO" sz="1400" b="0" i="0" u="none" strike="noStrike" dirty="0">
                          <a:solidFill>
                            <a:schemeClr val="tx1"/>
                          </a:solidFill>
                          <a:effectLst/>
                          <a:latin typeface="Calibri" panose="020F0502020204030204" pitchFamily="34" charset="0"/>
                        </a:rPr>
                        <a:t>, MECI, etc.)</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chemeClr val="tx1"/>
                          </a:solidFill>
                          <a:effectLst/>
                          <a:latin typeface="Calibri" panose="020F0502020204030204" pitchFamily="34" charset="0"/>
                        </a:rPr>
                        <a:t>Elaborar el informe semestral de seguimiento y análisis de PQRSD</a:t>
                      </a:r>
                    </a:p>
                  </a:txBody>
                  <a:tcPr marL="0" marR="0" marT="0" marB="0" anchor="ctr">
                    <a:solidFill>
                      <a:schemeClr val="accent1">
                        <a:lumMod val="40000"/>
                        <a:lumOff val="60000"/>
                      </a:schemeClr>
                    </a:solidFill>
                  </a:tcPr>
                </a:tc>
                <a:tc>
                  <a:txBody>
                    <a:bodyPr/>
                    <a:lstStyle/>
                    <a:p>
                      <a:pPr algn="just" fontAlgn="ctr"/>
                      <a:r>
                        <a:rPr lang="es-ES" sz="1400" b="0" i="0" u="none" strike="noStrike" dirty="0">
                          <a:solidFill>
                            <a:schemeClr val="tx1"/>
                          </a:solidFill>
                          <a:effectLst/>
                          <a:latin typeface="Calibri" panose="020F0502020204030204" pitchFamily="34" charset="0"/>
                        </a:rPr>
                        <a:t>Número de informes semestrales de seguimiento y análisis de PQRSD</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baseline="0" dirty="0" smtClean="0">
                          <a:solidFill>
                            <a:schemeClr val="tx1"/>
                          </a:solidFill>
                          <a:effectLst/>
                          <a:latin typeface="Calibri" panose="020F0502020204030204" pitchFamily="34" charset="0"/>
                          <a:ea typeface="+mn-ea"/>
                          <a:cs typeface="+mn-cs"/>
                        </a:rPr>
                        <a:t>Junio</a:t>
                      </a:r>
                    </a:p>
                    <a:p>
                      <a:pPr algn="ctr"/>
                      <a:r>
                        <a:rPr lang="es-419" sz="1400" b="0" i="0" u="none" strike="noStrike" kern="1200" baseline="0" dirty="0" smtClean="0">
                          <a:solidFill>
                            <a:schemeClr val="tx1"/>
                          </a:solidFill>
                          <a:effectLst/>
                          <a:latin typeface="Calibri" panose="020F0502020204030204" pitchFamily="34" charset="0"/>
                          <a:ea typeface="+mn-ea"/>
                          <a:cs typeface="+mn-cs"/>
                        </a:rPr>
                        <a:t>de 2017</a:t>
                      </a: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endParaRPr lang="es-419" dirty="0" smtClean="0">
                        <a:solidFill>
                          <a:schemeClr val="tx1"/>
                        </a:solidFill>
                      </a:endParaRPr>
                    </a:p>
                    <a:p>
                      <a:pPr algn="ctr"/>
                      <a:r>
                        <a:rPr lang="es-419" dirty="0" smtClean="0">
                          <a:solidFill>
                            <a:schemeClr val="tx1"/>
                          </a:solidFill>
                        </a:rPr>
                        <a:t>  </a:t>
                      </a:r>
                    </a:p>
                    <a:p>
                      <a:pPr algn="ctr"/>
                      <a:endParaRPr lang="es-419" dirty="0" smtClean="0">
                        <a:solidFill>
                          <a:schemeClr val="tx1"/>
                        </a:solidFill>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Agosto </a:t>
                      </a: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 </a:t>
                      </a:r>
                    </a:p>
                    <a:p>
                      <a:pPr algn="ctr"/>
                      <a:endParaRPr lang="es-ES" dirty="0">
                        <a:solidFill>
                          <a:schemeClr val="tx1"/>
                        </a:solidFill>
                      </a:endParaRPr>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kern="1200" dirty="0">
                          <a:solidFill>
                            <a:schemeClr val="tx1"/>
                          </a:solidFill>
                          <a:effectLst/>
                          <a:latin typeface="Calibri" panose="020F0502020204030204" pitchFamily="34" charset="0"/>
                          <a:ea typeface="+mn-ea"/>
                          <a:cs typeface="+mn-cs"/>
                        </a:rPr>
                        <a:t>Informe semestral de seguimiento y análisis de PQRSD publicado en página WEB</a:t>
                      </a:r>
                    </a:p>
                  </a:txBody>
                  <a:tcPr marL="0" marR="0" marT="0" marB="0" anchor="ctr">
                    <a:solidFill>
                      <a:schemeClr val="accent1">
                        <a:lumMod val="40000"/>
                        <a:lumOff val="60000"/>
                      </a:schemeClr>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CO" sz="1400" b="1" i="0" u="none" strike="noStrike" kern="1200" dirty="0" smtClean="0">
                          <a:solidFill>
                            <a:schemeClr val="tx1"/>
                          </a:solidFill>
                          <a:effectLst/>
                          <a:latin typeface="Calibri" panose="020F0502020204030204" pitchFamily="34" charset="0"/>
                          <a:ea typeface="+mn-ea"/>
                          <a:cs typeface="+mn-cs"/>
                        </a:rPr>
                        <a:t>% de cumplimiento 100%</a:t>
                      </a:r>
                    </a:p>
                    <a:p>
                      <a:pPr marL="0" marR="0" indent="0" algn="just" defTabSz="914400" rtl="0" eaLnBrk="1" fontAlgn="ctr" latinLnBrk="0" hangingPunct="1">
                        <a:lnSpc>
                          <a:spcPct val="100000"/>
                        </a:lnSpc>
                        <a:spcBef>
                          <a:spcPts val="0"/>
                        </a:spcBef>
                        <a:spcAft>
                          <a:spcPts val="0"/>
                        </a:spcAft>
                        <a:buClrTx/>
                        <a:buSzTx/>
                        <a:buFontTx/>
                        <a:buNone/>
                        <a:tabLst/>
                        <a:defRPr/>
                      </a:pPr>
                      <a:endParaRPr lang="es-CO" sz="1400" b="0" i="0" u="none" strike="noStrike" kern="1200" dirty="0" smtClean="0">
                        <a:solidFill>
                          <a:schemeClr val="tx1"/>
                        </a:solidFill>
                        <a:effectLst/>
                        <a:latin typeface="Calibri" panose="020F0502020204030204" pitchFamily="34" charset="0"/>
                        <a:ea typeface="+mn-ea"/>
                        <a:cs typeface="+mn-cs"/>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Informe semestral de seguimiento y análisis de PQRSD  se remitió</a:t>
                      </a:r>
                      <a:r>
                        <a:rPr lang="es-CO" sz="1400" b="0" i="0" u="none" strike="noStrike" kern="1200" baseline="0" dirty="0" smtClean="0">
                          <a:solidFill>
                            <a:schemeClr val="tx1"/>
                          </a:solidFill>
                          <a:effectLst/>
                          <a:latin typeface="Calibri" panose="020F0502020204030204" pitchFamily="34" charset="0"/>
                          <a:ea typeface="+mn-ea"/>
                          <a:cs typeface="+mn-cs"/>
                        </a:rPr>
                        <a:t> a la Dirección Ejecutiva el día 3 de agosto de 2017.</a:t>
                      </a:r>
                      <a:endParaRPr lang="es-CO" sz="1400" b="0" i="0" u="none" strike="noStrike" dirty="0">
                        <a:solidFill>
                          <a:schemeClr val="tx1"/>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264483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297169605"/>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1009236">
                  <a:extLst>
                    <a:ext uri="{9D8B030D-6E8A-4147-A177-3AD203B41FA5}">
                      <a16:colId xmlns:a16="http://schemas.microsoft.com/office/drawing/2014/main" val="20002"/>
                    </a:ext>
                  </a:extLst>
                </a:gridCol>
                <a:gridCol w="859036">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a:solidFill>
                            <a:schemeClr val="tx1"/>
                          </a:solidFill>
                          <a:effectLst/>
                          <a:latin typeface="Calibri" panose="020F0502020204030204" pitchFamily="34" charset="0"/>
                          <a:ea typeface="+mn-ea"/>
                          <a:cs typeface="+mn-cs"/>
                        </a:rPr>
                        <a:t>CI3</a:t>
                      </a:r>
                    </a:p>
                  </a:txBody>
                  <a:tcPr marL="0" marR="0" marT="0" marB="0" anchor="ctr">
                    <a:solidFill>
                      <a:srgbClr val="FFFF00"/>
                    </a:solidFill>
                  </a:tcPr>
                </a:tc>
                <a:tc>
                  <a:txBody>
                    <a:bodyPr/>
                    <a:lstStyle/>
                    <a:p>
                      <a:pPr algn="just" fontAlgn="ctr"/>
                      <a:r>
                        <a:rPr lang="es-CO" sz="1400" b="0" i="0" u="none" strike="noStrike" dirty="0">
                          <a:solidFill>
                            <a:srgbClr val="000000"/>
                          </a:solidFill>
                          <a:effectLst/>
                          <a:latin typeface="Calibri" panose="020F0502020204030204" pitchFamily="34" charset="0"/>
                        </a:rPr>
                        <a:t>Optimizar la gestión administrativa para apoyar de manera eficiente el logro de las metas institucionales (Normas de contabilidad NICS, instrumentos </a:t>
                      </a:r>
                      <a:r>
                        <a:rPr lang="es-CO" sz="1400" b="0" i="0" u="none" strike="noStrike" dirty="0" smtClean="0">
                          <a:solidFill>
                            <a:srgbClr val="000000"/>
                          </a:solidFill>
                          <a:effectLst/>
                          <a:latin typeface="Calibri" panose="020F0502020204030204" pitchFamily="34" charset="0"/>
                        </a:rPr>
                        <a:t>archivísticos, </a:t>
                      </a:r>
                      <a:r>
                        <a:rPr lang="es-CO" sz="1400" b="0" i="0" u="none" strike="noStrike" dirty="0">
                          <a:solidFill>
                            <a:srgbClr val="000000"/>
                          </a:solidFill>
                          <a:effectLst/>
                          <a:latin typeface="Calibri" panose="020F0502020204030204" pitchFamily="34" charset="0"/>
                        </a:rPr>
                        <a:t>gestión de servicios de </a:t>
                      </a:r>
                      <a:r>
                        <a:rPr lang="es-CO" sz="1400" b="0" i="0" u="none" strike="noStrike" dirty="0" err="1">
                          <a:solidFill>
                            <a:srgbClr val="000000"/>
                          </a:solidFill>
                          <a:effectLst/>
                          <a:latin typeface="Calibri" panose="020F0502020204030204" pitchFamily="34" charset="0"/>
                        </a:rPr>
                        <a:t>TICs</a:t>
                      </a:r>
                      <a:r>
                        <a:rPr lang="es-CO" sz="1400" b="0" i="0" u="none" strike="noStrike" dirty="0">
                          <a:solidFill>
                            <a:srgbClr val="000000"/>
                          </a:solidFill>
                          <a:effectLst/>
                          <a:latin typeface="Calibri" panose="020F0502020204030204" pitchFamily="34" charset="0"/>
                        </a:rPr>
                        <a:t>, MECI, etc.)</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Elaborar el informe de auditoría de gestión</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Número de auditorías del plan anual ejecutadas</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algn="ctr"/>
                      <a:r>
                        <a:rPr lang="es-419" sz="1400" b="0" i="0" u="none" strike="noStrike" kern="1200" baseline="0" dirty="0" smtClean="0">
                          <a:solidFill>
                            <a:schemeClr val="tx1"/>
                          </a:solidFill>
                          <a:effectLst/>
                          <a:latin typeface="Calibri" panose="020F0502020204030204" pitchFamily="34" charset="0"/>
                          <a:ea typeface="+mn-ea"/>
                          <a:cs typeface="+mn-cs"/>
                        </a:rPr>
                        <a:t>Junio/</a:t>
                      </a:r>
                    </a:p>
                    <a:p>
                      <a:pPr algn="ctr"/>
                      <a:r>
                        <a:rPr lang="es-419" sz="1400" b="0" i="0" u="none" strike="noStrike" kern="1200" baseline="0" dirty="0" smtClean="0">
                          <a:solidFill>
                            <a:srgbClr val="000000"/>
                          </a:solidFill>
                          <a:effectLst/>
                          <a:latin typeface="Calibri" panose="020F0502020204030204" pitchFamily="34" charset="0"/>
                          <a:ea typeface="+mn-ea"/>
                          <a:cs typeface="+mn-cs"/>
                        </a:rPr>
                        <a:t>Diciembre</a:t>
                      </a:r>
                    </a:p>
                    <a:p>
                      <a:pPr algn="ctr"/>
                      <a:r>
                        <a:rPr lang="es-419" sz="1400" b="0" i="0" u="none" strike="noStrike" kern="1200" baseline="0" dirty="0" smtClean="0">
                          <a:solidFill>
                            <a:srgbClr val="000000"/>
                          </a:solidFill>
                          <a:effectLst/>
                          <a:latin typeface="Calibri" panose="020F0502020204030204" pitchFamily="34" charset="0"/>
                          <a:ea typeface="+mn-ea"/>
                          <a:cs typeface="+mn-cs"/>
                        </a:rPr>
                        <a:t>de 2017</a:t>
                      </a:r>
                      <a:endParaRPr lang="es-419" sz="1400" b="0" i="0" u="none" strike="noStrike" kern="1200" dirty="0" smtClean="0">
                        <a:solidFill>
                          <a:srgbClr val="000000"/>
                        </a:solidFill>
                        <a:effectLst/>
                        <a:latin typeface="Calibri" panose="020F0502020204030204" pitchFamily="34" charset="0"/>
                        <a:ea typeface="+mn-ea"/>
                        <a:cs typeface="+mn-cs"/>
                      </a:endParaRPr>
                    </a:p>
                    <a:p>
                      <a:pPr algn="ctr"/>
                      <a:endParaRPr lang="es-419"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endParaRPr lang="es-419" dirty="0" smtClean="0"/>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2</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dirty="0">
                          <a:solidFill>
                            <a:srgbClr val="000000"/>
                          </a:solidFill>
                          <a:effectLst/>
                          <a:latin typeface="Calibri" panose="020F0502020204030204" pitchFamily="34" charset="0"/>
                        </a:rPr>
                        <a:t>Informe de auditoría de gestión </a:t>
                      </a:r>
                    </a:p>
                  </a:txBody>
                  <a:tcPr marL="0" marR="0" marT="0" marB="0" anchor="ctr">
                    <a:solidFill>
                      <a:schemeClr val="accent1">
                        <a:lumMod val="40000"/>
                        <a:lumOff val="60000"/>
                      </a:schemeClr>
                    </a:solidFill>
                  </a:tcPr>
                </a:tc>
                <a:tc>
                  <a:txBody>
                    <a:bodyPr/>
                    <a:lstStyle/>
                    <a:p>
                      <a:pPr algn="just" fontAlgn="ctr"/>
                      <a:r>
                        <a:rPr lang="es-CO" sz="1400" b="1" i="0" u="none" strike="noStrike" dirty="0" smtClean="0">
                          <a:solidFill>
                            <a:schemeClr val="tx1"/>
                          </a:solidFill>
                          <a:effectLst/>
                          <a:latin typeface="Calibri" panose="020F0502020204030204" pitchFamily="34" charset="0"/>
                        </a:rPr>
                        <a:t>% de cumplimiento de la actividad 100%</a:t>
                      </a:r>
                    </a:p>
                    <a:p>
                      <a:pPr algn="just" fontAlgn="ctr"/>
                      <a:endParaRPr lang="es-CO" sz="1400" b="0" i="0" u="none" strike="noStrike" dirty="0" smtClean="0">
                        <a:solidFill>
                          <a:srgbClr val="FF0000"/>
                        </a:solidFill>
                        <a:effectLst/>
                        <a:latin typeface="Calibri" panose="020F0502020204030204" pitchFamily="34" charset="0"/>
                      </a:endParaRPr>
                    </a:p>
                    <a:p>
                      <a:pPr algn="just" fontAlgn="ctr"/>
                      <a:r>
                        <a:rPr lang="es-CO" sz="1400" b="0" i="0" u="none" strike="noStrike" dirty="0" smtClean="0">
                          <a:solidFill>
                            <a:schemeClr val="tx1"/>
                          </a:solidFill>
                          <a:effectLst/>
                          <a:latin typeface="Calibri" panose="020F0502020204030204" pitchFamily="34" charset="0"/>
                        </a:rPr>
                        <a:t>El informe Definitivo de la auditoría a los procesos disciplinarios, fue entregado a la Dirección Ejecutiva el día 28 de abril de 2017. </a:t>
                      </a:r>
                      <a:endParaRPr lang="es-CO" sz="1400" b="0" i="0" u="none" strike="noStrike" dirty="0">
                        <a:solidFill>
                          <a:schemeClr val="tx1"/>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483702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00314202"/>
              </p:ext>
            </p:extLst>
          </p:nvPr>
        </p:nvGraphicFramePr>
        <p:xfrm>
          <a:off x="179512" y="1191609"/>
          <a:ext cx="8856984" cy="4709759"/>
        </p:xfrm>
        <a:graphic>
          <a:graphicData uri="http://schemas.openxmlformats.org/drawingml/2006/table">
            <a:tbl>
              <a:tblPr firstRow="1" firstCol="1" lastRow="1" lastCol="1" bandRow="1" bandCol="1">
                <a:tableStyleId>{5C22544A-7EE6-4342-B048-85BDC9FD1C3A}</a:tableStyleId>
              </a:tblPr>
              <a:tblGrid>
                <a:gridCol w="731981">
                  <a:extLst>
                    <a:ext uri="{9D8B030D-6E8A-4147-A177-3AD203B41FA5}">
                      <a16:colId xmlns:a16="http://schemas.microsoft.com/office/drawing/2014/main" val="20000"/>
                    </a:ext>
                  </a:extLst>
                </a:gridCol>
                <a:gridCol w="1067095">
                  <a:extLst>
                    <a:ext uri="{9D8B030D-6E8A-4147-A177-3AD203B41FA5}">
                      <a16:colId xmlns:a16="http://schemas.microsoft.com/office/drawing/2014/main" val="20001"/>
                    </a:ext>
                  </a:extLst>
                </a:gridCol>
                <a:gridCol w="1009236">
                  <a:extLst>
                    <a:ext uri="{9D8B030D-6E8A-4147-A177-3AD203B41FA5}">
                      <a16:colId xmlns:a16="http://schemas.microsoft.com/office/drawing/2014/main" val="20002"/>
                    </a:ext>
                  </a:extLst>
                </a:gridCol>
                <a:gridCol w="859036">
                  <a:extLst>
                    <a:ext uri="{9D8B030D-6E8A-4147-A177-3AD203B41FA5}">
                      <a16:colId xmlns:a16="http://schemas.microsoft.com/office/drawing/2014/main" val="20003"/>
                    </a:ext>
                  </a:extLst>
                </a:gridCol>
                <a:gridCol w="1017340">
                  <a:extLst>
                    <a:ext uri="{9D8B030D-6E8A-4147-A177-3AD203B41FA5}">
                      <a16:colId xmlns:a16="http://schemas.microsoft.com/office/drawing/2014/main" val="20004"/>
                    </a:ext>
                  </a:extLst>
                </a:gridCol>
                <a:gridCol w="989319">
                  <a:extLst>
                    <a:ext uri="{9D8B030D-6E8A-4147-A177-3AD203B41FA5}">
                      <a16:colId xmlns:a16="http://schemas.microsoft.com/office/drawing/2014/main" val="3728082772"/>
                    </a:ext>
                  </a:extLst>
                </a:gridCol>
                <a:gridCol w="401446">
                  <a:extLst>
                    <a:ext uri="{9D8B030D-6E8A-4147-A177-3AD203B41FA5}">
                      <a16:colId xmlns:a16="http://schemas.microsoft.com/office/drawing/2014/main" val="20005"/>
                    </a:ext>
                  </a:extLst>
                </a:gridCol>
                <a:gridCol w="1390766">
                  <a:extLst>
                    <a:ext uri="{9D8B030D-6E8A-4147-A177-3AD203B41FA5}">
                      <a16:colId xmlns:a16="http://schemas.microsoft.com/office/drawing/2014/main" val="2127690766"/>
                    </a:ext>
                  </a:extLst>
                </a:gridCol>
                <a:gridCol w="1390765">
                  <a:extLst>
                    <a:ext uri="{9D8B030D-6E8A-4147-A177-3AD203B41FA5}">
                      <a16:colId xmlns:a16="http://schemas.microsoft.com/office/drawing/2014/main" val="20006"/>
                    </a:ext>
                  </a:extLst>
                </a:gridCol>
              </a:tblGrid>
              <a:tr h="610905">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4074759">
                <a:tc>
                  <a:txBody>
                    <a:bodyPr/>
                    <a:lstStyle/>
                    <a:p>
                      <a:pPr marL="0" algn="ctr" defTabSz="914400" rtl="0" eaLnBrk="1" fontAlgn="ctr" latinLnBrk="0" hangingPunct="1"/>
                      <a:r>
                        <a:rPr lang="es-ES" sz="1400" b="1" i="0" u="none" strike="noStrike" kern="1200" dirty="0">
                          <a:solidFill>
                            <a:srgbClr val="000000"/>
                          </a:solidFill>
                          <a:effectLst/>
                          <a:latin typeface="Calibri" panose="020F0502020204030204" pitchFamily="34" charset="0"/>
                          <a:ea typeface="+mn-ea"/>
                          <a:cs typeface="+mn-cs"/>
                        </a:rPr>
                        <a:t>CI4</a:t>
                      </a:r>
                    </a:p>
                  </a:txBody>
                  <a:tcPr marL="0" marR="0" marT="0" marB="0" anchor="ctr">
                    <a:solidFill>
                      <a:srgbClr val="92D050"/>
                    </a:solidFill>
                  </a:tcPr>
                </a:tc>
                <a:tc>
                  <a:txBody>
                    <a:bodyPr/>
                    <a:lstStyle/>
                    <a:p>
                      <a:pPr algn="just" fontAlgn="ctr"/>
                      <a:r>
                        <a:rPr lang="es-CO" sz="1400" b="0" i="0" u="none" strike="noStrike" dirty="0">
                          <a:solidFill>
                            <a:schemeClr val="tx1"/>
                          </a:solidFill>
                          <a:effectLst/>
                          <a:latin typeface="Calibri" panose="020F0502020204030204" pitchFamily="34" charset="0"/>
                        </a:rPr>
                        <a:t>Optimizar la gestión administrativa para apoyar de manera eficiente el logro de las metas institucionales (Normas de contabilidad NICS, instrumentos </a:t>
                      </a:r>
                      <a:r>
                        <a:rPr lang="es-CO" sz="1400" b="0" i="0" u="none" strike="noStrike" dirty="0" smtClean="0">
                          <a:solidFill>
                            <a:schemeClr val="tx1"/>
                          </a:solidFill>
                          <a:effectLst/>
                          <a:latin typeface="Calibri" panose="020F0502020204030204" pitchFamily="34" charset="0"/>
                        </a:rPr>
                        <a:t>archivísticos, </a:t>
                      </a:r>
                      <a:r>
                        <a:rPr lang="es-CO" sz="1400" b="0" i="0" u="none" strike="noStrike" dirty="0">
                          <a:solidFill>
                            <a:schemeClr val="tx1"/>
                          </a:solidFill>
                          <a:effectLst/>
                          <a:latin typeface="Calibri" panose="020F0502020204030204" pitchFamily="34" charset="0"/>
                        </a:rPr>
                        <a:t>gestión de servicios de </a:t>
                      </a:r>
                      <a:r>
                        <a:rPr lang="es-CO" sz="1400" b="0" i="0" u="none" strike="noStrike" dirty="0" err="1">
                          <a:solidFill>
                            <a:schemeClr val="tx1"/>
                          </a:solidFill>
                          <a:effectLst/>
                          <a:latin typeface="Calibri" panose="020F0502020204030204" pitchFamily="34" charset="0"/>
                        </a:rPr>
                        <a:t>TICs</a:t>
                      </a:r>
                      <a:r>
                        <a:rPr lang="es-CO" sz="1400" b="0" i="0" u="none" strike="noStrike" dirty="0">
                          <a:solidFill>
                            <a:schemeClr val="tx1"/>
                          </a:solidFill>
                          <a:effectLst/>
                          <a:latin typeface="Calibri" panose="020F0502020204030204" pitchFamily="34" charset="0"/>
                        </a:rPr>
                        <a:t>, MECI, etc.)</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chemeClr val="tx1"/>
                          </a:solidFill>
                          <a:effectLst/>
                          <a:latin typeface="Calibri" panose="020F0502020204030204" pitchFamily="34" charset="0"/>
                        </a:rPr>
                        <a:t>Elaborar el informe de evaluación de la gestión de las dependencias</a:t>
                      </a:r>
                    </a:p>
                  </a:txBody>
                  <a:tcPr marL="0" marR="0" marT="0" marB="0" anchor="ctr">
                    <a:solidFill>
                      <a:schemeClr val="accent1">
                        <a:lumMod val="40000"/>
                        <a:lumOff val="60000"/>
                      </a:schemeClr>
                    </a:solidFill>
                  </a:tcPr>
                </a:tc>
                <a:tc>
                  <a:txBody>
                    <a:bodyPr/>
                    <a:lstStyle/>
                    <a:p>
                      <a:pPr algn="just" fontAlgn="ctr"/>
                      <a:r>
                        <a:rPr lang="es-CO" sz="1400" b="0" i="0" u="none" strike="noStrike" dirty="0">
                          <a:solidFill>
                            <a:schemeClr val="tx1"/>
                          </a:solidFill>
                          <a:effectLst/>
                          <a:latin typeface="Calibri" panose="020F0502020204030204" pitchFamily="34" charset="0"/>
                        </a:rPr>
                        <a:t>Informe de evaluación de la gestión de las oficinas</a:t>
                      </a: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baseline="0" dirty="0" smtClean="0">
                          <a:solidFill>
                            <a:schemeClr val="tx1"/>
                          </a:solidFill>
                          <a:effectLst/>
                          <a:latin typeface="Calibri" panose="020F0502020204030204" pitchFamily="34" charset="0"/>
                          <a:ea typeface="+mn-ea"/>
                          <a:cs typeface="+mn-cs"/>
                        </a:rPr>
                        <a:t>Enero</a:t>
                      </a:r>
                    </a:p>
                    <a:p>
                      <a:pPr algn="ctr"/>
                      <a:r>
                        <a:rPr lang="es-419" sz="1400" b="0" i="0" u="none" strike="noStrike" kern="1200" baseline="0" dirty="0" smtClean="0">
                          <a:solidFill>
                            <a:schemeClr val="tx1"/>
                          </a:solidFill>
                          <a:effectLst/>
                          <a:latin typeface="Calibri" panose="020F0502020204030204" pitchFamily="34" charset="0"/>
                          <a:ea typeface="+mn-ea"/>
                          <a:cs typeface="+mn-cs"/>
                        </a:rPr>
                        <a:t>de 2017</a:t>
                      </a: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endParaRPr lang="es-419" dirty="0" smtClean="0">
                        <a:solidFill>
                          <a:schemeClr val="tx1"/>
                        </a:solidFill>
                      </a:endParaRPr>
                    </a:p>
                    <a:p>
                      <a:pPr algn="ctr"/>
                      <a:r>
                        <a:rPr lang="es-419" dirty="0" smtClean="0">
                          <a:solidFill>
                            <a:schemeClr val="tx1"/>
                          </a:solidFill>
                        </a:rPr>
                        <a:t>  </a:t>
                      </a:r>
                    </a:p>
                    <a:p>
                      <a:pPr algn="ctr"/>
                      <a:endParaRPr lang="es-419" dirty="0" smtClean="0">
                        <a:solidFill>
                          <a:schemeClr val="tx1"/>
                        </a:solidFill>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Enero </a:t>
                      </a: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 </a:t>
                      </a:r>
                    </a:p>
                    <a:p>
                      <a:pPr algn="ctr"/>
                      <a:endParaRPr lang="es-ES" dirty="0">
                        <a:solidFill>
                          <a:schemeClr val="tx1"/>
                        </a:solidFill>
                      </a:endParaRPr>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dirty="0">
                          <a:solidFill>
                            <a:schemeClr val="tx1"/>
                          </a:solidFill>
                          <a:effectLst/>
                          <a:latin typeface="Calibri" panose="020F0502020204030204" pitchFamily="34" charset="0"/>
                        </a:rPr>
                        <a:t>Informe de auditoría de gestión </a:t>
                      </a:r>
                    </a:p>
                  </a:txBody>
                  <a:tcPr marL="0" marR="0" marT="0" marB="0" anchor="ctr">
                    <a:solidFill>
                      <a:schemeClr val="accent1">
                        <a:lumMod val="40000"/>
                        <a:lumOff val="60000"/>
                      </a:schemeClr>
                    </a:solidFill>
                  </a:tcPr>
                </a:tc>
                <a:tc>
                  <a:txBody>
                    <a:bodyPr/>
                    <a:lstStyle/>
                    <a:p>
                      <a:pPr algn="just" fontAlgn="ctr"/>
                      <a:r>
                        <a:rPr lang="es-CO" sz="1400" b="1" i="0" u="none" strike="noStrike" dirty="0" smtClean="0">
                          <a:solidFill>
                            <a:schemeClr val="tx1"/>
                          </a:solidFill>
                          <a:effectLst/>
                          <a:latin typeface="Calibri" panose="020F0502020204030204" pitchFamily="34" charset="0"/>
                        </a:rPr>
                        <a:t>%</a:t>
                      </a:r>
                      <a:r>
                        <a:rPr lang="es-CO" sz="1400" b="1" i="0" u="none" strike="noStrike" baseline="0" dirty="0" smtClean="0">
                          <a:solidFill>
                            <a:schemeClr val="tx1"/>
                          </a:solidFill>
                          <a:effectLst/>
                          <a:latin typeface="Calibri" panose="020F0502020204030204" pitchFamily="34" charset="0"/>
                        </a:rPr>
                        <a:t> de cumplimiento 100%</a:t>
                      </a:r>
                      <a:r>
                        <a:rPr lang="es-CO" sz="1400" b="0" i="0" u="none" strike="noStrike" baseline="0" dirty="0" smtClean="0">
                          <a:solidFill>
                            <a:schemeClr val="tx1"/>
                          </a:solidFill>
                          <a:effectLst/>
                          <a:latin typeface="Calibri" panose="020F0502020204030204" pitchFamily="34" charset="0"/>
                        </a:rPr>
                        <a:t> </a:t>
                      </a:r>
                    </a:p>
                    <a:p>
                      <a:pPr algn="just" fontAlgn="ctr"/>
                      <a:endParaRPr lang="es-CO" sz="1400" b="0" i="0" u="none" strike="noStrike" baseline="0" dirty="0" smtClean="0">
                        <a:solidFill>
                          <a:schemeClr val="tx1"/>
                        </a:solidFill>
                        <a:effectLst/>
                        <a:latin typeface="Calibri" panose="020F0502020204030204" pitchFamily="34" charset="0"/>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CO" sz="1400" b="0" i="0" u="none" strike="noStrike" dirty="0" smtClean="0">
                          <a:solidFill>
                            <a:schemeClr val="tx1"/>
                          </a:solidFill>
                          <a:effectLst/>
                          <a:latin typeface="Calibri" panose="020F0502020204030204" pitchFamily="34" charset="0"/>
                        </a:rPr>
                        <a:t>El informe de evaluación de la gestión de las dependencias fue entregado a la Dirección Ejecutiva el día 31 de enero de 2017.</a:t>
                      </a:r>
                    </a:p>
                    <a:p>
                      <a:pPr algn="just" fontAlgn="ctr"/>
                      <a:endParaRPr lang="es-CO" sz="1400" b="0" i="0" u="none" strike="noStrike" dirty="0">
                        <a:solidFill>
                          <a:schemeClr val="tx1"/>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19151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2507" y="260648"/>
            <a:ext cx="8295958" cy="648072"/>
          </a:xfrm>
        </p:spPr>
        <p:style>
          <a:lnRef idx="1">
            <a:schemeClr val="accent1"/>
          </a:lnRef>
          <a:fillRef idx="2">
            <a:schemeClr val="accent1"/>
          </a:fillRef>
          <a:effectRef idx="1">
            <a:schemeClr val="accent1"/>
          </a:effectRef>
          <a:fontRef idx="minor">
            <a:schemeClr val="dk1"/>
          </a:fontRef>
        </p:style>
        <p:txBody>
          <a:bodyPr/>
          <a:lstStyle/>
          <a:p>
            <a:r>
              <a:rPr lang="es-419" sz="2400" dirty="0" smtClean="0"/>
              <a:t>SEGUIMIENTO PRESUPUESTAL AL PLAN DE ACCIÓN 2017</a:t>
            </a:r>
            <a:endParaRPr lang="es-ES" sz="24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67211323"/>
              </p:ext>
            </p:extLst>
          </p:nvPr>
        </p:nvGraphicFramePr>
        <p:xfrm>
          <a:off x="457200" y="1052737"/>
          <a:ext cx="8291265" cy="5029200"/>
        </p:xfrm>
        <a:graphic>
          <a:graphicData uri="http://schemas.openxmlformats.org/drawingml/2006/table">
            <a:tbl>
              <a:tblPr firstRow="1" bandRow="1">
                <a:tableStyleId>{5C22544A-7EE6-4342-B048-85BDC9FD1C3A}</a:tableStyleId>
              </a:tblPr>
              <a:tblGrid>
                <a:gridCol w="3129966">
                  <a:extLst>
                    <a:ext uri="{9D8B030D-6E8A-4147-A177-3AD203B41FA5}">
                      <a16:colId xmlns:a16="http://schemas.microsoft.com/office/drawing/2014/main" val="2253315279"/>
                    </a:ext>
                  </a:extLst>
                </a:gridCol>
                <a:gridCol w="1741141">
                  <a:extLst>
                    <a:ext uri="{9D8B030D-6E8A-4147-A177-3AD203B41FA5}">
                      <a16:colId xmlns:a16="http://schemas.microsoft.com/office/drawing/2014/main" val="1637445794"/>
                    </a:ext>
                  </a:extLst>
                </a:gridCol>
                <a:gridCol w="1668595">
                  <a:extLst>
                    <a:ext uri="{9D8B030D-6E8A-4147-A177-3AD203B41FA5}">
                      <a16:colId xmlns:a16="http://schemas.microsoft.com/office/drawing/2014/main" val="3390399200"/>
                    </a:ext>
                  </a:extLst>
                </a:gridCol>
                <a:gridCol w="1751563">
                  <a:extLst>
                    <a:ext uri="{9D8B030D-6E8A-4147-A177-3AD203B41FA5}">
                      <a16:colId xmlns:a16="http://schemas.microsoft.com/office/drawing/2014/main" val="2660497302"/>
                    </a:ext>
                  </a:extLst>
                </a:gridCol>
              </a:tblGrid>
              <a:tr h="623196">
                <a:tc gridSpan="4">
                  <a:txBody>
                    <a:bodyPr/>
                    <a:lstStyle/>
                    <a:p>
                      <a:pPr algn="ctr"/>
                      <a:r>
                        <a:rPr lang="es-419" dirty="0" smtClean="0"/>
                        <a:t>ANÁLISIS, DISEÑO Y DESARROLLO DEL MARCO REGULATORIO DEL SECTOR DE AGUA POTABLE</a:t>
                      </a:r>
                      <a:r>
                        <a:rPr lang="es-419" baseline="0" dirty="0" smtClean="0"/>
                        <a:t> Y SANEAMIENTO BÁSICO</a:t>
                      </a:r>
                      <a:endParaRPr lang="es-ES" dirty="0"/>
                    </a:p>
                  </a:txBody>
                  <a:tcPr/>
                </a:tc>
                <a:tc hMerge="1">
                  <a:txBody>
                    <a:bodyPr/>
                    <a:lstStyle/>
                    <a:p>
                      <a:endParaRPr lang="es-ES" dirty="0"/>
                    </a:p>
                  </a:txBody>
                  <a:tcPr/>
                </a:tc>
                <a:tc hMerge="1">
                  <a:txBody>
                    <a:bodyPr/>
                    <a:lstStyle/>
                    <a:p>
                      <a:endParaRPr lang="es-ES" dirty="0"/>
                    </a:p>
                  </a:txBody>
                  <a:tcPr/>
                </a:tc>
                <a:tc hMerge="1">
                  <a:txBody>
                    <a:bodyPr/>
                    <a:lstStyle/>
                    <a:p>
                      <a:pPr algn="ctr"/>
                      <a:endParaRPr lang="es-ES" dirty="0"/>
                    </a:p>
                  </a:txBody>
                  <a:tcPr/>
                </a:tc>
                <a:extLst>
                  <a:ext uri="{0D108BD9-81ED-4DB2-BD59-A6C34878D82A}">
                    <a16:rowId xmlns:a16="http://schemas.microsoft.com/office/drawing/2014/main" val="3443205935"/>
                  </a:ext>
                </a:extLst>
              </a:tr>
              <a:tr h="623196">
                <a:tc>
                  <a:txBody>
                    <a:bodyPr/>
                    <a:lstStyle/>
                    <a:p>
                      <a:pPr algn="ctr"/>
                      <a:r>
                        <a:rPr lang="es-419" b="1" dirty="0" smtClean="0"/>
                        <a:t>OBJETIVO ESPECÍFICO</a:t>
                      </a:r>
                      <a:endParaRPr lang="es-ES" b="1" dirty="0"/>
                    </a:p>
                  </a:txBody>
                  <a:tcPr/>
                </a:tc>
                <a:tc>
                  <a:txBody>
                    <a:bodyPr/>
                    <a:lstStyle/>
                    <a:p>
                      <a:pPr algn="ctr"/>
                      <a:r>
                        <a:rPr lang="es-419" b="1" dirty="0" smtClean="0"/>
                        <a:t>RECURSOS 2017</a:t>
                      </a:r>
                      <a:endParaRPr lang="es-ES" b="1" dirty="0"/>
                    </a:p>
                  </a:txBody>
                  <a:tcPr/>
                </a:tc>
                <a:tc>
                  <a:txBody>
                    <a:bodyPr/>
                    <a:lstStyle/>
                    <a:p>
                      <a:pPr algn="ctr"/>
                      <a:r>
                        <a:rPr lang="es-419" b="1" dirty="0" smtClean="0"/>
                        <a:t>RECURSOS </a:t>
                      </a:r>
                    </a:p>
                    <a:p>
                      <a:pPr algn="ctr"/>
                      <a:r>
                        <a:rPr lang="es-419" b="1" dirty="0" smtClean="0"/>
                        <a:t>EN</a:t>
                      </a:r>
                      <a:r>
                        <a:rPr lang="es-419" b="1" baseline="0" dirty="0" smtClean="0"/>
                        <a:t> EJECUCIÓN</a:t>
                      </a:r>
                      <a:endParaRPr lang="es-ES" b="1" dirty="0"/>
                    </a:p>
                  </a:txBody>
                  <a:tcPr/>
                </a:tc>
                <a:tc>
                  <a:txBody>
                    <a:bodyPr/>
                    <a:lstStyle/>
                    <a:p>
                      <a:pPr algn="ctr"/>
                      <a:r>
                        <a:rPr lang="es-419" b="1" dirty="0" smtClean="0"/>
                        <a:t>% DE EJECUCIÓN </a:t>
                      </a:r>
                      <a:endParaRPr lang="es-ES" b="1" dirty="0"/>
                    </a:p>
                  </a:txBody>
                  <a:tcPr/>
                </a:tc>
                <a:extLst>
                  <a:ext uri="{0D108BD9-81ED-4DB2-BD59-A6C34878D82A}">
                    <a16:rowId xmlns:a16="http://schemas.microsoft.com/office/drawing/2014/main" val="3231336230"/>
                  </a:ext>
                </a:extLst>
              </a:tr>
              <a:tr h="1312127">
                <a:tc>
                  <a:txBody>
                    <a:bodyPr/>
                    <a:lstStyle/>
                    <a:p>
                      <a:pPr algn="just"/>
                      <a:r>
                        <a:rPr lang="es-419" sz="1700" dirty="0" smtClean="0"/>
                        <a:t>Generar condiciones para el desarrollo competitivo del sector, la utilización de recursos naturales y la relación de las ESP con el ambiente.</a:t>
                      </a:r>
                      <a:endParaRPr lang="es-ES" sz="1700" dirty="0"/>
                    </a:p>
                  </a:txBody>
                  <a:tcPr/>
                </a:tc>
                <a:tc>
                  <a:txBody>
                    <a:bodyPr/>
                    <a:lstStyle/>
                    <a:p>
                      <a:pPr algn="ctr"/>
                      <a:r>
                        <a:rPr lang="es-419" sz="1700" dirty="0" smtClean="0"/>
                        <a:t>$1.823.487.540</a:t>
                      </a:r>
                      <a:endParaRPr lang="es-ES" sz="1700" dirty="0"/>
                    </a:p>
                  </a:txBody>
                  <a:tcPr/>
                </a:tc>
                <a:tc>
                  <a:txBody>
                    <a:bodyPr/>
                    <a:lstStyle/>
                    <a:p>
                      <a:pPr algn="ctr"/>
                      <a:r>
                        <a:rPr lang="es-419" sz="1700" dirty="0" smtClean="0"/>
                        <a:t>$786.470.238</a:t>
                      </a:r>
                      <a:endParaRPr lang="es-ES" sz="1700" dirty="0"/>
                    </a:p>
                  </a:txBody>
                  <a:tcPr/>
                </a:tc>
                <a:tc>
                  <a:txBody>
                    <a:bodyPr/>
                    <a:lstStyle/>
                    <a:p>
                      <a:pPr algn="ctr"/>
                      <a:r>
                        <a:rPr lang="es-CO" dirty="0" smtClean="0"/>
                        <a:t>43%</a:t>
                      </a:r>
                      <a:endParaRPr lang="es-ES" dirty="0"/>
                    </a:p>
                  </a:txBody>
                  <a:tcPr/>
                </a:tc>
                <a:extLst>
                  <a:ext uri="{0D108BD9-81ED-4DB2-BD59-A6C34878D82A}">
                    <a16:rowId xmlns:a16="http://schemas.microsoft.com/office/drawing/2014/main" val="1046695949"/>
                  </a:ext>
                </a:extLst>
              </a:tr>
              <a:tr h="1098013">
                <a:tc>
                  <a:txBody>
                    <a:bodyPr/>
                    <a:lstStyle/>
                    <a:p>
                      <a:pPr algn="just"/>
                      <a:r>
                        <a:rPr lang="es-419" sz="1700" dirty="0" smtClean="0"/>
                        <a:t>Mejorar</a:t>
                      </a:r>
                      <a:r>
                        <a:rPr lang="es-419" sz="1700" baseline="0" dirty="0" smtClean="0"/>
                        <a:t> la definición, aplicación y análisis de los estudios de impacto como base de conocimiento del sector.</a:t>
                      </a:r>
                      <a:endParaRPr lang="es-ES" sz="1700" dirty="0"/>
                    </a:p>
                  </a:txBody>
                  <a:tcPr/>
                </a:tc>
                <a:tc>
                  <a:txBody>
                    <a:bodyPr/>
                    <a:lstStyle/>
                    <a:p>
                      <a:pPr algn="ctr"/>
                      <a:r>
                        <a:rPr lang="es-419" sz="1700" dirty="0" smtClean="0"/>
                        <a:t>$70.000.000</a:t>
                      </a:r>
                      <a:endParaRPr lang="es-ES" sz="1700" dirty="0"/>
                    </a:p>
                  </a:txBody>
                  <a:tcPr/>
                </a:tc>
                <a:tc>
                  <a:txBody>
                    <a:bodyPr/>
                    <a:lstStyle/>
                    <a:p>
                      <a:pPr algn="ctr"/>
                      <a:r>
                        <a:rPr lang="es-419" sz="1700" dirty="0" smtClean="0"/>
                        <a:t>$28.000.000</a:t>
                      </a:r>
                      <a:endParaRPr lang="es-ES" sz="1700" dirty="0"/>
                    </a:p>
                  </a:txBody>
                  <a:tcPr/>
                </a:tc>
                <a:tc>
                  <a:txBody>
                    <a:bodyPr/>
                    <a:lstStyle/>
                    <a:p>
                      <a:pPr algn="ctr"/>
                      <a:r>
                        <a:rPr lang="es-CO" dirty="0" smtClean="0"/>
                        <a:t>40%</a:t>
                      </a:r>
                      <a:endParaRPr lang="es-ES" dirty="0"/>
                    </a:p>
                  </a:txBody>
                  <a:tcPr/>
                </a:tc>
                <a:extLst>
                  <a:ext uri="{0D108BD9-81ED-4DB2-BD59-A6C34878D82A}">
                    <a16:rowId xmlns:a16="http://schemas.microsoft.com/office/drawing/2014/main" val="1676417608"/>
                  </a:ext>
                </a:extLst>
              </a:tr>
              <a:tr h="845767">
                <a:tc>
                  <a:txBody>
                    <a:bodyPr/>
                    <a:lstStyle/>
                    <a:p>
                      <a:pPr algn="just"/>
                      <a:r>
                        <a:rPr lang="es-419" sz="1700" dirty="0" smtClean="0"/>
                        <a:t>Optimizar la relación Usuario Empresa, la estrategia y los procesos de</a:t>
                      </a:r>
                      <a:r>
                        <a:rPr lang="es-419" sz="1700" baseline="0" dirty="0" smtClean="0"/>
                        <a:t> Atención al Cliente.</a:t>
                      </a:r>
                      <a:endParaRPr lang="es-ES" sz="1700" dirty="0"/>
                    </a:p>
                  </a:txBody>
                  <a:tcPr/>
                </a:tc>
                <a:tc>
                  <a:txBody>
                    <a:bodyPr/>
                    <a:lstStyle/>
                    <a:p>
                      <a:pPr algn="ctr"/>
                      <a:r>
                        <a:rPr lang="es-419" sz="1700" dirty="0" smtClean="0"/>
                        <a:t>$74.512.460</a:t>
                      </a:r>
                      <a:endParaRPr lang="es-ES" sz="1700" dirty="0"/>
                    </a:p>
                  </a:txBody>
                  <a:tcPr/>
                </a:tc>
                <a:tc>
                  <a:txBody>
                    <a:bodyPr/>
                    <a:lstStyle/>
                    <a:p>
                      <a:pPr algn="ctr"/>
                      <a:r>
                        <a:rPr lang="es-419" sz="1700" dirty="0" smtClean="0"/>
                        <a:t>$18.879.135</a:t>
                      </a:r>
                      <a:endParaRPr lang="es-ES" sz="1700" dirty="0"/>
                    </a:p>
                  </a:txBody>
                  <a:tcPr/>
                </a:tc>
                <a:tc>
                  <a:txBody>
                    <a:bodyPr/>
                    <a:lstStyle/>
                    <a:p>
                      <a:pPr algn="ctr"/>
                      <a:r>
                        <a:rPr lang="es-CO" dirty="0" smtClean="0"/>
                        <a:t>25%</a:t>
                      </a:r>
                      <a:endParaRPr lang="es-ES" dirty="0"/>
                    </a:p>
                  </a:txBody>
                  <a:tcPr/>
                </a:tc>
                <a:extLst>
                  <a:ext uri="{0D108BD9-81ED-4DB2-BD59-A6C34878D82A}">
                    <a16:rowId xmlns:a16="http://schemas.microsoft.com/office/drawing/2014/main" val="585922185"/>
                  </a:ext>
                </a:extLst>
              </a:tr>
              <a:tr h="356112">
                <a:tc>
                  <a:txBody>
                    <a:bodyPr/>
                    <a:lstStyle/>
                    <a:p>
                      <a:pPr algn="ctr"/>
                      <a:r>
                        <a:rPr lang="es-419" sz="1700" b="1" dirty="0" smtClean="0"/>
                        <a:t>TOTAL</a:t>
                      </a:r>
                      <a:endParaRPr lang="es-ES" sz="1700" b="1" dirty="0"/>
                    </a:p>
                  </a:txBody>
                  <a:tcPr/>
                </a:tc>
                <a:tc>
                  <a:txBody>
                    <a:bodyPr/>
                    <a:lstStyle/>
                    <a:p>
                      <a:pPr algn="ctr"/>
                      <a:r>
                        <a:rPr lang="es-419" sz="1700" dirty="0" smtClean="0"/>
                        <a:t>$1.968.000.000</a:t>
                      </a:r>
                      <a:endParaRPr lang="es-ES" sz="1700" dirty="0"/>
                    </a:p>
                  </a:txBody>
                  <a:tcPr/>
                </a:tc>
                <a:tc>
                  <a:txBody>
                    <a:bodyPr/>
                    <a:lstStyle/>
                    <a:p>
                      <a:pPr algn="ctr"/>
                      <a:r>
                        <a:rPr lang="es-419" sz="1700" dirty="0" smtClean="0"/>
                        <a:t>$833.349.373</a:t>
                      </a:r>
                      <a:endParaRPr lang="es-ES" sz="1700" dirty="0"/>
                    </a:p>
                  </a:txBody>
                  <a:tcPr/>
                </a:tc>
                <a:tc>
                  <a:txBody>
                    <a:bodyPr/>
                    <a:lstStyle/>
                    <a:p>
                      <a:pPr algn="ctr"/>
                      <a:r>
                        <a:rPr lang="es-CO" dirty="0" smtClean="0"/>
                        <a:t>42%</a:t>
                      </a:r>
                      <a:endParaRPr lang="es-ES" dirty="0"/>
                    </a:p>
                  </a:txBody>
                  <a:tcPr/>
                </a:tc>
                <a:extLst>
                  <a:ext uri="{0D108BD9-81ED-4DB2-BD59-A6C34878D82A}">
                    <a16:rowId xmlns:a16="http://schemas.microsoft.com/office/drawing/2014/main" val="3658993507"/>
                  </a:ext>
                </a:extLst>
              </a:tr>
            </a:tbl>
          </a:graphicData>
        </a:graphic>
      </p:graphicFrame>
    </p:spTree>
    <p:extLst>
      <p:ext uri="{BB962C8B-B14F-4D97-AF65-F5344CB8AC3E}">
        <p14:creationId xmlns:p14="http://schemas.microsoft.com/office/powerpoint/2010/main" val="2278616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2507" y="260648"/>
            <a:ext cx="8229600" cy="648072"/>
          </a:xfrm>
        </p:spPr>
        <p:style>
          <a:lnRef idx="1">
            <a:schemeClr val="accent1"/>
          </a:lnRef>
          <a:fillRef idx="2">
            <a:schemeClr val="accent1"/>
          </a:fillRef>
          <a:effectRef idx="1">
            <a:schemeClr val="accent1"/>
          </a:effectRef>
          <a:fontRef idx="minor">
            <a:schemeClr val="dk1"/>
          </a:fontRef>
        </p:style>
        <p:txBody>
          <a:bodyPr/>
          <a:lstStyle/>
          <a:p>
            <a:r>
              <a:rPr lang="es-419" sz="2400" dirty="0" smtClean="0"/>
              <a:t>SEGUIMIENTO PRESUPUESTAL AL PLAN DE ACCIÓN 2017</a:t>
            </a:r>
            <a:endParaRPr lang="es-ES" sz="24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302174069"/>
              </p:ext>
            </p:extLst>
          </p:nvPr>
        </p:nvGraphicFramePr>
        <p:xfrm>
          <a:off x="457200" y="1052735"/>
          <a:ext cx="8229600" cy="4921442"/>
        </p:xfrm>
        <a:graphic>
          <a:graphicData uri="http://schemas.openxmlformats.org/drawingml/2006/table">
            <a:tbl>
              <a:tblPr firstRow="1" bandRow="1">
                <a:tableStyleId>{5C22544A-7EE6-4342-B048-85BDC9FD1C3A}</a:tableStyleId>
              </a:tblPr>
              <a:tblGrid>
                <a:gridCol w="3178696">
                  <a:extLst>
                    <a:ext uri="{9D8B030D-6E8A-4147-A177-3AD203B41FA5}">
                      <a16:colId xmlns:a16="http://schemas.microsoft.com/office/drawing/2014/main" val="2253315279"/>
                    </a:ext>
                  </a:extLst>
                </a:gridCol>
                <a:gridCol w="1656184">
                  <a:extLst>
                    <a:ext uri="{9D8B030D-6E8A-4147-A177-3AD203B41FA5}">
                      <a16:colId xmlns:a16="http://schemas.microsoft.com/office/drawing/2014/main" val="1637445794"/>
                    </a:ext>
                  </a:extLst>
                </a:gridCol>
                <a:gridCol w="1656184">
                  <a:extLst>
                    <a:ext uri="{9D8B030D-6E8A-4147-A177-3AD203B41FA5}">
                      <a16:colId xmlns:a16="http://schemas.microsoft.com/office/drawing/2014/main" val="3390399200"/>
                    </a:ext>
                  </a:extLst>
                </a:gridCol>
                <a:gridCol w="1738536">
                  <a:extLst>
                    <a:ext uri="{9D8B030D-6E8A-4147-A177-3AD203B41FA5}">
                      <a16:colId xmlns:a16="http://schemas.microsoft.com/office/drawing/2014/main" val="1046923180"/>
                    </a:ext>
                  </a:extLst>
                </a:gridCol>
              </a:tblGrid>
              <a:tr h="623602">
                <a:tc gridSpan="4">
                  <a:txBody>
                    <a:bodyPr/>
                    <a:lstStyle/>
                    <a:p>
                      <a:pPr algn="ctr"/>
                      <a:r>
                        <a:rPr lang="es-419" dirty="0" smtClean="0"/>
                        <a:t>MEJORAMIENTO</a:t>
                      </a:r>
                      <a:r>
                        <a:rPr lang="es-419" baseline="0" dirty="0" smtClean="0"/>
                        <a:t> INSTITUCIONAL A TRAVÉS DEL FORTALECIMIENTO DE LA CULTURA DEL TRABAJO POR PROCESOS</a:t>
                      </a:r>
                      <a:endParaRPr lang="es-ES" dirty="0"/>
                    </a:p>
                  </a:txBody>
                  <a:tcPr/>
                </a:tc>
                <a:tc hMerge="1">
                  <a:txBody>
                    <a:bodyPr/>
                    <a:lstStyle/>
                    <a:p>
                      <a:endParaRPr lang="es-ES" dirty="0"/>
                    </a:p>
                  </a:txBody>
                  <a:tcPr/>
                </a:tc>
                <a:tc hMerge="1">
                  <a:txBody>
                    <a:bodyPr/>
                    <a:lstStyle/>
                    <a:p>
                      <a:endParaRPr lang="es-ES" dirty="0"/>
                    </a:p>
                  </a:txBody>
                  <a:tcPr/>
                </a:tc>
                <a:tc hMerge="1">
                  <a:txBody>
                    <a:bodyPr/>
                    <a:lstStyle/>
                    <a:p>
                      <a:pPr algn="ctr"/>
                      <a:endParaRPr lang="es-ES" dirty="0"/>
                    </a:p>
                  </a:txBody>
                  <a:tcPr/>
                </a:tc>
                <a:extLst>
                  <a:ext uri="{0D108BD9-81ED-4DB2-BD59-A6C34878D82A}">
                    <a16:rowId xmlns:a16="http://schemas.microsoft.com/office/drawing/2014/main" val="3443205935"/>
                  </a:ext>
                </a:extLst>
              </a:tr>
              <a:tr h="643566">
                <a:tc>
                  <a:txBody>
                    <a:bodyPr/>
                    <a:lstStyle/>
                    <a:p>
                      <a:pPr algn="ctr"/>
                      <a:r>
                        <a:rPr lang="es-419" b="1" dirty="0" smtClean="0"/>
                        <a:t>OBJETIVO ESPECÍFICO</a:t>
                      </a:r>
                      <a:endParaRPr lang="es-ES" b="1" dirty="0"/>
                    </a:p>
                  </a:txBody>
                  <a:tcPr/>
                </a:tc>
                <a:tc>
                  <a:txBody>
                    <a:bodyPr/>
                    <a:lstStyle/>
                    <a:p>
                      <a:pPr algn="ctr"/>
                      <a:r>
                        <a:rPr lang="es-419" b="1" dirty="0" smtClean="0"/>
                        <a:t>RECURSOS </a:t>
                      </a:r>
                    </a:p>
                    <a:p>
                      <a:pPr algn="ctr"/>
                      <a:r>
                        <a:rPr lang="es-419" b="1" dirty="0" smtClean="0"/>
                        <a:t>2017</a:t>
                      </a:r>
                      <a:endParaRPr lang="es-ES" b="1" dirty="0"/>
                    </a:p>
                  </a:txBody>
                  <a:tcPr/>
                </a:tc>
                <a:tc>
                  <a:txBody>
                    <a:bodyPr/>
                    <a:lstStyle/>
                    <a:p>
                      <a:pPr algn="ctr"/>
                      <a:r>
                        <a:rPr lang="es-419" b="1" dirty="0" smtClean="0"/>
                        <a:t>RECURSOS </a:t>
                      </a:r>
                    </a:p>
                    <a:p>
                      <a:pPr algn="ctr"/>
                      <a:r>
                        <a:rPr lang="es-419" b="1" dirty="0" smtClean="0"/>
                        <a:t>EN</a:t>
                      </a:r>
                      <a:r>
                        <a:rPr lang="es-419" b="1" baseline="0" dirty="0" smtClean="0"/>
                        <a:t> EJECUCIÓN</a:t>
                      </a:r>
                      <a:endParaRPr lang="es-ES" b="1" dirty="0"/>
                    </a:p>
                  </a:txBody>
                  <a:tcPr/>
                </a:tc>
                <a:tc>
                  <a:txBody>
                    <a:bodyPr/>
                    <a:lstStyle/>
                    <a:p>
                      <a:pPr algn="ctr"/>
                      <a:r>
                        <a:rPr lang="es-419" b="1" dirty="0" smtClean="0"/>
                        <a:t>% DE EJECUCIÓN </a:t>
                      </a:r>
                      <a:endParaRPr lang="es-ES" b="1" dirty="0"/>
                    </a:p>
                  </a:txBody>
                  <a:tcPr/>
                </a:tc>
                <a:extLst>
                  <a:ext uri="{0D108BD9-81ED-4DB2-BD59-A6C34878D82A}">
                    <a16:rowId xmlns:a16="http://schemas.microsoft.com/office/drawing/2014/main" val="3231336230"/>
                  </a:ext>
                </a:extLst>
              </a:tr>
              <a:tr h="1098728">
                <a:tc>
                  <a:txBody>
                    <a:bodyPr/>
                    <a:lstStyle/>
                    <a:p>
                      <a:pPr algn="just"/>
                      <a:r>
                        <a:rPr lang="es-419" sz="1700" kern="1200" dirty="0" smtClean="0">
                          <a:solidFill>
                            <a:schemeClr val="dk1"/>
                          </a:solidFill>
                          <a:latin typeface="+mn-lt"/>
                          <a:ea typeface="+mn-ea"/>
                          <a:cs typeface="+mn-cs"/>
                        </a:rPr>
                        <a:t>Optimizar el Sistema Integrado de Gestión y Control a través de la Gestión de la Información y la Gestión del Conocimiento</a:t>
                      </a:r>
                      <a:endParaRPr lang="es-ES" sz="1700" kern="1200" dirty="0">
                        <a:solidFill>
                          <a:schemeClr val="dk1"/>
                        </a:solidFill>
                        <a:latin typeface="+mn-lt"/>
                        <a:ea typeface="+mn-ea"/>
                        <a:cs typeface="+mn-cs"/>
                      </a:endParaRPr>
                    </a:p>
                  </a:txBody>
                  <a:tcPr/>
                </a:tc>
                <a:tc>
                  <a:txBody>
                    <a:bodyPr/>
                    <a:lstStyle/>
                    <a:p>
                      <a:pPr algn="ctr"/>
                      <a:r>
                        <a:rPr lang="es-419" sz="1700" kern="1200" dirty="0" smtClean="0">
                          <a:solidFill>
                            <a:schemeClr val="dk1"/>
                          </a:solidFill>
                          <a:latin typeface="+mn-lt"/>
                          <a:ea typeface="+mn-ea"/>
                          <a:cs typeface="+mn-cs"/>
                        </a:rPr>
                        <a:t>$126.000.000</a:t>
                      </a:r>
                      <a:endParaRPr lang="es-ES" sz="1700" kern="1200" dirty="0">
                        <a:solidFill>
                          <a:schemeClr val="dk1"/>
                        </a:solidFill>
                        <a:latin typeface="+mn-lt"/>
                        <a:ea typeface="+mn-ea"/>
                        <a:cs typeface="+mn-cs"/>
                      </a:endParaRPr>
                    </a:p>
                  </a:txBody>
                  <a:tcPr/>
                </a:tc>
                <a:tc>
                  <a:txBody>
                    <a:bodyPr/>
                    <a:lstStyle/>
                    <a:p>
                      <a:pPr algn="ctr"/>
                      <a:r>
                        <a:rPr lang="es-419" sz="1700" kern="1200" dirty="0" smtClean="0">
                          <a:solidFill>
                            <a:schemeClr val="dk1"/>
                          </a:solidFill>
                          <a:latin typeface="+mn-lt"/>
                          <a:ea typeface="+mn-ea"/>
                          <a:cs typeface="+mn-cs"/>
                        </a:rPr>
                        <a:t>$45.500.000</a:t>
                      </a:r>
                      <a:endParaRPr lang="es-ES" sz="1700" kern="1200" dirty="0">
                        <a:solidFill>
                          <a:schemeClr val="dk1"/>
                        </a:solidFill>
                        <a:latin typeface="+mn-lt"/>
                        <a:ea typeface="+mn-ea"/>
                        <a:cs typeface="+mn-cs"/>
                      </a:endParaRPr>
                    </a:p>
                  </a:txBody>
                  <a:tcPr/>
                </a:tc>
                <a:tc>
                  <a:txBody>
                    <a:bodyPr/>
                    <a:lstStyle/>
                    <a:p>
                      <a:pPr algn="ctr"/>
                      <a:r>
                        <a:rPr lang="es-CO" sz="1700" kern="1200" dirty="0" smtClean="0">
                          <a:solidFill>
                            <a:schemeClr val="dk1"/>
                          </a:solidFill>
                          <a:latin typeface="+mn-lt"/>
                          <a:ea typeface="+mn-ea"/>
                          <a:cs typeface="+mn-cs"/>
                        </a:rPr>
                        <a:t>36%</a:t>
                      </a:r>
                      <a:endParaRPr lang="es-ES" sz="1700" kern="1200" dirty="0">
                        <a:solidFill>
                          <a:schemeClr val="dk1"/>
                        </a:solidFill>
                        <a:latin typeface="+mn-lt"/>
                        <a:ea typeface="+mn-ea"/>
                        <a:cs typeface="+mn-cs"/>
                      </a:endParaRPr>
                    </a:p>
                  </a:txBody>
                  <a:tcPr/>
                </a:tc>
                <a:extLst>
                  <a:ext uri="{0D108BD9-81ED-4DB2-BD59-A6C34878D82A}">
                    <a16:rowId xmlns:a16="http://schemas.microsoft.com/office/drawing/2014/main" val="1046695949"/>
                  </a:ext>
                </a:extLst>
              </a:tr>
              <a:tr h="593907">
                <a:tc>
                  <a:txBody>
                    <a:bodyPr/>
                    <a:lstStyle/>
                    <a:p>
                      <a:pPr algn="just"/>
                      <a:r>
                        <a:rPr lang="es-419" sz="1700" kern="1200" dirty="0" smtClean="0">
                          <a:solidFill>
                            <a:schemeClr val="dk1"/>
                          </a:solidFill>
                          <a:latin typeface="+mn-lt"/>
                          <a:ea typeface="+mn-ea"/>
                          <a:cs typeface="+mn-cs"/>
                        </a:rPr>
                        <a:t>Implementar el Sistema de Gestión por Proyectos de la CRA</a:t>
                      </a:r>
                      <a:endParaRPr lang="es-ES" sz="1700" kern="1200" dirty="0">
                        <a:solidFill>
                          <a:schemeClr val="dk1"/>
                        </a:solidFill>
                        <a:latin typeface="+mn-lt"/>
                        <a:ea typeface="+mn-ea"/>
                        <a:cs typeface="+mn-cs"/>
                      </a:endParaRPr>
                    </a:p>
                  </a:txBody>
                  <a:tcPr/>
                </a:tc>
                <a:tc>
                  <a:txBody>
                    <a:bodyPr/>
                    <a:lstStyle/>
                    <a:p>
                      <a:pPr algn="ctr"/>
                      <a:r>
                        <a:rPr lang="es-419" sz="1700" kern="1200" dirty="0" smtClean="0">
                          <a:solidFill>
                            <a:schemeClr val="dk1"/>
                          </a:solidFill>
                          <a:latin typeface="+mn-lt"/>
                          <a:ea typeface="+mn-ea"/>
                          <a:cs typeface="+mn-cs"/>
                        </a:rPr>
                        <a:t>$328.262.027</a:t>
                      </a:r>
                      <a:endParaRPr lang="es-ES" sz="1700" kern="1200" dirty="0">
                        <a:solidFill>
                          <a:schemeClr val="dk1"/>
                        </a:solidFill>
                        <a:latin typeface="+mn-lt"/>
                        <a:ea typeface="+mn-ea"/>
                        <a:cs typeface="+mn-cs"/>
                      </a:endParaRPr>
                    </a:p>
                  </a:txBody>
                  <a:tcPr/>
                </a:tc>
                <a:tc>
                  <a:txBody>
                    <a:bodyPr/>
                    <a:lstStyle/>
                    <a:p>
                      <a:pPr algn="ctr"/>
                      <a:r>
                        <a:rPr lang="es-419" sz="1700" kern="1200" dirty="0" smtClean="0">
                          <a:solidFill>
                            <a:schemeClr val="dk1"/>
                          </a:solidFill>
                          <a:latin typeface="+mn-lt"/>
                          <a:ea typeface="+mn-ea"/>
                          <a:cs typeface="+mn-cs"/>
                        </a:rPr>
                        <a:t>$100.787.964</a:t>
                      </a:r>
                      <a:endParaRPr lang="es-ES" sz="1700" kern="1200" dirty="0">
                        <a:solidFill>
                          <a:schemeClr val="dk1"/>
                        </a:solidFill>
                        <a:latin typeface="+mn-lt"/>
                        <a:ea typeface="+mn-ea"/>
                        <a:cs typeface="+mn-cs"/>
                      </a:endParaRPr>
                    </a:p>
                  </a:txBody>
                  <a:tcPr/>
                </a:tc>
                <a:tc>
                  <a:txBody>
                    <a:bodyPr/>
                    <a:lstStyle/>
                    <a:p>
                      <a:pPr algn="ctr"/>
                      <a:r>
                        <a:rPr lang="es-CO" sz="1700" kern="1200" dirty="0" smtClean="0">
                          <a:solidFill>
                            <a:schemeClr val="dk1"/>
                          </a:solidFill>
                          <a:latin typeface="+mn-lt"/>
                          <a:ea typeface="+mn-ea"/>
                          <a:cs typeface="+mn-cs"/>
                        </a:rPr>
                        <a:t>31%</a:t>
                      </a:r>
                      <a:endParaRPr lang="es-ES" sz="1700" kern="1200" dirty="0">
                        <a:solidFill>
                          <a:schemeClr val="dk1"/>
                        </a:solidFill>
                        <a:latin typeface="+mn-lt"/>
                        <a:ea typeface="+mn-ea"/>
                        <a:cs typeface="+mn-cs"/>
                      </a:endParaRPr>
                    </a:p>
                  </a:txBody>
                  <a:tcPr/>
                </a:tc>
                <a:extLst>
                  <a:ext uri="{0D108BD9-81ED-4DB2-BD59-A6C34878D82A}">
                    <a16:rowId xmlns:a16="http://schemas.microsoft.com/office/drawing/2014/main" val="1676417608"/>
                  </a:ext>
                </a:extLst>
              </a:tr>
              <a:tr h="1351138">
                <a:tc>
                  <a:txBody>
                    <a:bodyPr/>
                    <a:lstStyle/>
                    <a:p>
                      <a:pPr algn="just"/>
                      <a:r>
                        <a:rPr lang="es-419" sz="1700" kern="1200" dirty="0" smtClean="0">
                          <a:solidFill>
                            <a:schemeClr val="dk1"/>
                          </a:solidFill>
                          <a:latin typeface="+mn-lt"/>
                          <a:ea typeface="+mn-ea"/>
                          <a:cs typeface="+mn-cs"/>
                        </a:rPr>
                        <a:t>Fortalecer u optimizar las estrategias o procesos de comunicación estratégica con los actores del sector y de Atención al cliente</a:t>
                      </a:r>
                      <a:endParaRPr lang="es-ES" sz="1700" kern="1200" dirty="0">
                        <a:solidFill>
                          <a:schemeClr val="dk1"/>
                        </a:solidFill>
                        <a:latin typeface="+mn-lt"/>
                        <a:ea typeface="+mn-ea"/>
                        <a:cs typeface="+mn-cs"/>
                      </a:endParaRPr>
                    </a:p>
                  </a:txBody>
                  <a:tcPr/>
                </a:tc>
                <a:tc>
                  <a:txBody>
                    <a:bodyPr/>
                    <a:lstStyle/>
                    <a:p>
                      <a:pPr algn="ctr"/>
                      <a:r>
                        <a:rPr lang="es-419" sz="1700" kern="1200" dirty="0" smtClean="0">
                          <a:solidFill>
                            <a:schemeClr val="dk1"/>
                          </a:solidFill>
                          <a:latin typeface="+mn-lt"/>
                          <a:ea typeface="+mn-ea"/>
                          <a:cs typeface="+mn-cs"/>
                        </a:rPr>
                        <a:t>$256.737.973</a:t>
                      </a:r>
                      <a:endParaRPr lang="es-ES" sz="1700" kern="1200" dirty="0">
                        <a:solidFill>
                          <a:schemeClr val="dk1"/>
                        </a:solidFill>
                        <a:latin typeface="+mn-lt"/>
                        <a:ea typeface="+mn-ea"/>
                        <a:cs typeface="+mn-cs"/>
                      </a:endParaRPr>
                    </a:p>
                  </a:txBody>
                  <a:tcPr/>
                </a:tc>
                <a:tc>
                  <a:txBody>
                    <a:bodyPr/>
                    <a:lstStyle/>
                    <a:p>
                      <a:pPr algn="ctr"/>
                      <a:r>
                        <a:rPr lang="es-419" sz="1700" kern="1200" dirty="0" smtClean="0">
                          <a:solidFill>
                            <a:schemeClr val="dk1"/>
                          </a:solidFill>
                          <a:latin typeface="+mn-lt"/>
                          <a:ea typeface="+mn-ea"/>
                          <a:cs typeface="+mn-cs"/>
                        </a:rPr>
                        <a:t>$45.760.368</a:t>
                      </a:r>
                      <a:endParaRPr lang="es-ES" sz="1700" kern="1200" dirty="0">
                        <a:solidFill>
                          <a:schemeClr val="dk1"/>
                        </a:solidFill>
                        <a:latin typeface="+mn-lt"/>
                        <a:ea typeface="+mn-ea"/>
                        <a:cs typeface="+mn-cs"/>
                      </a:endParaRPr>
                    </a:p>
                  </a:txBody>
                  <a:tcPr/>
                </a:tc>
                <a:tc>
                  <a:txBody>
                    <a:bodyPr/>
                    <a:lstStyle/>
                    <a:p>
                      <a:pPr algn="ctr"/>
                      <a:r>
                        <a:rPr lang="es-CO" sz="1700" kern="1200" dirty="0" smtClean="0">
                          <a:solidFill>
                            <a:schemeClr val="dk1"/>
                          </a:solidFill>
                          <a:latin typeface="+mn-lt"/>
                          <a:ea typeface="+mn-ea"/>
                          <a:cs typeface="+mn-cs"/>
                        </a:rPr>
                        <a:t>18%</a:t>
                      </a:r>
                      <a:endParaRPr lang="es-ES" sz="1700" kern="1200" dirty="0">
                        <a:solidFill>
                          <a:schemeClr val="dk1"/>
                        </a:solidFill>
                        <a:latin typeface="+mn-lt"/>
                        <a:ea typeface="+mn-ea"/>
                        <a:cs typeface="+mn-cs"/>
                      </a:endParaRPr>
                    </a:p>
                  </a:txBody>
                  <a:tcPr/>
                </a:tc>
                <a:extLst>
                  <a:ext uri="{0D108BD9-81ED-4DB2-BD59-A6C34878D82A}">
                    <a16:rowId xmlns:a16="http://schemas.microsoft.com/office/drawing/2014/main" val="585922185"/>
                  </a:ext>
                </a:extLst>
              </a:tr>
              <a:tr h="513596">
                <a:tc>
                  <a:txBody>
                    <a:bodyPr/>
                    <a:lstStyle/>
                    <a:p>
                      <a:pPr algn="ctr"/>
                      <a:r>
                        <a:rPr lang="es-419" sz="1700" b="1" kern="1200" dirty="0" smtClean="0">
                          <a:solidFill>
                            <a:schemeClr val="dk1"/>
                          </a:solidFill>
                          <a:latin typeface="+mn-lt"/>
                          <a:ea typeface="+mn-ea"/>
                          <a:cs typeface="+mn-cs"/>
                        </a:rPr>
                        <a:t>TOTAL</a:t>
                      </a:r>
                      <a:endParaRPr lang="es-ES" sz="1700" b="1" kern="1200" dirty="0">
                        <a:solidFill>
                          <a:schemeClr val="dk1"/>
                        </a:solidFill>
                        <a:latin typeface="+mn-lt"/>
                        <a:ea typeface="+mn-ea"/>
                        <a:cs typeface="+mn-cs"/>
                      </a:endParaRPr>
                    </a:p>
                  </a:txBody>
                  <a:tcPr/>
                </a:tc>
                <a:tc>
                  <a:txBody>
                    <a:bodyPr/>
                    <a:lstStyle/>
                    <a:p>
                      <a:pPr algn="ctr"/>
                      <a:r>
                        <a:rPr lang="es-419" sz="1700" kern="1200" dirty="0" smtClean="0">
                          <a:solidFill>
                            <a:schemeClr val="dk1"/>
                          </a:solidFill>
                          <a:latin typeface="+mn-lt"/>
                          <a:ea typeface="+mn-ea"/>
                          <a:cs typeface="+mn-cs"/>
                        </a:rPr>
                        <a:t>$711.000.000</a:t>
                      </a:r>
                      <a:endParaRPr lang="es-ES" sz="1700" kern="1200" dirty="0">
                        <a:solidFill>
                          <a:schemeClr val="dk1"/>
                        </a:solidFill>
                        <a:latin typeface="+mn-lt"/>
                        <a:ea typeface="+mn-ea"/>
                        <a:cs typeface="+mn-cs"/>
                      </a:endParaRPr>
                    </a:p>
                  </a:txBody>
                  <a:tcPr/>
                </a:tc>
                <a:tc>
                  <a:txBody>
                    <a:bodyPr/>
                    <a:lstStyle/>
                    <a:p>
                      <a:pPr algn="ctr"/>
                      <a:r>
                        <a:rPr lang="es-419" sz="1700" kern="1200" dirty="0" smtClean="0">
                          <a:solidFill>
                            <a:schemeClr val="dk1"/>
                          </a:solidFill>
                          <a:latin typeface="+mn-lt"/>
                          <a:ea typeface="+mn-ea"/>
                          <a:cs typeface="+mn-cs"/>
                        </a:rPr>
                        <a:t>$192.048.332</a:t>
                      </a:r>
                      <a:endParaRPr lang="es-ES" sz="1700" kern="1200" dirty="0">
                        <a:solidFill>
                          <a:schemeClr val="dk1"/>
                        </a:solidFill>
                        <a:latin typeface="+mn-lt"/>
                        <a:ea typeface="+mn-ea"/>
                        <a:cs typeface="+mn-cs"/>
                      </a:endParaRPr>
                    </a:p>
                  </a:txBody>
                  <a:tcPr/>
                </a:tc>
                <a:tc>
                  <a:txBody>
                    <a:bodyPr/>
                    <a:lstStyle/>
                    <a:p>
                      <a:pPr algn="ctr"/>
                      <a:r>
                        <a:rPr lang="es-CO" sz="1700" kern="1200" dirty="0" smtClean="0">
                          <a:solidFill>
                            <a:schemeClr val="dk1"/>
                          </a:solidFill>
                          <a:latin typeface="+mn-lt"/>
                          <a:ea typeface="+mn-ea"/>
                          <a:cs typeface="+mn-cs"/>
                        </a:rPr>
                        <a:t>27%</a:t>
                      </a:r>
                      <a:endParaRPr lang="es-ES" sz="1700" kern="1200" dirty="0">
                        <a:solidFill>
                          <a:schemeClr val="dk1"/>
                        </a:solidFill>
                        <a:latin typeface="+mn-lt"/>
                        <a:ea typeface="+mn-ea"/>
                        <a:cs typeface="+mn-cs"/>
                      </a:endParaRPr>
                    </a:p>
                  </a:txBody>
                  <a:tcPr/>
                </a:tc>
                <a:extLst>
                  <a:ext uri="{0D108BD9-81ED-4DB2-BD59-A6C34878D82A}">
                    <a16:rowId xmlns:a16="http://schemas.microsoft.com/office/drawing/2014/main" val="3658993507"/>
                  </a:ext>
                </a:extLst>
              </a:tr>
            </a:tbl>
          </a:graphicData>
        </a:graphic>
      </p:graphicFrame>
    </p:spTree>
    <p:extLst>
      <p:ext uri="{BB962C8B-B14F-4D97-AF65-F5344CB8AC3E}">
        <p14:creationId xmlns:p14="http://schemas.microsoft.com/office/powerpoint/2010/main" val="29679424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2507" y="260648"/>
            <a:ext cx="8229600" cy="648072"/>
          </a:xfrm>
        </p:spPr>
        <p:style>
          <a:lnRef idx="1">
            <a:schemeClr val="accent1"/>
          </a:lnRef>
          <a:fillRef idx="2">
            <a:schemeClr val="accent1"/>
          </a:fillRef>
          <a:effectRef idx="1">
            <a:schemeClr val="accent1"/>
          </a:effectRef>
          <a:fontRef idx="minor">
            <a:schemeClr val="dk1"/>
          </a:fontRef>
        </p:style>
        <p:txBody>
          <a:bodyPr/>
          <a:lstStyle/>
          <a:p>
            <a:r>
              <a:rPr lang="es-419" sz="2400" dirty="0" smtClean="0"/>
              <a:t>SEGUIMIENTO PRESUPUESTAL AL PLAN DE ACCIÓN 2017</a:t>
            </a:r>
            <a:endParaRPr lang="es-ES" sz="24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792642227"/>
              </p:ext>
            </p:extLst>
          </p:nvPr>
        </p:nvGraphicFramePr>
        <p:xfrm>
          <a:off x="457200" y="1124747"/>
          <a:ext cx="8229600" cy="4692398"/>
        </p:xfrm>
        <a:graphic>
          <a:graphicData uri="http://schemas.openxmlformats.org/drawingml/2006/table">
            <a:tbl>
              <a:tblPr firstRow="1" bandRow="1">
                <a:tableStyleId>{5C22544A-7EE6-4342-B048-85BDC9FD1C3A}</a:tableStyleId>
              </a:tblPr>
              <a:tblGrid>
                <a:gridCol w="2890664">
                  <a:extLst>
                    <a:ext uri="{9D8B030D-6E8A-4147-A177-3AD203B41FA5}">
                      <a16:colId xmlns:a16="http://schemas.microsoft.com/office/drawing/2014/main" val="2253315279"/>
                    </a:ext>
                  </a:extLst>
                </a:gridCol>
                <a:gridCol w="1800200">
                  <a:extLst>
                    <a:ext uri="{9D8B030D-6E8A-4147-A177-3AD203B41FA5}">
                      <a16:colId xmlns:a16="http://schemas.microsoft.com/office/drawing/2014/main" val="1637445794"/>
                    </a:ext>
                  </a:extLst>
                </a:gridCol>
                <a:gridCol w="1656184">
                  <a:extLst>
                    <a:ext uri="{9D8B030D-6E8A-4147-A177-3AD203B41FA5}">
                      <a16:colId xmlns:a16="http://schemas.microsoft.com/office/drawing/2014/main" val="3390399200"/>
                    </a:ext>
                  </a:extLst>
                </a:gridCol>
                <a:gridCol w="1882552">
                  <a:extLst>
                    <a:ext uri="{9D8B030D-6E8A-4147-A177-3AD203B41FA5}">
                      <a16:colId xmlns:a16="http://schemas.microsoft.com/office/drawing/2014/main" val="586312964"/>
                    </a:ext>
                  </a:extLst>
                </a:gridCol>
              </a:tblGrid>
              <a:tr h="888514">
                <a:tc gridSpan="4">
                  <a:txBody>
                    <a:bodyPr/>
                    <a:lstStyle/>
                    <a:p>
                      <a:pPr algn="ctr"/>
                      <a:r>
                        <a:rPr lang="es-419" dirty="0" smtClean="0"/>
                        <a:t>ANÁLISIS,</a:t>
                      </a:r>
                      <a:r>
                        <a:rPr lang="es-419" baseline="0" dirty="0" smtClean="0"/>
                        <a:t> DISEÑO, DESARROLLO E IMPLANTACIÓN DEL SISTEMA DE INFORMACIÓN SOPORTE A LA FUNCIÓN REGULADORA DE LOS SERVICIOS PÚBLICOS DE AGUA POTABLE Y SANEAMIENTO BÁSICO </a:t>
                      </a:r>
                      <a:endParaRPr lang="es-ES" dirty="0"/>
                    </a:p>
                  </a:txBody>
                  <a:tcPr/>
                </a:tc>
                <a:tc hMerge="1">
                  <a:txBody>
                    <a:bodyPr/>
                    <a:lstStyle/>
                    <a:p>
                      <a:endParaRPr lang="es-ES" dirty="0"/>
                    </a:p>
                  </a:txBody>
                  <a:tcPr/>
                </a:tc>
                <a:tc hMerge="1">
                  <a:txBody>
                    <a:bodyPr/>
                    <a:lstStyle/>
                    <a:p>
                      <a:endParaRPr lang="es-ES" dirty="0"/>
                    </a:p>
                  </a:txBody>
                  <a:tcPr/>
                </a:tc>
                <a:tc hMerge="1">
                  <a:txBody>
                    <a:bodyPr/>
                    <a:lstStyle/>
                    <a:p>
                      <a:pPr algn="ctr"/>
                      <a:endParaRPr lang="es-ES" dirty="0"/>
                    </a:p>
                  </a:txBody>
                  <a:tcPr/>
                </a:tc>
                <a:extLst>
                  <a:ext uri="{0D108BD9-81ED-4DB2-BD59-A6C34878D82A}">
                    <a16:rowId xmlns:a16="http://schemas.microsoft.com/office/drawing/2014/main" val="3443205935"/>
                  </a:ext>
                </a:extLst>
              </a:tr>
              <a:tr h="597765">
                <a:tc>
                  <a:txBody>
                    <a:bodyPr/>
                    <a:lstStyle/>
                    <a:p>
                      <a:pPr algn="ctr"/>
                      <a:r>
                        <a:rPr lang="es-419" b="1" dirty="0" smtClean="0"/>
                        <a:t>OBJETIVO ESPECÍFICO</a:t>
                      </a:r>
                      <a:endParaRPr lang="es-ES" b="1" dirty="0"/>
                    </a:p>
                  </a:txBody>
                  <a:tcPr/>
                </a:tc>
                <a:tc>
                  <a:txBody>
                    <a:bodyPr/>
                    <a:lstStyle/>
                    <a:p>
                      <a:pPr algn="ctr"/>
                      <a:r>
                        <a:rPr lang="es-419" b="1" dirty="0" smtClean="0"/>
                        <a:t>RECURSOS </a:t>
                      </a:r>
                    </a:p>
                    <a:p>
                      <a:pPr algn="ctr"/>
                      <a:r>
                        <a:rPr lang="es-419" b="1" dirty="0" smtClean="0"/>
                        <a:t>2017</a:t>
                      </a:r>
                      <a:endParaRPr lang="es-ES" b="1" dirty="0"/>
                    </a:p>
                  </a:txBody>
                  <a:tcPr/>
                </a:tc>
                <a:tc>
                  <a:txBody>
                    <a:bodyPr/>
                    <a:lstStyle/>
                    <a:p>
                      <a:pPr algn="ctr"/>
                      <a:r>
                        <a:rPr lang="es-419" b="1" dirty="0" smtClean="0"/>
                        <a:t>RECURSOS </a:t>
                      </a:r>
                    </a:p>
                    <a:p>
                      <a:pPr algn="ctr"/>
                      <a:r>
                        <a:rPr lang="es-419" b="1" dirty="0" smtClean="0"/>
                        <a:t>EN</a:t>
                      </a:r>
                      <a:r>
                        <a:rPr lang="es-419" b="1" baseline="0" dirty="0" smtClean="0"/>
                        <a:t> EJECUCIÓN</a:t>
                      </a:r>
                      <a:endParaRPr lang="es-E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b="1" dirty="0" smtClean="0"/>
                        <a:t>% DE </a:t>
                      </a:r>
                      <a:r>
                        <a:rPr lang="es-419" b="1" baseline="0" dirty="0" smtClean="0"/>
                        <a:t>   </a:t>
                      </a:r>
                      <a:r>
                        <a:rPr lang="es-419" b="1" dirty="0" smtClean="0"/>
                        <a:t>EJECUCIÓN </a:t>
                      </a:r>
                      <a:endParaRPr lang="es-ES" b="1" dirty="0" smtClean="0"/>
                    </a:p>
                  </a:txBody>
                  <a:tcPr/>
                </a:tc>
                <a:extLst>
                  <a:ext uri="{0D108BD9-81ED-4DB2-BD59-A6C34878D82A}">
                    <a16:rowId xmlns:a16="http://schemas.microsoft.com/office/drawing/2014/main" val="3231336230"/>
                  </a:ext>
                </a:extLst>
              </a:tr>
              <a:tr h="839983">
                <a:tc>
                  <a:txBody>
                    <a:bodyPr/>
                    <a:lstStyle/>
                    <a:p>
                      <a:pPr algn="just"/>
                      <a:r>
                        <a:rPr lang="es-419" sz="1700" kern="1200" dirty="0" smtClean="0">
                          <a:solidFill>
                            <a:schemeClr val="dk1"/>
                          </a:solidFill>
                          <a:latin typeface="+mn-lt"/>
                          <a:ea typeface="+mn-ea"/>
                          <a:cs typeface="+mn-cs"/>
                        </a:rPr>
                        <a:t>Generar condiciones para el desarrollo competitivo del sector</a:t>
                      </a:r>
                      <a:endParaRPr lang="es-ES" sz="1700" kern="1200" dirty="0">
                        <a:solidFill>
                          <a:schemeClr val="dk1"/>
                        </a:solidFill>
                        <a:latin typeface="+mn-lt"/>
                        <a:ea typeface="+mn-ea"/>
                        <a:cs typeface="+mn-cs"/>
                      </a:endParaRPr>
                    </a:p>
                  </a:txBody>
                  <a:tcPr/>
                </a:tc>
                <a:tc>
                  <a:txBody>
                    <a:bodyPr/>
                    <a:lstStyle/>
                    <a:p>
                      <a:pPr algn="ctr"/>
                      <a:r>
                        <a:rPr lang="es-419" sz="1700" kern="1200" dirty="0" smtClean="0">
                          <a:solidFill>
                            <a:schemeClr val="dk1"/>
                          </a:solidFill>
                          <a:latin typeface="+mn-lt"/>
                          <a:ea typeface="+mn-ea"/>
                          <a:cs typeface="+mn-cs"/>
                        </a:rPr>
                        <a:t>$343.846.712</a:t>
                      </a:r>
                      <a:endParaRPr lang="es-ES" sz="1700" kern="1200" dirty="0">
                        <a:solidFill>
                          <a:schemeClr val="dk1"/>
                        </a:solidFill>
                        <a:latin typeface="+mn-lt"/>
                        <a:ea typeface="+mn-ea"/>
                        <a:cs typeface="+mn-cs"/>
                      </a:endParaRPr>
                    </a:p>
                  </a:txBody>
                  <a:tcPr/>
                </a:tc>
                <a:tc>
                  <a:txBody>
                    <a:bodyPr/>
                    <a:lstStyle/>
                    <a:p>
                      <a:pPr algn="ctr"/>
                      <a:r>
                        <a:rPr lang="es-419" sz="1700" kern="1200" dirty="0" smtClean="0">
                          <a:solidFill>
                            <a:schemeClr val="dk1"/>
                          </a:solidFill>
                          <a:latin typeface="+mn-lt"/>
                          <a:ea typeface="+mn-ea"/>
                          <a:cs typeface="+mn-cs"/>
                        </a:rPr>
                        <a:t>$0</a:t>
                      </a:r>
                      <a:endParaRPr lang="es-ES" sz="1700" kern="1200" dirty="0">
                        <a:solidFill>
                          <a:schemeClr val="dk1"/>
                        </a:solidFill>
                        <a:latin typeface="+mn-lt"/>
                        <a:ea typeface="+mn-ea"/>
                        <a:cs typeface="+mn-cs"/>
                      </a:endParaRPr>
                    </a:p>
                  </a:txBody>
                  <a:tcPr/>
                </a:tc>
                <a:tc>
                  <a:txBody>
                    <a:bodyPr/>
                    <a:lstStyle/>
                    <a:p>
                      <a:pPr algn="ctr"/>
                      <a:r>
                        <a:rPr lang="es-CO" sz="1700" kern="1200" dirty="0" smtClean="0">
                          <a:solidFill>
                            <a:schemeClr val="dk1"/>
                          </a:solidFill>
                          <a:latin typeface="+mn-lt"/>
                          <a:ea typeface="+mn-ea"/>
                          <a:cs typeface="+mn-cs"/>
                        </a:rPr>
                        <a:t>0%</a:t>
                      </a:r>
                      <a:endParaRPr lang="es-ES" sz="1700" kern="1200" dirty="0">
                        <a:solidFill>
                          <a:schemeClr val="dk1"/>
                        </a:solidFill>
                        <a:latin typeface="+mn-lt"/>
                        <a:ea typeface="+mn-ea"/>
                        <a:cs typeface="+mn-cs"/>
                      </a:endParaRPr>
                    </a:p>
                  </a:txBody>
                  <a:tcPr/>
                </a:tc>
                <a:extLst>
                  <a:ext uri="{0D108BD9-81ED-4DB2-BD59-A6C34878D82A}">
                    <a16:rowId xmlns:a16="http://schemas.microsoft.com/office/drawing/2014/main" val="1046695949"/>
                  </a:ext>
                </a:extLst>
              </a:tr>
              <a:tr h="839983">
                <a:tc>
                  <a:txBody>
                    <a:bodyPr/>
                    <a:lstStyle/>
                    <a:p>
                      <a:pPr algn="just"/>
                      <a:r>
                        <a:rPr lang="es-419" sz="1700" kern="1200" dirty="0" smtClean="0">
                          <a:solidFill>
                            <a:schemeClr val="dk1"/>
                          </a:solidFill>
                          <a:latin typeface="+mn-lt"/>
                          <a:ea typeface="+mn-ea"/>
                          <a:cs typeface="+mn-cs"/>
                        </a:rPr>
                        <a:t>Fortalecer los procesos de Comunicación Estratégica con los Actores del Sector</a:t>
                      </a:r>
                      <a:endParaRPr lang="es-ES" sz="1700" kern="1200" dirty="0">
                        <a:solidFill>
                          <a:schemeClr val="dk1"/>
                        </a:solidFill>
                        <a:latin typeface="+mn-lt"/>
                        <a:ea typeface="+mn-ea"/>
                        <a:cs typeface="+mn-cs"/>
                      </a:endParaRPr>
                    </a:p>
                  </a:txBody>
                  <a:tcPr/>
                </a:tc>
                <a:tc>
                  <a:txBody>
                    <a:bodyPr/>
                    <a:lstStyle/>
                    <a:p>
                      <a:pPr algn="ctr"/>
                      <a:r>
                        <a:rPr lang="es-419" sz="1700" kern="1200" dirty="0" smtClean="0">
                          <a:solidFill>
                            <a:schemeClr val="dk1"/>
                          </a:solidFill>
                          <a:latin typeface="+mn-lt"/>
                          <a:ea typeface="+mn-ea"/>
                          <a:cs typeface="+mn-cs"/>
                        </a:rPr>
                        <a:t>$219.710.439</a:t>
                      </a:r>
                      <a:endParaRPr lang="es-ES" sz="1700" kern="1200" dirty="0">
                        <a:solidFill>
                          <a:schemeClr val="dk1"/>
                        </a:solidFill>
                        <a:latin typeface="+mn-lt"/>
                        <a:ea typeface="+mn-ea"/>
                        <a:cs typeface="+mn-cs"/>
                      </a:endParaRPr>
                    </a:p>
                  </a:txBody>
                  <a:tcPr/>
                </a:tc>
                <a:tc>
                  <a:txBody>
                    <a:bodyPr/>
                    <a:lstStyle/>
                    <a:p>
                      <a:pPr algn="ctr"/>
                      <a:r>
                        <a:rPr lang="es-419" sz="1700" kern="1200" dirty="0" smtClean="0">
                          <a:solidFill>
                            <a:schemeClr val="dk1"/>
                          </a:solidFill>
                          <a:latin typeface="+mn-lt"/>
                          <a:ea typeface="+mn-ea"/>
                          <a:cs typeface="+mn-cs"/>
                        </a:rPr>
                        <a:t>$80.600.445</a:t>
                      </a:r>
                      <a:endParaRPr lang="es-ES" sz="1700" kern="1200" dirty="0">
                        <a:solidFill>
                          <a:schemeClr val="dk1"/>
                        </a:solidFill>
                        <a:latin typeface="+mn-lt"/>
                        <a:ea typeface="+mn-ea"/>
                        <a:cs typeface="+mn-cs"/>
                      </a:endParaRPr>
                    </a:p>
                  </a:txBody>
                  <a:tcPr/>
                </a:tc>
                <a:tc>
                  <a:txBody>
                    <a:bodyPr/>
                    <a:lstStyle/>
                    <a:p>
                      <a:pPr algn="ctr"/>
                      <a:r>
                        <a:rPr lang="es-CO" sz="1700" kern="1200" dirty="0" smtClean="0">
                          <a:solidFill>
                            <a:schemeClr val="dk1"/>
                          </a:solidFill>
                          <a:latin typeface="+mn-lt"/>
                          <a:ea typeface="+mn-ea"/>
                          <a:cs typeface="+mn-cs"/>
                        </a:rPr>
                        <a:t>37%</a:t>
                      </a:r>
                      <a:endParaRPr lang="es-ES" sz="1700" kern="1200" dirty="0">
                        <a:solidFill>
                          <a:schemeClr val="dk1"/>
                        </a:solidFill>
                        <a:latin typeface="+mn-lt"/>
                        <a:ea typeface="+mn-ea"/>
                        <a:cs typeface="+mn-cs"/>
                      </a:endParaRPr>
                    </a:p>
                  </a:txBody>
                  <a:tcPr/>
                </a:tc>
                <a:extLst>
                  <a:ext uri="{0D108BD9-81ED-4DB2-BD59-A6C34878D82A}">
                    <a16:rowId xmlns:a16="http://schemas.microsoft.com/office/drawing/2014/main" val="1676417608"/>
                  </a:ext>
                </a:extLst>
              </a:tr>
              <a:tr h="839983">
                <a:tc>
                  <a:txBody>
                    <a:bodyPr/>
                    <a:lstStyle/>
                    <a:p>
                      <a:pPr algn="just"/>
                      <a:r>
                        <a:rPr lang="es-419" sz="1700" kern="1200" dirty="0" smtClean="0">
                          <a:solidFill>
                            <a:schemeClr val="dk1"/>
                          </a:solidFill>
                          <a:latin typeface="+mn-lt"/>
                          <a:ea typeface="+mn-ea"/>
                          <a:cs typeface="+mn-cs"/>
                        </a:rPr>
                        <a:t>Optimizar estrategias y procesos de Atención al Cliente</a:t>
                      </a:r>
                      <a:endParaRPr lang="es-ES" sz="1700" kern="1200" dirty="0">
                        <a:solidFill>
                          <a:schemeClr val="dk1"/>
                        </a:solidFill>
                        <a:latin typeface="+mn-lt"/>
                        <a:ea typeface="+mn-ea"/>
                        <a:cs typeface="+mn-cs"/>
                      </a:endParaRPr>
                    </a:p>
                  </a:txBody>
                  <a:tcPr/>
                </a:tc>
                <a:tc>
                  <a:txBody>
                    <a:bodyPr/>
                    <a:lstStyle/>
                    <a:p>
                      <a:pPr algn="ctr"/>
                      <a:r>
                        <a:rPr lang="es-419" sz="1700" kern="1200" dirty="0" smtClean="0">
                          <a:solidFill>
                            <a:schemeClr val="dk1"/>
                          </a:solidFill>
                          <a:latin typeface="+mn-lt"/>
                          <a:ea typeface="+mn-ea"/>
                          <a:cs typeface="+mn-cs"/>
                        </a:rPr>
                        <a:t>$69.442.849</a:t>
                      </a:r>
                      <a:endParaRPr lang="es-ES" sz="1700" kern="1200" dirty="0">
                        <a:solidFill>
                          <a:schemeClr val="dk1"/>
                        </a:solidFill>
                        <a:latin typeface="+mn-lt"/>
                        <a:ea typeface="+mn-ea"/>
                        <a:cs typeface="+mn-cs"/>
                      </a:endParaRPr>
                    </a:p>
                  </a:txBody>
                  <a:tcPr/>
                </a:tc>
                <a:tc>
                  <a:txBody>
                    <a:bodyPr/>
                    <a:lstStyle/>
                    <a:p>
                      <a:pPr algn="ctr"/>
                      <a:r>
                        <a:rPr lang="es-419" sz="1700" kern="1200" dirty="0" smtClean="0">
                          <a:solidFill>
                            <a:schemeClr val="dk1"/>
                          </a:solidFill>
                          <a:latin typeface="+mn-lt"/>
                          <a:ea typeface="+mn-ea"/>
                          <a:cs typeface="+mn-cs"/>
                        </a:rPr>
                        <a:t>$20.646.095</a:t>
                      </a:r>
                      <a:endParaRPr lang="es-ES" sz="1700" kern="1200" dirty="0">
                        <a:solidFill>
                          <a:schemeClr val="dk1"/>
                        </a:solidFill>
                        <a:latin typeface="+mn-lt"/>
                        <a:ea typeface="+mn-ea"/>
                        <a:cs typeface="+mn-cs"/>
                      </a:endParaRPr>
                    </a:p>
                  </a:txBody>
                  <a:tcPr/>
                </a:tc>
                <a:tc>
                  <a:txBody>
                    <a:bodyPr/>
                    <a:lstStyle/>
                    <a:p>
                      <a:pPr algn="ctr"/>
                      <a:r>
                        <a:rPr lang="es-CO" sz="1700" kern="1200" dirty="0" smtClean="0">
                          <a:solidFill>
                            <a:schemeClr val="dk1"/>
                          </a:solidFill>
                          <a:latin typeface="+mn-lt"/>
                          <a:ea typeface="+mn-ea"/>
                          <a:cs typeface="+mn-cs"/>
                        </a:rPr>
                        <a:t>30%</a:t>
                      </a:r>
                      <a:endParaRPr lang="es-ES" sz="1700" kern="1200" dirty="0">
                        <a:solidFill>
                          <a:schemeClr val="dk1"/>
                        </a:solidFill>
                        <a:latin typeface="+mn-lt"/>
                        <a:ea typeface="+mn-ea"/>
                        <a:cs typeface="+mn-cs"/>
                      </a:endParaRPr>
                    </a:p>
                  </a:txBody>
                  <a:tcPr/>
                </a:tc>
                <a:extLst>
                  <a:ext uri="{0D108BD9-81ED-4DB2-BD59-A6C34878D82A}">
                    <a16:rowId xmlns:a16="http://schemas.microsoft.com/office/drawing/2014/main" val="585922185"/>
                  </a:ext>
                </a:extLst>
              </a:tr>
              <a:tr h="531878">
                <a:tc>
                  <a:txBody>
                    <a:bodyPr/>
                    <a:lstStyle/>
                    <a:p>
                      <a:pPr algn="ctr"/>
                      <a:r>
                        <a:rPr lang="es-419" sz="1700" b="1" kern="1200" dirty="0" smtClean="0">
                          <a:solidFill>
                            <a:schemeClr val="dk1"/>
                          </a:solidFill>
                          <a:latin typeface="+mn-lt"/>
                          <a:ea typeface="+mn-ea"/>
                          <a:cs typeface="+mn-cs"/>
                        </a:rPr>
                        <a:t>TOTAL</a:t>
                      </a:r>
                      <a:endParaRPr lang="es-ES" sz="1700" b="1" kern="1200" dirty="0">
                        <a:solidFill>
                          <a:schemeClr val="dk1"/>
                        </a:solidFill>
                        <a:latin typeface="+mn-lt"/>
                        <a:ea typeface="+mn-ea"/>
                        <a:cs typeface="+mn-cs"/>
                      </a:endParaRPr>
                    </a:p>
                  </a:txBody>
                  <a:tcPr/>
                </a:tc>
                <a:tc>
                  <a:txBody>
                    <a:bodyPr/>
                    <a:lstStyle/>
                    <a:p>
                      <a:pPr algn="ctr"/>
                      <a:r>
                        <a:rPr lang="es-419" sz="1700" kern="1200" dirty="0" smtClean="0">
                          <a:solidFill>
                            <a:schemeClr val="dk1"/>
                          </a:solidFill>
                          <a:latin typeface="+mn-lt"/>
                          <a:ea typeface="+mn-ea"/>
                          <a:cs typeface="+mn-cs"/>
                        </a:rPr>
                        <a:t>$633.000.000</a:t>
                      </a:r>
                      <a:endParaRPr lang="es-ES" sz="1700" kern="1200" dirty="0">
                        <a:solidFill>
                          <a:schemeClr val="dk1"/>
                        </a:solidFill>
                        <a:latin typeface="+mn-lt"/>
                        <a:ea typeface="+mn-ea"/>
                        <a:cs typeface="+mn-cs"/>
                      </a:endParaRPr>
                    </a:p>
                  </a:txBody>
                  <a:tcPr/>
                </a:tc>
                <a:tc>
                  <a:txBody>
                    <a:bodyPr/>
                    <a:lstStyle/>
                    <a:p>
                      <a:pPr algn="ctr"/>
                      <a:r>
                        <a:rPr lang="es-419" sz="1700" kern="1200" dirty="0" smtClean="0">
                          <a:solidFill>
                            <a:schemeClr val="dk1"/>
                          </a:solidFill>
                          <a:latin typeface="+mn-lt"/>
                          <a:ea typeface="+mn-ea"/>
                          <a:cs typeface="+mn-cs"/>
                        </a:rPr>
                        <a:t>$101.246.540</a:t>
                      </a:r>
                      <a:endParaRPr lang="es-ES" sz="1700" kern="1200" dirty="0">
                        <a:solidFill>
                          <a:schemeClr val="dk1"/>
                        </a:solidFill>
                        <a:latin typeface="+mn-lt"/>
                        <a:ea typeface="+mn-ea"/>
                        <a:cs typeface="+mn-cs"/>
                      </a:endParaRPr>
                    </a:p>
                  </a:txBody>
                  <a:tcPr/>
                </a:tc>
                <a:tc>
                  <a:txBody>
                    <a:bodyPr/>
                    <a:lstStyle/>
                    <a:p>
                      <a:pPr algn="ctr"/>
                      <a:r>
                        <a:rPr lang="es-CO" sz="1700" kern="1200" dirty="0" smtClean="0">
                          <a:solidFill>
                            <a:schemeClr val="dk1"/>
                          </a:solidFill>
                          <a:latin typeface="+mn-lt"/>
                          <a:ea typeface="+mn-ea"/>
                          <a:cs typeface="+mn-cs"/>
                        </a:rPr>
                        <a:t>16%</a:t>
                      </a:r>
                      <a:endParaRPr lang="es-ES" sz="1700" kern="1200" dirty="0">
                        <a:solidFill>
                          <a:schemeClr val="dk1"/>
                        </a:solidFill>
                        <a:latin typeface="+mn-lt"/>
                        <a:ea typeface="+mn-ea"/>
                        <a:cs typeface="+mn-cs"/>
                      </a:endParaRPr>
                    </a:p>
                  </a:txBody>
                  <a:tcPr/>
                </a:tc>
                <a:extLst>
                  <a:ext uri="{0D108BD9-81ED-4DB2-BD59-A6C34878D82A}">
                    <a16:rowId xmlns:a16="http://schemas.microsoft.com/office/drawing/2014/main" val="3658993507"/>
                  </a:ext>
                </a:extLst>
              </a:tr>
            </a:tbl>
          </a:graphicData>
        </a:graphic>
      </p:graphicFrame>
    </p:spTree>
    <p:extLst>
      <p:ext uri="{BB962C8B-B14F-4D97-AF65-F5344CB8AC3E}">
        <p14:creationId xmlns:p14="http://schemas.microsoft.com/office/powerpoint/2010/main" val="33684952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0" y="0"/>
            <a:ext cx="9180000" cy="6885000"/>
            <a:chOff x="0" y="0"/>
            <a:chExt cx="9180000" cy="6885000"/>
          </a:xfrm>
        </p:grpSpPr>
        <p:pic>
          <p:nvPicPr>
            <p:cNvPr id="20" name="19 Imagen" descr="Ambiente.jpg"/>
            <p:cNvPicPr>
              <a:picLocks noChangeAspect="1"/>
            </p:cNvPicPr>
            <p:nvPr/>
          </p:nvPicPr>
          <p:blipFill>
            <a:blip r:embed="rId2" cstate="print"/>
            <a:stretch>
              <a:fillRect/>
            </a:stretch>
          </p:blipFill>
          <p:spPr>
            <a:xfrm>
              <a:off x="0" y="0"/>
              <a:ext cx="9180000" cy="6885000"/>
            </a:xfrm>
            <a:prstGeom prst="rect">
              <a:avLst/>
            </a:prstGeom>
          </p:spPr>
        </p:pic>
        <p:sp>
          <p:nvSpPr>
            <p:cNvPr id="21" name="20 CuadroTexto"/>
            <p:cNvSpPr txBox="1"/>
            <p:nvPr/>
          </p:nvSpPr>
          <p:spPr>
            <a:xfrm>
              <a:off x="4626431" y="620688"/>
              <a:ext cx="4482073" cy="400110"/>
            </a:xfrm>
            <a:prstGeom prst="rect">
              <a:avLst/>
            </a:prstGeom>
            <a:noFill/>
          </p:spPr>
          <p:txBody>
            <a:bodyPr wrap="square" rtlCol="0">
              <a:spAutoFit/>
            </a:bodyPr>
            <a:lstStyle/>
            <a:p>
              <a:pPr algn="ctr"/>
              <a:endParaRPr lang="es-CO" sz="2000" b="1" dirty="0">
                <a:solidFill>
                  <a:schemeClr val="tx2">
                    <a:lumMod val="75000"/>
                  </a:schemeClr>
                </a:solidFill>
                <a:latin typeface="+mj-lt"/>
              </a:endParaRPr>
            </a:p>
          </p:txBody>
        </p:sp>
      </p:grpSp>
      <p:grpSp>
        <p:nvGrpSpPr>
          <p:cNvPr id="3" name="2 Grupo"/>
          <p:cNvGrpSpPr/>
          <p:nvPr/>
        </p:nvGrpSpPr>
        <p:grpSpPr>
          <a:xfrm>
            <a:off x="-1" y="416992"/>
            <a:ext cx="4716017" cy="1440160"/>
            <a:chOff x="-1" y="416992"/>
            <a:chExt cx="4716017" cy="1440160"/>
          </a:xfrm>
        </p:grpSpPr>
        <p:sp>
          <p:nvSpPr>
            <p:cNvPr id="14" name="13 Rectángulo redondeado"/>
            <p:cNvSpPr/>
            <p:nvPr/>
          </p:nvSpPr>
          <p:spPr>
            <a:xfrm>
              <a:off x="-1" y="416992"/>
              <a:ext cx="4716017" cy="1440160"/>
            </a:xfrm>
            <a:prstGeom prst="round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8" y="620688"/>
              <a:ext cx="3564904" cy="1095150"/>
            </a:xfrm>
            <a:prstGeom prst="rect">
              <a:avLst/>
            </a:prstGeom>
          </p:spPr>
        </p:pic>
      </p:grpSp>
      <p:sp>
        <p:nvSpPr>
          <p:cNvPr id="11" name="10 Rectángulo"/>
          <p:cNvSpPr/>
          <p:nvPr/>
        </p:nvSpPr>
        <p:spPr>
          <a:xfrm>
            <a:off x="0" y="2420888"/>
            <a:ext cx="9144000" cy="3082082"/>
          </a:xfrm>
          <a:prstGeom prst="rect">
            <a:avLst/>
          </a:prstGeom>
          <a:solidFill>
            <a:schemeClr val="bg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Text Box 5"/>
          <p:cNvSpPr txBox="1">
            <a:spLocks noChangeArrowheads="1"/>
          </p:cNvSpPr>
          <p:nvPr/>
        </p:nvSpPr>
        <p:spPr bwMode="auto">
          <a:xfrm>
            <a:off x="611560" y="2420888"/>
            <a:ext cx="8501062" cy="3046988"/>
          </a:xfrm>
          <a:prstGeom prst="rect">
            <a:avLst/>
          </a:prstGeom>
          <a:noFill/>
          <a:ln w="9525">
            <a:noFill/>
            <a:miter lim="800000"/>
            <a:headEnd/>
            <a:tailEnd/>
          </a:ln>
        </p:spPr>
        <p:txBody>
          <a:bodyPr wrap="square">
            <a:spAutoFit/>
          </a:bodyPr>
          <a:lstStyle/>
          <a:p>
            <a:pPr algn="r" eaLnBrk="0" fontAlgn="auto" hangingPunct="0">
              <a:spcBef>
                <a:spcPts val="0"/>
              </a:spcBef>
              <a:spcAft>
                <a:spcPts val="0"/>
              </a:spcAft>
              <a:defRPr/>
            </a:pPr>
            <a:r>
              <a:rPr lang="es-CO" sz="3200" b="1" dirty="0">
                <a:latin typeface="+mn-lt"/>
              </a:rPr>
              <a:t>Página web: </a:t>
            </a:r>
            <a:r>
              <a:rPr lang="es-CO" sz="3200" b="1" dirty="0">
                <a:solidFill>
                  <a:schemeClr val="tx2">
                    <a:lumMod val="75000"/>
                  </a:schemeClr>
                </a:solidFill>
                <a:latin typeface="+mn-lt"/>
              </a:rPr>
              <a:t>www.cra.gov.co</a:t>
            </a:r>
          </a:p>
          <a:p>
            <a:pPr algn="r" eaLnBrk="0" fontAlgn="auto" hangingPunct="0">
              <a:spcBef>
                <a:spcPts val="0"/>
              </a:spcBef>
              <a:spcAft>
                <a:spcPts val="0"/>
              </a:spcAft>
              <a:defRPr/>
            </a:pPr>
            <a:r>
              <a:rPr lang="es-CO" sz="3200" b="1" dirty="0" err="1">
                <a:latin typeface="+mn-lt"/>
              </a:rPr>
              <a:t>Twitter</a:t>
            </a:r>
            <a:r>
              <a:rPr lang="es-CO" sz="3200" b="1" dirty="0">
                <a:latin typeface="+mn-lt"/>
              </a:rPr>
              <a:t>: </a:t>
            </a:r>
            <a:r>
              <a:rPr lang="es-CO" sz="3200" b="1" dirty="0">
                <a:solidFill>
                  <a:schemeClr val="tx2">
                    <a:lumMod val="75000"/>
                  </a:schemeClr>
                </a:solidFill>
                <a:latin typeface="+mn-lt"/>
              </a:rPr>
              <a:t>@</a:t>
            </a:r>
            <a:r>
              <a:rPr lang="es-CO" sz="3200" b="1" dirty="0" err="1">
                <a:solidFill>
                  <a:schemeClr val="tx2">
                    <a:lumMod val="75000"/>
                  </a:schemeClr>
                </a:solidFill>
                <a:latin typeface="+mn-lt"/>
              </a:rPr>
              <a:t>cracolombia</a:t>
            </a:r>
            <a:endParaRPr lang="es-CO" sz="3200" b="1" dirty="0">
              <a:solidFill>
                <a:schemeClr val="tx2">
                  <a:lumMod val="75000"/>
                </a:schemeClr>
              </a:solidFill>
              <a:latin typeface="+mn-lt"/>
            </a:endParaRPr>
          </a:p>
          <a:p>
            <a:pPr algn="r" eaLnBrk="0" fontAlgn="auto" hangingPunct="0">
              <a:spcBef>
                <a:spcPts val="0"/>
              </a:spcBef>
              <a:spcAft>
                <a:spcPts val="0"/>
              </a:spcAft>
              <a:defRPr/>
            </a:pPr>
            <a:r>
              <a:rPr lang="es-CO" sz="3200" b="1" dirty="0">
                <a:latin typeface="+mn-lt"/>
              </a:rPr>
              <a:t>YouTube: </a:t>
            </a:r>
            <a:r>
              <a:rPr lang="es-CO" sz="3200" b="1" dirty="0" err="1">
                <a:solidFill>
                  <a:schemeClr val="tx2">
                    <a:lumMod val="75000"/>
                  </a:schemeClr>
                </a:solidFill>
                <a:latin typeface="+mn-lt"/>
              </a:rPr>
              <a:t>crapsbcol</a:t>
            </a:r>
            <a:endParaRPr lang="es-CO" sz="3200" b="1" dirty="0">
              <a:solidFill>
                <a:schemeClr val="tx2">
                  <a:lumMod val="75000"/>
                </a:schemeClr>
              </a:solidFill>
              <a:latin typeface="+mn-lt"/>
            </a:endParaRPr>
          </a:p>
          <a:p>
            <a:pPr algn="r" eaLnBrk="0" fontAlgn="auto" hangingPunct="0">
              <a:spcBef>
                <a:spcPts val="0"/>
              </a:spcBef>
              <a:spcAft>
                <a:spcPts val="0"/>
              </a:spcAft>
              <a:defRPr/>
            </a:pPr>
            <a:r>
              <a:rPr lang="es-CO" sz="3200" b="1" dirty="0">
                <a:latin typeface="+mn-lt"/>
              </a:rPr>
              <a:t>Facebook: </a:t>
            </a:r>
            <a:r>
              <a:rPr lang="es-CO" sz="3200" b="1" dirty="0">
                <a:solidFill>
                  <a:schemeClr val="tx2">
                    <a:lumMod val="75000"/>
                  </a:schemeClr>
                </a:solidFill>
                <a:latin typeface="+mn-lt"/>
              </a:rPr>
              <a:t>Comisión de Regulación CRA</a:t>
            </a:r>
          </a:p>
          <a:p>
            <a:pPr algn="r" eaLnBrk="0" fontAlgn="auto" hangingPunct="0">
              <a:spcBef>
                <a:spcPts val="0"/>
              </a:spcBef>
              <a:spcAft>
                <a:spcPts val="0"/>
              </a:spcAft>
              <a:defRPr/>
            </a:pPr>
            <a:r>
              <a:rPr lang="es-CO" sz="3200" b="1" dirty="0">
                <a:latin typeface="+mn-lt"/>
              </a:rPr>
              <a:t>Correo electrónico: </a:t>
            </a:r>
            <a:r>
              <a:rPr lang="es-CO" sz="3200" b="1" dirty="0">
                <a:solidFill>
                  <a:schemeClr val="tx2">
                    <a:lumMod val="75000"/>
                  </a:schemeClr>
                </a:solidFill>
                <a:latin typeface="+mn-lt"/>
              </a:rPr>
              <a:t>correo@cra.gov.co</a:t>
            </a:r>
          </a:p>
          <a:p>
            <a:pPr algn="r" eaLnBrk="0" fontAlgn="auto" hangingPunct="0">
              <a:spcBef>
                <a:spcPts val="0"/>
              </a:spcBef>
              <a:spcAft>
                <a:spcPts val="0"/>
              </a:spcAft>
              <a:defRPr/>
            </a:pPr>
            <a:r>
              <a:rPr lang="es-CO" sz="3200" b="1" dirty="0">
                <a:latin typeface="+mn-lt"/>
              </a:rPr>
              <a:t>PBX: </a:t>
            </a:r>
            <a:r>
              <a:rPr lang="es-CO" sz="3200" b="1" dirty="0">
                <a:solidFill>
                  <a:schemeClr val="tx2">
                    <a:lumMod val="75000"/>
                  </a:schemeClr>
                </a:solidFill>
                <a:latin typeface="+mn-lt"/>
              </a:rPr>
              <a:t>(1) 4873820 </a:t>
            </a:r>
            <a:r>
              <a:rPr lang="es-CO" sz="3200" b="1" dirty="0">
                <a:latin typeface="+mn-lt"/>
              </a:rPr>
              <a:t>Línea Nacional: </a:t>
            </a:r>
            <a:r>
              <a:rPr lang="es-CO" sz="3200" b="1" dirty="0">
                <a:solidFill>
                  <a:schemeClr val="tx2">
                    <a:lumMod val="75000"/>
                  </a:schemeClr>
                </a:solidFill>
                <a:latin typeface="+mn-lt"/>
              </a:rPr>
              <a:t>018000517565</a:t>
            </a:r>
          </a:p>
        </p:txBody>
      </p:sp>
      <p:grpSp>
        <p:nvGrpSpPr>
          <p:cNvPr id="17" name="16 Grupo"/>
          <p:cNvGrpSpPr/>
          <p:nvPr/>
        </p:nvGrpSpPr>
        <p:grpSpPr>
          <a:xfrm>
            <a:off x="5004048" y="5697352"/>
            <a:ext cx="4166593" cy="900000"/>
            <a:chOff x="5004048" y="5697352"/>
            <a:chExt cx="4166593" cy="900000"/>
          </a:xfrm>
        </p:grpSpPr>
        <p:sp>
          <p:nvSpPr>
            <p:cNvPr id="18" name="17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9" name="18 Imagen"/>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grpSp>
    </p:spTree>
    <p:extLst>
      <p:ext uri="{BB962C8B-B14F-4D97-AF65-F5344CB8AC3E}">
        <p14:creationId xmlns:p14="http://schemas.microsoft.com/office/powerpoint/2010/main" val="169616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Bottom)">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55895422"/>
              </p:ext>
            </p:extLst>
          </p:nvPr>
        </p:nvGraphicFramePr>
        <p:xfrm>
          <a:off x="179511" y="1196753"/>
          <a:ext cx="8712968" cy="4749425"/>
        </p:xfrm>
        <a:graphic>
          <a:graphicData uri="http://schemas.openxmlformats.org/drawingml/2006/table">
            <a:tbl>
              <a:tblPr firstRow="1" firstCol="1" lastRow="1" lastCol="1" bandRow="1" bandCol="1">
                <a:tableStyleId>{5C22544A-7EE6-4342-B048-85BDC9FD1C3A}</a:tableStyleId>
              </a:tblPr>
              <a:tblGrid>
                <a:gridCol w="748770">
                  <a:extLst>
                    <a:ext uri="{9D8B030D-6E8A-4147-A177-3AD203B41FA5}">
                      <a16:colId xmlns:a16="http://schemas.microsoft.com/office/drawing/2014/main" val="20000"/>
                    </a:ext>
                  </a:extLst>
                </a:gridCol>
                <a:gridCol w="1021052">
                  <a:extLst>
                    <a:ext uri="{9D8B030D-6E8A-4147-A177-3AD203B41FA5}">
                      <a16:colId xmlns:a16="http://schemas.microsoft.com/office/drawing/2014/main" val="20001"/>
                    </a:ext>
                  </a:extLst>
                </a:gridCol>
                <a:gridCol w="966483">
                  <a:extLst>
                    <a:ext uri="{9D8B030D-6E8A-4147-A177-3AD203B41FA5}">
                      <a16:colId xmlns:a16="http://schemas.microsoft.com/office/drawing/2014/main" val="20002"/>
                    </a:ext>
                  </a:extLst>
                </a:gridCol>
                <a:gridCol w="871410">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008112">
                  <a:extLst>
                    <a:ext uri="{9D8B030D-6E8A-4147-A177-3AD203B41FA5}">
                      <a16:colId xmlns:a16="http://schemas.microsoft.com/office/drawing/2014/main" val="2127690766"/>
                    </a:ext>
                  </a:extLst>
                </a:gridCol>
                <a:gridCol w="1728191">
                  <a:extLst>
                    <a:ext uri="{9D8B030D-6E8A-4147-A177-3AD203B41FA5}">
                      <a16:colId xmlns:a16="http://schemas.microsoft.com/office/drawing/2014/main" val="20006"/>
                    </a:ext>
                  </a:extLst>
                </a:gridCol>
              </a:tblGrid>
              <a:tr h="782658">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p>
                      <a:pPr algn="ctr">
                        <a:lnSpc>
                          <a:spcPts val="1300"/>
                        </a:lnSpc>
                        <a:spcBef>
                          <a:spcPts val="100"/>
                        </a:spcBef>
                        <a:spcAft>
                          <a:spcPts val="0"/>
                        </a:spcAft>
                      </a:pPr>
                      <a:endParaRPr lang="en-US" sz="1100" dirty="0" smtClean="0">
                        <a:effectLst/>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2876268">
                <a:tc rowSpan="2">
                  <a:txBody>
                    <a:bodyPr/>
                    <a:lstStyle/>
                    <a:p>
                      <a:pPr marL="12065" marR="3175" algn="ctr" defTabSz="914400" rtl="0" eaLnBrk="1" fontAlgn="ctr" latinLnBrk="0" hangingPunct="1">
                        <a:lnSpc>
                          <a:spcPct val="107000"/>
                        </a:lnSpc>
                        <a:spcBef>
                          <a:spcPts val="445"/>
                        </a:spcBef>
                        <a:spcAft>
                          <a:spcPts val="0"/>
                        </a:spcAft>
                      </a:pPr>
                      <a:r>
                        <a:rPr lang="es-ES" sz="1400" b="1" i="0" u="none" strike="noStrike" kern="1200" dirty="0" smtClean="0">
                          <a:solidFill>
                            <a:schemeClr val="tx1"/>
                          </a:solidFill>
                          <a:effectLst/>
                          <a:latin typeface="Calibri" panose="020F0502020204030204" pitchFamily="34" charset="0"/>
                          <a:ea typeface="+mn-ea"/>
                          <a:cs typeface="+mn-cs"/>
                        </a:rPr>
                        <a:t>SR5</a:t>
                      </a:r>
                      <a:endParaRPr lang="es-ES" sz="1400" b="1" i="0" u="none" strike="noStrike" kern="1200" dirty="0">
                        <a:solidFill>
                          <a:schemeClr val="tx1"/>
                        </a:solidFill>
                        <a:effectLst/>
                        <a:latin typeface="Calibri" panose="020F0502020204030204" pitchFamily="34" charset="0"/>
                        <a:ea typeface="+mn-ea"/>
                        <a:cs typeface="+mn-cs"/>
                      </a:endParaRPr>
                    </a:p>
                  </a:txBody>
                  <a:tcPr marL="0" marR="0" marT="0" marB="0" anchor="ctr">
                    <a:solidFill>
                      <a:srgbClr val="FF0000"/>
                    </a:solidFill>
                  </a:tcPr>
                </a:tc>
                <a:tc rowSpan="3">
                  <a:txBody>
                    <a:bodyPr/>
                    <a:lstStyle/>
                    <a:p>
                      <a:pPr algn="just" fontAlgn="ctr"/>
                      <a:r>
                        <a:rPr lang="es-CO" sz="1400" b="0" i="0" u="none" strike="noStrike" kern="1200" dirty="0">
                          <a:solidFill>
                            <a:schemeClr val="tx1"/>
                          </a:solidFill>
                          <a:effectLst/>
                          <a:latin typeface="Calibri" panose="020F0502020204030204" pitchFamily="34" charset="0"/>
                          <a:ea typeface="+mn-ea"/>
                          <a:cs typeface="+mn-cs"/>
                        </a:rPr>
                        <a:t>Desarrollar instrumentos para fortalecer  la aplicación del marco tarifario de acueducto y alcantarillado de más de 5.000 suscriptores orientado a incrementar los niveles de </a:t>
                      </a:r>
                      <a:r>
                        <a:rPr lang="es-CO" sz="1400" b="0" i="0" u="none" strike="noStrike" kern="1200" dirty="0" smtClean="0">
                          <a:solidFill>
                            <a:schemeClr val="tx1"/>
                          </a:solidFill>
                          <a:effectLst/>
                          <a:latin typeface="Calibri" panose="020F0502020204030204" pitchFamily="34" charset="0"/>
                          <a:ea typeface="+mn-ea"/>
                          <a:cs typeface="+mn-cs"/>
                        </a:rPr>
                        <a:t>eficiencia </a:t>
                      </a: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Elaborar propuesta de resolución de trámite </a:t>
                      </a:r>
                    </a:p>
                    <a:p>
                      <a:pPr algn="ctr" font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rowSpan="3">
                  <a:txBody>
                    <a:bodyPr/>
                    <a:lstStyle/>
                    <a:p>
                      <a:pPr algn="ctr" fontAlgn="ctr"/>
                      <a:r>
                        <a:rPr lang="es-ES" sz="1400" b="0" i="0" u="none" strike="noStrike" kern="1200" dirty="0" smtClean="0">
                          <a:solidFill>
                            <a:schemeClr val="tx1"/>
                          </a:solidFill>
                          <a:effectLst/>
                          <a:latin typeface="Calibri" panose="020F0502020204030204" pitchFamily="34" charset="0"/>
                          <a:ea typeface="+mn-ea"/>
                          <a:cs typeface="+mn-cs"/>
                        </a:rPr>
                        <a:t>Resolución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definitiva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publicada </a:t>
                      </a:r>
                    </a:p>
                    <a:p>
                      <a:pPr algn="just" fontAlgn="ctr"/>
                      <a:endParaRPr lang="es-CO" sz="1400" b="0" i="0" u="none" strike="noStrike" dirty="0" smtClean="0">
                        <a:solidFill>
                          <a:schemeClr val="tx1"/>
                        </a:solidFill>
                        <a:effectLst/>
                        <a:latin typeface="Calibri" panose="020F0502020204030204" pitchFamily="34" charset="0"/>
                      </a:endParaRPr>
                    </a:p>
                    <a:p>
                      <a:pPr algn="ctr" font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rowSpan="2">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Abril </a:t>
                      </a: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3">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Diciembre</a:t>
                      </a: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2">
                  <a:txBody>
                    <a:bodyPr/>
                    <a:lstStyle/>
                    <a:p>
                      <a:pPr marL="0" algn="ctr" defTabSz="914400" rtl="0" eaLnBrk="1" latinLnBrk="0" hangingPunct="1">
                        <a:lnSpc>
                          <a:spcPct val="100000"/>
                        </a:lnSpc>
                        <a:spcBef>
                          <a:spcPts val="5"/>
                        </a:spcBef>
                        <a:spcAft>
                          <a:spcPts val="0"/>
                        </a:spcAft>
                      </a:pPr>
                      <a:endParaRPr lang="es-MX"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MX"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MX"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MX"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3">
                  <a:txBody>
                    <a:bodyPr/>
                    <a:lstStyle/>
                    <a:p>
                      <a:pPr algn="just" fontAlgn="ctr"/>
                      <a:r>
                        <a:rPr lang="es-CO" sz="1400" b="0" i="0" u="none" strike="noStrike" kern="1200" dirty="0">
                          <a:solidFill>
                            <a:schemeClr val="tx1"/>
                          </a:solidFill>
                          <a:effectLst/>
                          <a:latin typeface="Calibri" panose="020F0502020204030204" pitchFamily="34" charset="0"/>
                          <a:ea typeface="+mn-ea"/>
                          <a:cs typeface="+mn-cs"/>
                        </a:rPr>
                        <a:t>Resolución definitiva de actualización del mercado regional aprobada en sesión de comisión</a:t>
                      </a:r>
                    </a:p>
                  </a:txBody>
                  <a:tcPr marL="0" marR="0" marT="0" marB="0" anchor="ctr">
                    <a:solidFill>
                      <a:schemeClr val="accent1">
                        <a:lumMod val="40000"/>
                        <a:lumOff val="60000"/>
                      </a:schemeClr>
                    </a:solidFill>
                  </a:tcPr>
                </a:tc>
                <a:tc>
                  <a:txBody>
                    <a:bodyPr/>
                    <a:lstStyle/>
                    <a:p>
                      <a:pPr algn="just" fontAlgn="ctr"/>
                      <a:r>
                        <a:rPr lang="es-CO" sz="1400" b="0" i="0" u="none" strike="noStrike" kern="1200" dirty="0" smtClean="0">
                          <a:solidFill>
                            <a:schemeClr val="tx1"/>
                          </a:solidFill>
                          <a:effectLst/>
                          <a:latin typeface="Calibri" panose="020F0502020204030204" pitchFamily="34" charset="0"/>
                          <a:ea typeface="+mn-ea"/>
                          <a:cs typeface="+mn-cs"/>
                        </a:rPr>
                        <a:t>No</a:t>
                      </a:r>
                      <a:r>
                        <a:rPr lang="es-CO" sz="1400" b="0" i="0" u="none" strike="noStrike" kern="1200" baseline="0" dirty="0" smtClean="0">
                          <a:solidFill>
                            <a:schemeClr val="tx1"/>
                          </a:solidFill>
                          <a:effectLst/>
                          <a:latin typeface="Calibri" panose="020F0502020204030204" pitchFamily="34" charset="0"/>
                          <a:ea typeface="+mn-ea"/>
                          <a:cs typeface="+mn-cs"/>
                        </a:rPr>
                        <a:t> se evidenció la propuesta de la   resolución de trámite </a:t>
                      </a:r>
                      <a:r>
                        <a:rPr lang="es-CO" sz="1400" b="0" i="0" u="none" strike="noStrike" kern="1200" dirty="0" smtClean="0">
                          <a:solidFill>
                            <a:schemeClr val="tx1"/>
                          </a:solidFill>
                          <a:effectLst/>
                          <a:latin typeface="Calibri" panose="020F0502020204030204" pitchFamily="34" charset="0"/>
                          <a:ea typeface="+mn-ea"/>
                          <a:cs typeface="+mn-cs"/>
                        </a:rPr>
                        <a:t>de actualización del mercado regional. </a:t>
                      </a:r>
                    </a:p>
                    <a:p>
                      <a:pPr algn="just" fontAlgn="ctr"/>
                      <a:endParaRPr lang="es-CO" sz="1400" b="0" i="0" u="none" strike="noStrike" kern="1200" dirty="0" smtClean="0">
                        <a:solidFill>
                          <a:schemeClr val="tx1"/>
                        </a:solidFill>
                        <a:effectLst/>
                        <a:latin typeface="Calibri" panose="020F0502020204030204" pitchFamily="34" charset="0"/>
                        <a:ea typeface="+mn-ea"/>
                        <a:cs typeface="+mn-cs"/>
                      </a:endParaRPr>
                    </a:p>
                    <a:p>
                      <a:pPr algn="just" fontAlgn="ctr"/>
                      <a:r>
                        <a:rPr lang="es-CO" sz="1400" b="0" i="0" u="none" strike="noStrike" kern="1200" dirty="0" smtClean="0">
                          <a:solidFill>
                            <a:srgbClr val="FF0000"/>
                          </a:solidFill>
                          <a:effectLst/>
                          <a:latin typeface="Calibri" panose="020F0502020204030204" pitchFamily="34" charset="0"/>
                          <a:ea typeface="+mn-ea"/>
                          <a:cs typeface="+mn-cs"/>
                        </a:rPr>
                        <a:t>En Sesión de Comisión del 27 de junio de 2017, se aprobó la modificación de la Agenda Regulatoria, pasando la resolución de trámite para el tercer trimestre. </a:t>
                      </a:r>
                      <a:endParaRPr lang="es-CO" sz="1400" b="0" i="0" u="none" strike="noStrike" kern="1200" dirty="0">
                        <a:solidFill>
                          <a:srgbClr val="FF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86760">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ctr" fontAlgn="ctr"/>
                      <a:r>
                        <a:rPr lang="es-CO" sz="1400" b="0" i="0" u="none" strike="noStrike" kern="1200" baseline="0" dirty="0" smtClean="0">
                          <a:solidFill>
                            <a:schemeClr val="tx1"/>
                          </a:solidFill>
                          <a:effectLst/>
                          <a:latin typeface="Calibri" panose="020F0502020204030204" pitchFamily="34" charset="0"/>
                          <a:ea typeface="+mn-ea"/>
                          <a:cs typeface="+mn-cs"/>
                        </a:rPr>
                        <a:t>EN PLAZO </a:t>
                      </a:r>
                      <a:endParaRPr lang="es-CO" sz="1400" b="0" i="0" u="none" strike="noStrike" kern="1200" baseline="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2001352485"/>
                  </a:ext>
                </a:extLst>
              </a:tr>
              <a:tr h="862825">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rgbClr val="000000"/>
                          </a:solidFill>
                          <a:effectLst/>
                          <a:latin typeface="Calibri" panose="020F0502020204030204" pitchFamily="34" charset="0"/>
                          <a:ea typeface="+mn-ea"/>
                          <a:cs typeface="+mn-cs"/>
                        </a:rPr>
                        <a:t>SR6</a:t>
                      </a:r>
                    </a:p>
                  </a:txBody>
                  <a:tcPr marL="0" marR="0" marT="0" marB="0" anchor="ctr">
                    <a:solidFill>
                      <a:srgbClr val="FFFF00"/>
                    </a:solidFill>
                  </a:tcPr>
                </a:tc>
                <a:tc vMerge="1">
                  <a:txBody>
                    <a:bodyPr/>
                    <a:lstStyle/>
                    <a:p>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Elaborar propuesta de la resolución definitiva.</a:t>
                      </a:r>
                    </a:p>
                  </a:txBody>
                  <a:tcPr marL="0" marR="0" marT="0" marB="0" anchor="ctr">
                    <a:solidFill>
                      <a:schemeClr val="accent1">
                        <a:lumMod val="40000"/>
                        <a:lumOff val="60000"/>
                      </a:schemeClr>
                    </a:solidFill>
                  </a:tcPr>
                </a:tc>
                <a:tc vMerge="1">
                  <a:txBody>
                    <a:bodyPr/>
                    <a:lstStyle/>
                    <a:p>
                      <a:endParaRPr lang="es-ES"/>
                    </a:p>
                  </a:txBody>
                  <a:tcPr/>
                </a:tc>
                <a:tc>
                  <a:txBody>
                    <a:bodyPr/>
                    <a:lstStyle/>
                    <a:p>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Diciembre </a:t>
                      </a:r>
                    </a:p>
                    <a:p>
                      <a:pPr algn="ctr"/>
                      <a:r>
                        <a:rPr lang="es-419" sz="1400" b="0" i="0" u="none" strike="noStrike" kern="1200" dirty="0" smtClean="0">
                          <a:solidFill>
                            <a:schemeClr val="tx1"/>
                          </a:solidFill>
                          <a:effectLst/>
                          <a:latin typeface="Calibri" panose="020F0502020204030204" pitchFamily="34" charset="0"/>
                          <a:ea typeface="+mn-ea"/>
                          <a:cs typeface="+mn-cs"/>
                        </a:rPr>
                        <a:t>de 2017</a:t>
                      </a: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vMerge="1">
                  <a:txBody>
                    <a:bodyPr/>
                    <a:lstStyle/>
                    <a:p>
                      <a:endParaRPr lang="es-ES"/>
                    </a:p>
                  </a:txBody>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vMerge="1">
                  <a:txBody>
                    <a:bodyPr/>
                    <a:lstStyle/>
                    <a:p>
                      <a:endParaRPr lang="es-ES"/>
                    </a:p>
                  </a:txBody>
                  <a:tcPr>
                    <a:solidFill>
                      <a:schemeClr val="accent1">
                        <a:lumMod val="40000"/>
                        <a:lumOff val="60000"/>
                      </a:schemeClr>
                    </a:solidFill>
                  </a:tcPr>
                </a:tc>
                <a:tc vMerge="1">
                  <a:txBody>
                    <a:bodyPr/>
                    <a:lstStyle/>
                    <a:p>
                      <a:pPr algn="just" fontAlgn="ctr"/>
                      <a:endParaRPr lang="es-CO" sz="1100" b="0" i="0" u="none" strike="noStrike" dirty="0">
                        <a:solidFill>
                          <a:schemeClr val="tx1"/>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548409889"/>
                  </a:ext>
                </a:extLst>
              </a:tr>
            </a:tbl>
          </a:graphicData>
        </a:graphic>
      </p:graphicFrame>
    </p:spTree>
    <p:extLst>
      <p:ext uri="{BB962C8B-B14F-4D97-AF65-F5344CB8AC3E}">
        <p14:creationId xmlns:p14="http://schemas.microsoft.com/office/powerpoint/2010/main" val="3462625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396422398"/>
              </p:ext>
            </p:extLst>
          </p:nvPr>
        </p:nvGraphicFramePr>
        <p:xfrm>
          <a:off x="179516" y="1196753"/>
          <a:ext cx="8712965" cy="4664523"/>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80117">
                  <a:extLst>
                    <a:ext uri="{9D8B030D-6E8A-4147-A177-3AD203B41FA5}">
                      <a16:colId xmlns:a16="http://schemas.microsoft.com/office/drawing/2014/main" val="20001"/>
                    </a:ext>
                  </a:extLst>
                </a:gridCol>
                <a:gridCol w="936107">
                  <a:extLst>
                    <a:ext uri="{9D8B030D-6E8A-4147-A177-3AD203B41FA5}">
                      <a16:colId xmlns:a16="http://schemas.microsoft.com/office/drawing/2014/main" val="20002"/>
                    </a:ext>
                  </a:extLst>
                </a:gridCol>
                <a:gridCol w="871410">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936105">
                  <a:extLst>
                    <a:ext uri="{9D8B030D-6E8A-4147-A177-3AD203B41FA5}">
                      <a16:colId xmlns:a16="http://schemas.microsoft.com/office/drawing/2014/main" val="2127690766"/>
                    </a:ext>
                  </a:extLst>
                </a:gridCol>
                <a:gridCol w="1800197">
                  <a:extLst>
                    <a:ext uri="{9D8B030D-6E8A-4147-A177-3AD203B41FA5}">
                      <a16:colId xmlns:a16="http://schemas.microsoft.com/office/drawing/2014/main" val="20006"/>
                    </a:ext>
                  </a:extLst>
                </a:gridCol>
              </a:tblGrid>
              <a:tr h="432047">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MX" sz="1100" baseline="0" dirty="0" smtClean="0">
                        <a:effectLst/>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904059">
                <a:tc rowSpan="2">
                  <a:txBody>
                    <a:bodyPr/>
                    <a:lstStyle/>
                    <a:p>
                      <a:pPr marL="12065" marR="3175" algn="ctr" defTabSz="914400" rtl="0" eaLnBrk="1" fontAlgn="ctr" latinLnBrk="0" hangingPunct="1">
                        <a:lnSpc>
                          <a:spcPct val="107000"/>
                        </a:lnSpc>
                        <a:spcBef>
                          <a:spcPts val="445"/>
                        </a:spcBef>
                        <a:spcAft>
                          <a:spcPts val="0"/>
                        </a:spcAft>
                      </a:pPr>
                      <a:r>
                        <a:rPr lang="es-ES" sz="1400" b="1" i="0" u="none" strike="noStrike" kern="1200" dirty="0" smtClean="0">
                          <a:solidFill>
                            <a:schemeClr val="tx1"/>
                          </a:solidFill>
                          <a:effectLst/>
                          <a:latin typeface="Calibri" panose="020F0502020204030204" pitchFamily="34" charset="0"/>
                          <a:ea typeface="+mn-ea"/>
                          <a:cs typeface="+mn-cs"/>
                        </a:rPr>
                        <a:t>SR7</a:t>
                      </a:r>
                      <a:endParaRPr lang="es-ES" sz="1400" b="1" i="0" u="none" strike="noStrike" kern="1200" dirty="0">
                        <a:solidFill>
                          <a:schemeClr val="tx1"/>
                        </a:solidFill>
                        <a:effectLst/>
                        <a:latin typeface="Calibri" panose="020F0502020204030204" pitchFamily="34" charset="0"/>
                        <a:ea typeface="+mn-ea"/>
                        <a:cs typeface="+mn-cs"/>
                      </a:endParaRPr>
                    </a:p>
                  </a:txBody>
                  <a:tcPr marL="0" marR="0" marT="0" marB="0" anchor="ctr">
                    <a:solidFill>
                      <a:srgbClr val="FF0000"/>
                    </a:solidFill>
                  </a:tcPr>
                </a:tc>
                <a:tc rowSpan="2">
                  <a:txBody>
                    <a:bodyPr/>
                    <a:lstStyle/>
                    <a:p>
                      <a:pPr algn="just" fontAlgn="ctr"/>
                      <a:r>
                        <a:rPr lang="es-CO" sz="1400" b="0" i="0" u="none" strike="noStrike" kern="1200" dirty="0">
                          <a:solidFill>
                            <a:schemeClr val="tx1"/>
                          </a:solidFill>
                          <a:effectLst/>
                          <a:latin typeface="Calibri" panose="020F0502020204030204" pitchFamily="34" charset="0"/>
                          <a:ea typeface="+mn-ea"/>
                          <a:cs typeface="+mn-cs"/>
                        </a:rPr>
                        <a:t>Desarrollar instrumentos para fortalecer  la aplicación del marco tarifario de acueducto y alcantarillado de más de 5.000 suscriptores orientado a incrementar los niveles de eficiencia</a:t>
                      </a:r>
                    </a:p>
                  </a:txBody>
                  <a:tcPr marL="0" marR="0" marT="0" marB="0" anchor="ctr">
                    <a:solidFill>
                      <a:schemeClr val="accent1">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Elaborar propuesta de la resolución definitiva.</a:t>
                      </a:r>
                    </a:p>
                    <a:p>
                      <a:pPr 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rowSpan="2">
                  <a:txBody>
                    <a:bodyPr/>
                    <a:lstStyle/>
                    <a:p>
                      <a:pPr algn="ctr" fontAlgn="ctr"/>
                      <a:r>
                        <a:rPr lang="es-ES" sz="1400" b="0" i="0" u="none" strike="noStrike" kern="1200" dirty="0" smtClean="0">
                          <a:solidFill>
                            <a:schemeClr val="tx1"/>
                          </a:solidFill>
                          <a:effectLst/>
                          <a:latin typeface="Calibri" panose="020F0502020204030204" pitchFamily="34" charset="0"/>
                          <a:ea typeface="+mn-ea"/>
                          <a:cs typeface="+mn-cs"/>
                        </a:rPr>
                        <a:t>Resolución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definitiva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publicada </a:t>
                      </a:r>
                    </a:p>
                    <a:p>
                      <a:pPr algn="just" fontAlgn="ctr"/>
                      <a:endParaRPr lang="es-CO" sz="1400" b="0" i="0" u="none" strike="noStrike" dirty="0" smtClean="0">
                        <a:solidFill>
                          <a:schemeClr val="tx1"/>
                        </a:solidFill>
                        <a:effectLst/>
                        <a:latin typeface="Calibri" panose="020F0502020204030204" pitchFamily="34" charset="0"/>
                      </a:endParaRPr>
                    </a:p>
                    <a:p>
                      <a:pPr algn="ctr" font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rowSpan="2">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Abril </a:t>
                      </a: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chemeClr val="tx1"/>
                        </a:solidFill>
                        <a:effectLst/>
                        <a:latin typeface="Calibri" panose="020F0502020204030204" pitchFamily="34" charset="0"/>
                        <a:ea typeface="+mn-ea"/>
                        <a:cs typeface="+mn-cs"/>
                      </a:endParaRPr>
                    </a:p>
                    <a:p>
                      <a:endParaRPr lang="es-419" sz="1400" b="0" i="0" u="none" strike="noStrike" kern="1200" dirty="0" smtClean="0">
                        <a:solidFill>
                          <a:schemeClr val="tx1"/>
                        </a:solidFill>
                        <a:effectLst/>
                        <a:latin typeface="Calibri" panose="020F0502020204030204" pitchFamily="34" charset="0"/>
                        <a:ea typeface="+mn-ea"/>
                        <a:cs typeface="+mn-cs"/>
                      </a:endParaRPr>
                    </a:p>
                    <a:p>
                      <a:endParaRPr lang="es-419" sz="1400" b="0" i="0" u="none" strike="noStrike" kern="1200" dirty="0" smtClean="0">
                        <a:solidFill>
                          <a:schemeClr val="tx1"/>
                        </a:solidFill>
                        <a:effectLst/>
                        <a:latin typeface="Calibri" panose="020F0502020204030204" pitchFamily="34" charset="0"/>
                        <a:ea typeface="+mn-ea"/>
                        <a:cs typeface="+mn-cs"/>
                      </a:endParaRPr>
                    </a:p>
                    <a:p>
                      <a:endParaRPr lang="es-419" sz="1400" b="0" i="0" u="none" strike="noStrike" kern="1200" dirty="0" smtClean="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2">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Junio</a:t>
                      </a: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De 2017</a:t>
                      </a: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MX"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MX"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MX"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MX"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2">
                  <a:txBody>
                    <a:bodyPr/>
                    <a:lstStyle/>
                    <a:p>
                      <a:pPr marL="0" algn="just" defTabSz="914400" rtl="0" eaLnBrk="1" fontAlgn="ctr" latinLnBrk="0" hangingPunct="1"/>
                      <a:r>
                        <a:rPr lang="es-CO" sz="1400" b="0" i="0" u="none" strike="noStrike" kern="1200" dirty="0">
                          <a:solidFill>
                            <a:schemeClr val="tx1"/>
                          </a:solidFill>
                          <a:effectLst/>
                          <a:latin typeface="Calibri" panose="020F0502020204030204" pitchFamily="34" charset="0"/>
                          <a:ea typeface="+mn-ea"/>
                          <a:cs typeface="+mn-cs"/>
                        </a:rPr>
                        <a:t>Resolución definitiva del Marco Tarifario de acueducto y alcantarillado para pequeños prestadores aprobada en sesión de comisión</a:t>
                      </a:r>
                    </a:p>
                  </a:txBody>
                  <a:tcPr marL="0" marR="0" marT="0" marB="0" anchor="ctr">
                    <a:solidFill>
                      <a:schemeClr val="accent1">
                        <a:lumMod val="40000"/>
                        <a:lumOff val="60000"/>
                      </a:schemeClr>
                    </a:solidFill>
                  </a:tcPr>
                </a:tc>
                <a:tc rowSpan="2">
                  <a:txBody>
                    <a:bodyPr/>
                    <a:lstStyle/>
                    <a:p>
                      <a:pPr algn="just" fontAlgn="ctr"/>
                      <a:r>
                        <a:rPr lang="es-CO" sz="1400" b="1" i="0" u="none" strike="noStrike" kern="1200" dirty="0" smtClean="0">
                          <a:solidFill>
                            <a:schemeClr val="tx1"/>
                          </a:solidFill>
                          <a:effectLst/>
                          <a:latin typeface="Calibri" panose="020F0502020204030204" pitchFamily="34" charset="0"/>
                          <a:ea typeface="+mn-ea"/>
                          <a:cs typeface="+mn-cs"/>
                        </a:rPr>
                        <a:t>% de cumplimiento 0%</a:t>
                      </a:r>
                    </a:p>
                    <a:p>
                      <a:pPr algn="just" fontAlgn="ctr"/>
                      <a:endParaRPr lang="es-CO" sz="1400" b="1" i="0" u="none" strike="noStrike" kern="1200" dirty="0" smtClean="0">
                        <a:solidFill>
                          <a:schemeClr val="tx1"/>
                        </a:solidFill>
                        <a:effectLst/>
                        <a:latin typeface="Calibri" panose="020F0502020204030204" pitchFamily="34" charset="0"/>
                        <a:ea typeface="+mn-ea"/>
                        <a:cs typeface="+mn-cs"/>
                      </a:endParaRPr>
                    </a:p>
                    <a:p>
                      <a:pPr algn="just" fontAlgn="ctr"/>
                      <a:r>
                        <a:rPr lang="es-CO" sz="1400" b="0" i="0" u="none" strike="noStrike" kern="1200" dirty="0" smtClean="0">
                          <a:solidFill>
                            <a:schemeClr val="tx1"/>
                          </a:solidFill>
                          <a:effectLst/>
                          <a:latin typeface="Calibri" panose="020F0502020204030204" pitchFamily="34" charset="0"/>
                          <a:ea typeface="+mn-ea"/>
                          <a:cs typeface="+mn-cs"/>
                        </a:rPr>
                        <a:t>No</a:t>
                      </a:r>
                      <a:r>
                        <a:rPr lang="es-CO" sz="1400" b="0" i="0" u="none" strike="noStrike" kern="1200" baseline="0" dirty="0" smtClean="0">
                          <a:solidFill>
                            <a:schemeClr val="tx1"/>
                          </a:solidFill>
                          <a:effectLst/>
                          <a:latin typeface="Calibri" panose="020F0502020204030204" pitchFamily="34" charset="0"/>
                          <a:ea typeface="+mn-ea"/>
                          <a:cs typeface="+mn-cs"/>
                        </a:rPr>
                        <a:t> se evidenció la resolución definitiva publicada del marco tarifario de acueducto y alcantarillado para pequeños prestadores.</a:t>
                      </a:r>
                    </a:p>
                    <a:p>
                      <a:pPr algn="just" fontAlgn="ctr"/>
                      <a:endParaRPr lang="es-CO" sz="1400" b="0" i="0" u="none" strike="noStrike" kern="1200" baseline="0" dirty="0" smtClean="0">
                        <a:solidFill>
                          <a:srgbClr val="00B0F0"/>
                        </a:solidFill>
                        <a:effectLst/>
                        <a:latin typeface="Calibri" panose="020F0502020204030204" pitchFamily="34" charset="0"/>
                        <a:ea typeface="+mn-ea"/>
                        <a:cs typeface="+mn-cs"/>
                      </a:endParaRPr>
                    </a:p>
                    <a:p>
                      <a:pPr algn="just" fontAlgn="ctr"/>
                      <a:endParaRPr lang="es-CO" sz="1400" b="0" i="0" u="none" strike="noStrike" kern="1200" baseline="0" dirty="0" smtClean="0">
                        <a:solidFill>
                          <a:srgbClr val="00B0F0"/>
                        </a:solidFill>
                        <a:effectLst/>
                        <a:latin typeface="Calibri" panose="020F0502020204030204" pitchFamily="34" charset="0"/>
                        <a:ea typeface="+mn-ea"/>
                        <a:cs typeface="+mn-cs"/>
                      </a:endParaRPr>
                    </a:p>
                    <a:p>
                      <a:pPr algn="just" fontAlgn="ctr"/>
                      <a:r>
                        <a:rPr lang="es-CO" sz="1400" b="0" i="0" u="none" strike="noStrike" kern="1200" baseline="0" dirty="0" smtClean="0">
                          <a:solidFill>
                            <a:srgbClr val="FF0000"/>
                          </a:solidFill>
                          <a:effectLst/>
                          <a:latin typeface="Calibri" panose="020F0502020204030204" pitchFamily="34" charset="0"/>
                          <a:ea typeface="+mn-ea"/>
                          <a:cs typeface="+mn-cs"/>
                        </a:rPr>
                        <a:t>En la sesión de Comisión del 21 de septiembre de 2017, se va a llevar para aprobación la resolución definitiva.</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3252464">
                <a:tc vMerge="1">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endParaRPr lang="es-ES" sz="1400" b="1" i="0" u="none" strike="noStrike" kern="1200" dirty="0" smtClean="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vMerge="1">
                  <a:txBody>
                    <a:bodyPr/>
                    <a:lstStyle/>
                    <a:p>
                      <a:endParaRPr lang="es-ES"/>
                    </a:p>
                  </a:txBody>
                  <a:tcPr/>
                </a:tc>
                <a:tc vMerge="1">
                  <a:txBody>
                    <a:bodyPr/>
                    <a:lstStyle/>
                    <a:p>
                      <a:pPr algn="ctr"/>
                      <a:endParaRPr lang="es-ES" sz="1400" b="0" i="0" u="none" strike="noStrike" kern="1200" dirty="0">
                        <a:solidFill>
                          <a:srgbClr val="000000"/>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vMerge="1">
                  <a:txBody>
                    <a:bodyPr/>
                    <a:lstStyle/>
                    <a:p>
                      <a:endParaRPr lang="es-ES"/>
                    </a:p>
                  </a:txBody>
                  <a:tcPr/>
                </a:tc>
                <a:tc vMerge="1">
                  <a:txBody>
                    <a:bodyPr/>
                    <a:lstStyle/>
                    <a:p>
                      <a:endParaRPr lang="es-419"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vMerge="1">
                  <a:txBody>
                    <a:bodyPr/>
                    <a:lstStyle/>
                    <a:p>
                      <a:endParaRPr lang="es-ES"/>
                    </a:p>
                  </a:txBody>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vMerge="1">
                  <a:txBody>
                    <a:bodyPr/>
                    <a:lstStyle/>
                    <a:p>
                      <a:pPr algn="l" fontAlgn="ctr"/>
                      <a:endParaRPr lang="es-CO" sz="1100" b="0"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tc vMerge="1">
                  <a:txBody>
                    <a:bodyPr/>
                    <a:lstStyle/>
                    <a:p>
                      <a:pPr algn="just" fontAlgn="ctr"/>
                      <a:endParaRPr lang="es-CO" sz="1100" b="0" i="0" u="none" strike="noStrike" dirty="0">
                        <a:solidFill>
                          <a:srgbClr val="000000"/>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548409889"/>
                  </a:ext>
                </a:extLst>
              </a:tr>
            </a:tbl>
          </a:graphicData>
        </a:graphic>
      </p:graphicFrame>
    </p:spTree>
    <p:extLst>
      <p:ext uri="{BB962C8B-B14F-4D97-AF65-F5344CB8AC3E}">
        <p14:creationId xmlns:p14="http://schemas.microsoft.com/office/powerpoint/2010/main" val="1465887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17448744"/>
              </p:ext>
            </p:extLst>
          </p:nvPr>
        </p:nvGraphicFramePr>
        <p:xfrm>
          <a:off x="179512" y="1196751"/>
          <a:ext cx="8712968" cy="4680520"/>
        </p:xfrm>
        <a:graphic>
          <a:graphicData uri="http://schemas.openxmlformats.org/drawingml/2006/table">
            <a:tbl>
              <a:tblPr firstRow="1" firstCol="1" lastRow="1" lastCol="1" bandRow="1" bandCol="1">
                <a:tableStyleId>{5C22544A-7EE6-4342-B048-85BDC9FD1C3A}</a:tableStyleId>
              </a:tblPr>
              <a:tblGrid>
                <a:gridCol w="720079">
                  <a:extLst>
                    <a:ext uri="{9D8B030D-6E8A-4147-A177-3AD203B41FA5}">
                      <a16:colId xmlns:a16="http://schemas.microsoft.com/office/drawing/2014/main" val="20000"/>
                    </a:ext>
                  </a:extLst>
                </a:gridCol>
                <a:gridCol w="1049742">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1">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224136">
                  <a:extLst>
                    <a:ext uri="{9D8B030D-6E8A-4147-A177-3AD203B41FA5}">
                      <a16:colId xmlns:a16="http://schemas.microsoft.com/office/drawing/2014/main" val="2127690766"/>
                    </a:ext>
                  </a:extLst>
                </a:gridCol>
                <a:gridCol w="1512168">
                  <a:extLst>
                    <a:ext uri="{9D8B030D-6E8A-4147-A177-3AD203B41FA5}">
                      <a16:colId xmlns:a16="http://schemas.microsoft.com/office/drawing/2014/main" val="20006"/>
                    </a:ext>
                  </a:extLst>
                </a:gridCol>
              </a:tblGrid>
              <a:tr h="670927">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p>
                      <a:pPr algn="ctr">
                        <a:lnSpc>
                          <a:spcPts val="1000"/>
                        </a:lnSpc>
                        <a:spcAft>
                          <a:spcPts val="0"/>
                        </a:spcAft>
                      </a:pPr>
                      <a:r>
                        <a:rPr lang="es-MX" sz="1100" baseline="0" dirty="0" smtClean="0">
                          <a:effectLst/>
                        </a:rPr>
                        <a:t> </a:t>
                      </a: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2890703">
                <a:tc rowSpan="3">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chemeClr val="tx1"/>
                          </a:solidFill>
                          <a:effectLst/>
                          <a:latin typeface="Calibri" panose="020F0502020204030204" pitchFamily="34" charset="0"/>
                          <a:ea typeface="+mn-ea"/>
                          <a:cs typeface="+mn-cs"/>
                        </a:rPr>
                        <a:t>SR8</a:t>
                      </a:r>
                    </a:p>
                  </a:txBody>
                  <a:tcPr marL="0" marR="0" marT="0" marB="0" anchor="ctr">
                    <a:solidFill>
                      <a:srgbClr val="FF0000"/>
                    </a:solidFill>
                  </a:tcPr>
                </a:tc>
                <a:tc rowSpan="4">
                  <a:txBody>
                    <a:bodyPr/>
                    <a:lstStyle/>
                    <a:p>
                      <a:pPr algn="just" fontAlgn="ctr"/>
                      <a:r>
                        <a:rPr lang="es-CO" sz="1400" b="0" i="0" u="none" strike="noStrike" kern="1200" dirty="0">
                          <a:solidFill>
                            <a:srgbClr val="000000"/>
                          </a:solidFill>
                          <a:effectLst/>
                          <a:latin typeface="Calibri" panose="020F0502020204030204" pitchFamily="34" charset="0"/>
                          <a:ea typeface="+mn-ea"/>
                          <a:cs typeface="+mn-cs"/>
                        </a:rPr>
                        <a:t>Definir instrumentos para fortalecer la evaluación de prestadores de acueducto y alcantarillado y para promover el desarrollo del mercado</a:t>
                      </a:r>
                    </a:p>
                  </a:txBody>
                  <a:tcPr marL="0" marR="0" marT="0" marB="0" anchor="ctr">
                    <a:solidFill>
                      <a:schemeClr val="accent1">
                        <a:lumMod val="40000"/>
                        <a:lumOff val="60000"/>
                      </a:schemeClr>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Elaborar propuesta de resolución de trámite</a:t>
                      </a:r>
                    </a:p>
                  </a:txBody>
                  <a:tcPr marL="0" marR="0" marT="0" marB="0" anchor="ctr">
                    <a:solidFill>
                      <a:schemeClr val="accent1">
                        <a:lumMod val="40000"/>
                        <a:lumOff val="60000"/>
                      </a:schemeClr>
                    </a:solidFill>
                  </a:tcPr>
                </a:tc>
                <a:tc rowSpan="4">
                  <a:txBody>
                    <a:bodyPr/>
                    <a:lstStyle/>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r>
                        <a:rPr lang="es-ES" sz="1400" b="0" i="0" u="none" strike="noStrike" kern="1200" dirty="0" smtClean="0">
                          <a:solidFill>
                            <a:schemeClr val="tx1"/>
                          </a:solidFill>
                          <a:effectLst/>
                          <a:latin typeface="Calibri" panose="020F0502020204030204" pitchFamily="34" charset="0"/>
                          <a:ea typeface="+mn-ea"/>
                          <a:cs typeface="+mn-cs"/>
                        </a:rPr>
                        <a:t>Resolución definitiva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publicada </a:t>
                      </a:r>
                    </a:p>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Mayo de 2017</a:t>
                      </a:r>
                    </a:p>
                  </a:txBody>
                  <a:tcPr marL="0" marR="0" marT="0" marB="0">
                    <a:solidFill>
                      <a:schemeClr val="accent1">
                        <a:lumMod val="40000"/>
                        <a:lumOff val="60000"/>
                      </a:schemeClr>
                    </a:solidFill>
                  </a:tcPr>
                </a:tc>
                <a:tc rowSpan="4">
                  <a:txBody>
                    <a:bodyPr/>
                    <a:lstStyle/>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rgbClr val="000000"/>
                        </a:solidFill>
                        <a:effectLst/>
                        <a:latin typeface="Calibri" panose="020F0502020204030204" pitchFamily="34" charset="0"/>
                        <a:ea typeface="+mn-ea"/>
                        <a:cs typeface="+mn-cs"/>
                      </a:endParaRPr>
                    </a:p>
                    <a:p>
                      <a:pPr algn="ctr"/>
                      <a:r>
                        <a:rPr lang="es-419" dirty="0" smtClean="0"/>
                        <a:t>  </a:t>
                      </a:r>
                    </a:p>
                    <a:p>
                      <a:pPr algn="ctr"/>
                      <a:endParaRPr lang="es-419" dirty="0" smtClean="0"/>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marL="0" marR="0" indent="0" algn="ctr" defTabSz="914400" rtl="0" eaLnBrk="1" fontAlgn="auto" latinLnBrk="0" hangingPunct="1">
                        <a:lnSpc>
                          <a:spcPts val="500"/>
                        </a:lnSpc>
                        <a:spcBef>
                          <a:spcPts val="50"/>
                        </a:spcBef>
                        <a:spcAft>
                          <a:spcPts val="0"/>
                        </a:spcAft>
                        <a:buClrTx/>
                        <a:buSzTx/>
                        <a:buFontTx/>
                        <a:buNone/>
                        <a:tabLst/>
                        <a:defRPr/>
                      </a:pPr>
                      <a:r>
                        <a:rPr lang="es-CO" sz="1400" b="0" i="0" u="none" strike="noStrike" kern="1200" dirty="0" smtClean="0">
                          <a:solidFill>
                            <a:srgbClr val="000000"/>
                          </a:solidFill>
                          <a:effectLst/>
                          <a:latin typeface="Calibri" panose="020F0502020204030204" pitchFamily="34" charset="0"/>
                          <a:ea typeface="+mn-ea"/>
                          <a:cs typeface="+mn-cs"/>
                        </a:rPr>
                        <a:t> </a:t>
                      </a:r>
                    </a:p>
                    <a:p>
                      <a:pPr algn="ctr"/>
                      <a:endParaRPr lang="es-ES" dirty="0"/>
                    </a:p>
                  </a:txBody>
                  <a:tcPr marL="0" marR="0" marT="0" marB="0">
                    <a:solidFill>
                      <a:schemeClr val="accent1">
                        <a:lumMod val="40000"/>
                        <a:lumOff val="60000"/>
                      </a:schemeClr>
                    </a:solidFill>
                  </a:tcPr>
                </a:tc>
                <a:tc rowSpan="3">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rowSpan="4">
                  <a:txBody>
                    <a:bodyPr/>
                    <a:lstStyle/>
                    <a:p>
                      <a:pPr algn="just" fontAlgn="ctr"/>
                      <a:r>
                        <a:rPr lang="es-CO" sz="1400" b="0" i="0" u="none" strike="noStrike" kern="1200" dirty="0" smtClean="0">
                          <a:solidFill>
                            <a:srgbClr val="000000"/>
                          </a:solidFill>
                          <a:effectLst/>
                          <a:latin typeface="Calibri" panose="020F0502020204030204" pitchFamily="34" charset="0"/>
                          <a:ea typeface="+mn-ea"/>
                          <a:cs typeface="+mn-cs"/>
                        </a:rPr>
                        <a:t>Resolución </a:t>
                      </a:r>
                      <a:r>
                        <a:rPr lang="es-CO" sz="1400" b="0" i="0" u="none" strike="noStrike" kern="1200" dirty="0">
                          <a:solidFill>
                            <a:srgbClr val="000000"/>
                          </a:solidFill>
                          <a:effectLst/>
                          <a:latin typeface="Calibri" panose="020F0502020204030204" pitchFamily="34" charset="0"/>
                          <a:ea typeface="+mn-ea"/>
                          <a:cs typeface="+mn-cs"/>
                        </a:rPr>
                        <a:t>definitiva de actualización de la Resolución 315 de clasificación de niveles de riesgo y de la Resolución 201 de PGR para los servicios de acueducto y alcantarillado aprobada en sesión de comisión</a:t>
                      </a:r>
                    </a:p>
                  </a:txBody>
                  <a:tcPr marL="0" marR="0" marT="0" marB="0" anchor="ctr">
                    <a:solidFill>
                      <a:schemeClr val="accent1">
                        <a:lumMod val="40000"/>
                        <a:lumOff val="60000"/>
                      </a:schemeClr>
                    </a:solidFill>
                  </a:tcPr>
                </a:tc>
                <a:tc rowSpan="2">
                  <a:txBody>
                    <a:bodyPr/>
                    <a:lstStyle/>
                    <a:p>
                      <a:pPr algn="just" fontAlgn="ctr"/>
                      <a:endParaRPr lang="es-CO" sz="1400" b="1" i="0" u="none" strike="noStrike" kern="1200" baseline="0" dirty="0" smtClean="0">
                        <a:solidFill>
                          <a:schemeClr val="tx1"/>
                        </a:solidFill>
                        <a:effectLst/>
                        <a:latin typeface="Calibri" panose="020F0502020204030204" pitchFamily="34" charset="0"/>
                        <a:ea typeface="+mn-ea"/>
                        <a:cs typeface="+mn-cs"/>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CO" sz="1400" b="0" i="0" u="none" strike="noStrike" kern="1200" baseline="0" dirty="0" smtClean="0">
                          <a:solidFill>
                            <a:schemeClr val="tx1"/>
                          </a:solidFill>
                          <a:effectLst/>
                          <a:latin typeface="Calibri" panose="020F0502020204030204" pitchFamily="34" charset="0"/>
                          <a:ea typeface="+mn-ea"/>
                          <a:cs typeface="+mn-cs"/>
                        </a:rPr>
                        <a:t>No se evidenció la propuesta de la resolución de trámite de la actualización de la Resolución 315</a:t>
                      </a:r>
                    </a:p>
                    <a:p>
                      <a:pPr marL="0" marR="0" indent="0" algn="just" defTabSz="914400" rtl="0" eaLnBrk="1" fontAlgn="ctr" latinLnBrk="0" hangingPunct="1">
                        <a:lnSpc>
                          <a:spcPct val="100000"/>
                        </a:lnSpc>
                        <a:spcBef>
                          <a:spcPts val="0"/>
                        </a:spcBef>
                        <a:spcAft>
                          <a:spcPts val="0"/>
                        </a:spcAft>
                        <a:buClrTx/>
                        <a:buSzTx/>
                        <a:buFontTx/>
                        <a:buNone/>
                        <a:tabLst/>
                        <a:defRPr/>
                      </a:pPr>
                      <a:endParaRPr lang="es-CO" sz="1400" b="0" i="0" u="none" strike="noStrike" kern="1200" baseline="0" dirty="0" smtClean="0">
                        <a:solidFill>
                          <a:schemeClr val="tx1"/>
                        </a:solidFill>
                        <a:effectLst/>
                        <a:latin typeface="Calibri" panose="020F0502020204030204" pitchFamily="34" charset="0"/>
                        <a:ea typeface="+mn-ea"/>
                        <a:cs typeface="+mn-cs"/>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CO" sz="1400" b="0" i="0" u="none" strike="noStrike" kern="1200" baseline="0" dirty="0" smtClean="0">
                          <a:solidFill>
                            <a:srgbClr val="FF0000"/>
                          </a:solidFill>
                          <a:effectLst/>
                          <a:latin typeface="Calibri" panose="020F0502020204030204" pitchFamily="34" charset="0"/>
                          <a:ea typeface="+mn-ea"/>
                          <a:cs typeface="+mn-cs"/>
                        </a:rPr>
                        <a:t>Se va a presentar a sesión de comisión el 14 de diciembre de 2017.</a:t>
                      </a: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13643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3">
                  <a:txBody>
                    <a:bodyPr/>
                    <a:lstStyle/>
                    <a:p>
                      <a:pPr algn="ctr"/>
                      <a:endParaRPr lang="es-419"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Diciembre </a:t>
                      </a: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endParaRPr lang="es-CO" sz="1400" b="0" i="0" u="none" strike="noStrike" kern="1200" dirty="0" smtClean="0">
                        <a:solidFill>
                          <a:srgbClr val="000000"/>
                        </a:solidFill>
                        <a:effectLst/>
                        <a:latin typeface="Calibri" panose="020F0502020204030204" pitchFamily="34" charset="0"/>
                        <a:ea typeface="+mn-ea"/>
                        <a:cs typeface="+mn-cs"/>
                      </a:endParaRPr>
                    </a:p>
                    <a:p>
                      <a:pPr marL="0" algn="ctr" defTabSz="914400" rtl="0" eaLnBrk="1" latinLnBrk="0" hangingPunct="1">
                        <a:lnSpc>
                          <a:spcPts val="500"/>
                        </a:lnSpc>
                        <a:spcBef>
                          <a:spcPts val="50"/>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de 2017</a:t>
                      </a:r>
                    </a:p>
                    <a:p>
                      <a:pPr algn="ctr"/>
                      <a:endParaRPr lang="es-ES" dirty="0"/>
                    </a:p>
                  </a:txBody>
                  <a:tcPr marL="0" marR="0" marT="0" marB="0">
                    <a:solidFill>
                      <a:schemeClr val="accent1">
                        <a:lumMod val="40000"/>
                        <a:lumOff val="60000"/>
                      </a:schemeClr>
                    </a:solidFill>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402847666"/>
                  </a:ext>
                </a:extLst>
              </a:tr>
              <a:tr h="4468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ctr" fontAlgn="ctr"/>
                      <a:r>
                        <a:rPr lang="es-CO" sz="1400" b="0" i="0" u="none" strike="noStrike" baseline="0" dirty="0" smtClean="0">
                          <a:solidFill>
                            <a:srgbClr val="FF0000"/>
                          </a:solidFill>
                          <a:effectLst/>
                          <a:latin typeface="Calibri" panose="020F0502020204030204" pitchFamily="34" charset="0"/>
                        </a:rPr>
                        <a:t> </a:t>
                      </a:r>
                      <a:r>
                        <a:rPr lang="es-CO" sz="1400" b="0" i="0" u="none" strike="noStrike" baseline="0" dirty="0" smtClean="0">
                          <a:solidFill>
                            <a:schemeClr val="tx1"/>
                          </a:solidFill>
                          <a:effectLst/>
                          <a:latin typeface="Calibri" panose="020F0502020204030204" pitchFamily="34" charset="0"/>
                        </a:rPr>
                        <a:t>EN PLAZO</a:t>
                      </a:r>
                      <a:endParaRPr lang="es-CO" sz="1400" b="0" i="0" u="none" strike="noStrike" dirty="0">
                        <a:solidFill>
                          <a:schemeClr val="tx1"/>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4021139957"/>
                  </a:ext>
                </a:extLst>
              </a:tr>
              <a:tr h="937777">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rgbClr val="000000"/>
                          </a:solidFill>
                          <a:effectLst/>
                          <a:latin typeface="Calibri" panose="020F0502020204030204" pitchFamily="34" charset="0"/>
                          <a:ea typeface="+mn-ea"/>
                          <a:cs typeface="+mn-cs"/>
                        </a:rPr>
                        <a:t>SR9</a:t>
                      </a:r>
                    </a:p>
                    <a:p>
                      <a:pPr marL="12065" marR="3175" algn="ctr" defTabSz="914400" rtl="0" eaLnBrk="1" fontAlgn="ctr" latinLnBrk="0" hangingPunct="1">
                        <a:lnSpc>
                          <a:spcPct val="107000"/>
                        </a:lnSpc>
                        <a:spcBef>
                          <a:spcPts val="445"/>
                        </a:spcBef>
                        <a:spcAft>
                          <a:spcPts val="0"/>
                        </a:spcAft>
                      </a:pPr>
                      <a:endParaRPr lang="es-ES" sz="1400" b="1" i="0" u="none" strike="noStrike" kern="1200" dirty="0">
                        <a:solidFill>
                          <a:srgbClr val="000000"/>
                        </a:solidFill>
                        <a:effectLst/>
                        <a:latin typeface="Calibri" panose="020F0502020204030204" pitchFamily="34" charset="0"/>
                        <a:ea typeface="+mn-ea"/>
                        <a:cs typeface="+mn-cs"/>
                      </a:endParaRPr>
                    </a:p>
                  </a:txBody>
                  <a:tcPr marL="0" marR="0" marT="0" marB="0" anchor="ctr">
                    <a:solidFill>
                      <a:srgbClr val="FFFF00"/>
                    </a:solidFill>
                  </a:tcPr>
                </a:tc>
                <a:tc vMerge="1">
                  <a:txBody>
                    <a:bodyPr/>
                    <a:lstStyle/>
                    <a:p>
                      <a:endParaRPr lang="es-ES"/>
                    </a:p>
                  </a:txBody>
                  <a:tcPr/>
                </a:tc>
                <a:tc>
                  <a:txBody>
                    <a:bodyPr/>
                    <a:lstStyle/>
                    <a:p>
                      <a:pPr algn="ctr" fontAlgn="ctr"/>
                      <a:r>
                        <a:rPr lang="es-CO" sz="1400" b="0" i="0" u="none" strike="noStrike" kern="1200" dirty="0">
                          <a:solidFill>
                            <a:srgbClr val="000000"/>
                          </a:solidFill>
                          <a:effectLst/>
                          <a:latin typeface="Calibri" panose="020F0502020204030204" pitchFamily="34" charset="0"/>
                          <a:ea typeface="+mn-ea"/>
                          <a:cs typeface="+mn-cs"/>
                        </a:rPr>
                        <a:t>Elaborar propuesta de la resolución definitiva </a:t>
                      </a:r>
                    </a:p>
                  </a:txBody>
                  <a:tcPr marL="0" marR="0" marT="0" marB="0" anchor="ctr">
                    <a:solidFill>
                      <a:schemeClr val="accent1">
                        <a:lumMod val="40000"/>
                        <a:lumOff val="60000"/>
                      </a:schemeClr>
                    </a:solidFill>
                  </a:tcPr>
                </a:tc>
                <a:tc vMerge="1">
                  <a:txBody>
                    <a:bodyPr/>
                    <a:lstStyle/>
                    <a:p>
                      <a:endParaRPr lang="es-ES"/>
                    </a:p>
                  </a:txBody>
                  <a:tcPr/>
                </a:tc>
                <a:tc vMerge="1">
                  <a:txBody>
                    <a:bodyPr/>
                    <a:lstStyle/>
                    <a:p>
                      <a:pPr algn="ctr"/>
                      <a:endParaRPr lang="es-ES" dirty="0"/>
                    </a:p>
                  </a:txBody>
                  <a:tcPr marL="0" marR="0" marT="0" marB="0">
                    <a:solidFill>
                      <a:schemeClr val="accent1">
                        <a:lumMod val="40000"/>
                        <a:lumOff val="60000"/>
                      </a:schemeClr>
                    </a:solidFill>
                  </a:tcPr>
                </a:tc>
                <a:tc vMerge="1">
                  <a:txBody>
                    <a:bodyPr/>
                    <a:lstStyle/>
                    <a:p>
                      <a:pPr algn="ctr"/>
                      <a:endParaRPr lang="es-ES" dirty="0"/>
                    </a:p>
                  </a:txBody>
                  <a:tcPr marL="0" marR="0" marT="0" marB="0">
                    <a:solidFill>
                      <a:schemeClr val="accent1">
                        <a:lumMod val="40000"/>
                        <a:lumOff val="60000"/>
                      </a:schemeClr>
                    </a:solidFill>
                  </a:tcPr>
                </a:tc>
                <a:tc>
                  <a:txBody>
                    <a:bodyPr/>
                    <a:lstStyle/>
                    <a:p>
                      <a:pPr algn="ctr"/>
                      <a:endParaRPr lang="es-419" dirty="0" smtClean="0"/>
                    </a:p>
                    <a:p>
                      <a:pPr marL="0" algn="ctr" defTabSz="914400" rtl="0" eaLnBrk="1" latinLnBrk="0" hangingPunct="1">
                        <a:lnSpc>
                          <a:spcPct val="100000"/>
                        </a:lnSpc>
                        <a:spcBef>
                          <a:spcPts val="5"/>
                        </a:spcBef>
                        <a:spcAft>
                          <a:spcPts val="0"/>
                        </a:spcAft>
                      </a:pPr>
                      <a:r>
                        <a:rPr lang="es-CO" sz="1400" b="0" i="0" u="none" strike="noStrike" kern="1200" dirty="0" smtClean="0">
                          <a:solidFill>
                            <a:srgbClr val="000000"/>
                          </a:solidFill>
                          <a:effectLst/>
                          <a:latin typeface="Calibri" panose="020F0502020204030204" pitchFamily="34" charset="0"/>
                          <a:ea typeface="+mn-ea"/>
                          <a:cs typeface="+mn-cs"/>
                        </a:rPr>
                        <a:t>1</a:t>
                      </a:r>
                      <a:endParaRPr lang="es-CO" sz="1400" b="0" i="0" u="none" strike="noStrike" kern="1200" dirty="0">
                        <a:solidFill>
                          <a:srgbClr val="000000"/>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vMerge="1">
                  <a:txBody>
                    <a:bodyPr/>
                    <a:lstStyle/>
                    <a:p>
                      <a:endParaRPr lang="es-ES"/>
                    </a:p>
                  </a:txBody>
                  <a:tcPr/>
                </a:tc>
                <a:tc vMerge="1">
                  <a:txBody>
                    <a:bodyPr/>
                    <a:lstStyle/>
                    <a:p>
                      <a:pPr algn="ctr" fontAlgn="ctr"/>
                      <a:endParaRPr lang="es-CO" sz="1400" b="0" i="0" u="none" strike="noStrike" dirty="0">
                        <a:solidFill>
                          <a:schemeClr val="tx1"/>
                        </a:solidFill>
                        <a:effectLst/>
                        <a:latin typeface="Calibri" panose="020F050202020403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56001182"/>
                  </a:ext>
                </a:extLst>
              </a:tr>
            </a:tbl>
          </a:graphicData>
        </a:graphic>
      </p:graphicFrame>
    </p:spTree>
    <p:extLst>
      <p:ext uri="{BB962C8B-B14F-4D97-AF65-F5344CB8AC3E}">
        <p14:creationId xmlns:p14="http://schemas.microsoft.com/office/powerpoint/2010/main" val="245096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9513" y="260648"/>
            <a:ext cx="871296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AL PLAN DE ACCIÓN</a:t>
            </a:r>
          </a:p>
          <a:p>
            <a:pPr algn="ctr"/>
            <a:r>
              <a:rPr lang="es-CO" sz="2400" dirty="0" smtClean="0"/>
              <a:t>PRIMER SEMESTRE 2017</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631217203"/>
              </p:ext>
            </p:extLst>
          </p:nvPr>
        </p:nvGraphicFramePr>
        <p:xfrm>
          <a:off x="179513" y="1196752"/>
          <a:ext cx="8712966" cy="4608511"/>
        </p:xfrm>
        <a:graphic>
          <a:graphicData uri="http://schemas.openxmlformats.org/drawingml/2006/table">
            <a:tbl>
              <a:tblPr firstRow="1" firstCol="1" lastRow="1" lastCol="1" bandRow="1" bandCol="1">
                <a:tableStyleId>{5C22544A-7EE6-4342-B048-85BDC9FD1C3A}</a:tableStyleId>
              </a:tblPr>
              <a:tblGrid>
                <a:gridCol w="648071">
                  <a:extLst>
                    <a:ext uri="{9D8B030D-6E8A-4147-A177-3AD203B41FA5}">
                      <a16:colId xmlns:a16="http://schemas.microsoft.com/office/drawing/2014/main" val="20000"/>
                    </a:ext>
                  </a:extLst>
                </a:gridCol>
                <a:gridCol w="1121750">
                  <a:extLst>
                    <a:ext uri="{9D8B030D-6E8A-4147-A177-3AD203B41FA5}">
                      <a16:colId xmlns:a16="http://schemas.microsoft.com/office/drawing/2014/main" val="20001"/>
                    </a:ext>
                  </a:extLst>
                </a:gridCol>
                <a:gridCol w="966482">
                  <a:extLst>
                    <a:ext uri="{9D8B030D-6E8A-4147-A177-3AD203B41FA5}">
                      <a16:colId xmlns:a16="http://schemas.microsoft.com/office/drawing/2014/main" val="20002"/>
                    </a:ext>
                  </a:extLst>
                </a:gridCol>
                <a:gridCol w="871410">
                  <a:extLst>
                    <a:ext uri="{9D8B030D-6E8A-4147-A177-3AD203B41FA5}">
                      <a16:colId xmlns:a16="http://schemas.microsoft.com/office/drawing/2014/main" val="20003"/>
                    </a:ext>
                  </a:extLst>
                </a:gridCol>
                <a:gridCol w="1000798">
                  <a:extLst>
                    <a:ext uri="{9D8B030D-6E8A-4147-A177-3AD203B41FA5}">
                      <a16:colId xmlns:a16="http://schemas.microsoft.com/office/drawing/2014/main" val="20004"/>
                    </a:ext>
                  </a:extLst>
                </a:gridCol>
                <a:gridCol w="973234">
                  <a:extLst>
                    <a:ext uri="{9D8B030D-6E8A-4147-A177-3AD203B41FA5}">
                      <a16:colId xmlns:a16="http://schemas.microsoft.com/office/drawing/2014/main" val="3728082772"/>
                    </a:ext>
                  </a:extLst>
                </a:gridCol>
                <a:gridCol w="394918">
                  <a:extLst>
                    <a:ext uri="{9D8B030D-6E8A-4147-A177-3AD203B41FA5}">
                      <a16:colId xmlns:a16="http://schemas.microsoft.com/office/drawing/2014/main" val="20005"/>
                    </a:ext>
                  </a:extLst>
                </a:gridCol>
                <a:gridCol w="1224136">
                  <a:extLst>
                    <a:ext uri="{9D8B030D-6E8A-4147-A177-3AD203B41FA5}">
                      <a16:colId xmlns:a16="http://schemas.microsoft.com/office/drawing/2014/main" val="2127690766"/>
                    </a:ext>
                  </a:extLst>
                </a:gridCol>
                <a:gridCol w="1512167">
                  <a:extLst>
                    <a:ext uri="{9D8B030D-6E8A-4147-A177-3AD203B41FA5}">
                      <a16:colId xmlns:a16="http://schemas.microsoft.com/office/drawing/2014/main" val="20006"/>
                    </a:ext>
                  </a:extLst>
                </a:gridCol>
              </a:tblGrid>
              <a:tr h="1047176">
                <a:tc>
                  <a:txBody>
                    <a:bodyPr/>
                    <a:lstStyle/>
                    <a:p>
                      <a:pPr algn="ctr">
                        <a:lnSpc>
                          <a:spcPts val="1000"/>
                        </a:lnSpc>
                        <a:spcBef>
                          <a:spcPts val="90"/>
                        </a:spcBef>
                        <a:spcAft>
                          <a:spcPts val="0"/>
                        </a:spcAft>
                      </a:pPr>
                      <a:r>
                        <a:rPr lang="en-US" sz="1100" dirty="0">
                          <a:effectLst/>
                        </a:rPr>
                        <a:t> </a:t>
                      </a:r>
                      <a:endParaRPr lang="es-CO" sz="1100" dirty="0" smtClean="0">
                        <a:effectLst/>
                      </a:endParaRPr>
                    </a:p>
                    <a:p>
                      <a:pPr algn="ctr">
                        <a:lnSpc>
                          <a:spcPts val="1000"/>
                        </a:lnSpc>
                        <a:spcBef>
                          <a:spcPts val="90"/>
                        </a:spcBef>
                        <a:spcAft>
                          <a:spcPts val="0"/>
                        </a:spcAft>
                      </a:pPr>
                      <a:r>
                        <a:rPr lang="es-MX" sz="1100" dirty="0" smtClean="0">
                          <a:effectLst/>
                          <a:latin typeface="Calibri"/>
                          <a:ea typeface="Calibri"/>
                          <a:cs typeface="Times New Roman"/>
                        </a:rPr>
                        <a:t>#  DEL INDICADOR</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r>
                        <a:rPr lang="es-CO" sz="1100" dirty="0" smtClean="0">
                          <a:effectLst/>
                        </a:rPr>
                        <a:t>PROYECTO ESTRATÉGICO</a:t>
                      </a:r>
                      <a:endParaRPr lang="es-MX" sz="1100" dirty="0" smtClean="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marL="0" marR="0" indent="0" algn="ctr" defTabSz="914400" rtl="0" eaLnBrk="1" fontAlgn="auto" latinLnBrk="0" hangingPunct="1">
                        <a:lnSpc>
                          <a:spcPts val="1000"/>
                        </a:lnSpc>
                        <a:spcBef>
                          <a:spcPts val="0"/>
                        </a:spcBef>
                        <a:spcAft>
                          <a:spcPts val="0"/>
                        </a:spcAft>
                        <a:buClrTx/>
                        <a:buSzTx/>
                        <a:buFontTx/>
                        <a:buNone/>
                        <a:tabLst/>
                        <a:defRPr/>
                      </a:pPr>
                      <a:r>
                        <a:rPr lang="en-US" sz="1100" dirty="0">
                          <a:effectLst/>
                        </a:rPr>
                        <a:t> </a:t>
                      </a:r>
                      <a:r>
                        <a:rPr lang="en-US" sz="1100" spc="5" dirty="0" smtClean="0">
                          <a:effectLst/>
                        </a:rPr>
                        <a:t>INICIATIVAS</a:t>
                      </a:r>
                      <a:r>
                        <a:rPr lang="en-US" sz="1100" spc="5" baseline="0" dirty="0" smtClean="0">
                          <a:effectLst/>
                        </a:rPr>
                        <a:t> ESTRATÉGICAS </a:t>
                      </a:r>
                      <a:endParaRPr lang="es-CO" sz="1100" dirty="0" smtClean="0">
                        <a:effectLst/>
                        <a:latin typeface="+mn-lt"/>
                        <a:ea typeface="Calibri"/>
                        <a:cs typeface="Times New Roman"/>
                      </a:endParaRPr>
                    </a:p>
                    <a:p>
                      <a:pPr algn="ctr">
                        <a:lnSpc>
                          <a:spcPts val="1000"/>
                        </a:lnSpc>
                        <a:spcAft>
                          <a:spcPts val="0"/>
                        </a:spcAft>
                      </a:pP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INDICADOR </a:t>
                      </a:r>
                    </a:p>
                    <a:p>
                      <a:pPr algn="ctr">
                        <a:lnSpc>
                          <a:spcPts val="1000"/>
                        </a:lnSpc>
                        <a:spcAft>
                          <a:spcPts val="0"/>
                        </a:spcAft>
                      </a:pPr>
                      <a:r>
                        <a:rPr lang="en-US" sz="1100" spc="-5" dirty="0" smtClean="0">
                          <a:effectLst/>
                        </a:rPr>
                        <a:t>PROYECTO </a:t>
                      </a:r>
                    </a:p>
                    <a:p>
                      <a:pPr algn="ctr">
                        <a:lnSpc>
                          <a:spcPts val="1000"/>
                        </a:lnSpc>
                        <a:spcAft>
                          <a:spcPts val="0"/>
                        </a:spcAft>
                      </a:pPr>
                      <a:r>
                        <a:rPr lang="en-US" sz="1100" spc="-5" dirty="0" smtClean="0">
                          <a:effectLst/>
                        </a:rPr>
                        <a:t>ESTRATÉGICO</a:t>
                      </a:r>
                      <a:endParaRPr lang="es-CO" sz="1100" dirty="0" smtClean="0">
                        <a:effectLst/>
                        <a:latin typeface="+mn-lt"/>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CUMPLIMIENTO</a:t>
                      </a:r>
                      <a:r>
                        <a:rPr lang="en-US" sz="1100" baseline="0" dirty="0" smtClean="0">
                          <a:effectLst/>
                        </a:rPr>
                        <a:t> </a:t>
                      </a:r>
                    </a:p>
                    <a:p>
                      <a:pPr algn="ctr">
                        <a:lnSpc>
                          <a:spcPts val="1000"/>
                        </a:lnSpc>
                        <a:spcAft>
                          <a:spcPts val="0"/>
                        </a:spcAft>
                      </a:pPr>
                      <a:r>
                        <a:rPr lang="en-US" sz="1100" baseline="0" dirty="0" smtClean="0">
                          <a:effectLst/>
                        </a:rPr>
                        <a:t>DE </a:t>
                      </a:r>
                    </a:p>
                    <a:p>
                      <a:pPr algn="ctr">
                        <a:lnSpc>
                          <a:spcPts val="1000"/>
                        </a:lnSpc>
                        <a:spcAft>
                          <a:spcPts val="0"/>
                        </a:spcAft>
                      </a:pPr>
                      <a:r>
                        <a:rPr lang="en-US" sz="1100" baseline="0" dirty="0" smtClean="0">
                          <a:effectLst/>
                        </a:rPr>
                        <a:t>ACTIVIDAD </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CO" sz="1100" dirty="0" smtClean="0">
                        <a:effectLst/>
                      </a:endParaRPr>
                    </a:p>
                    <a:p>
                      <a:pPr algn="ctr">
                        <a:lnSpc>
                          <a:spcPts val="1000"/>
                        </a:lnSpc>
                        <a:spcAft>
                          <a:spcPts val="0"/>
                        </a:spcAft>
                      </a:pPr>
                      <a:r>
                        <a:rPr lang="es-CO" sz="1100" dirty="0" smtClean="0">
                          <a:effectLst/>
                        </a:rPr>
                        <a:t>CUMPLIMIENTO DEL </a:t>
                      </a:r>
                    </a:p>
                    <a:p>
                      <a:pPr algn="ctr">
                        <a:lnSpc>
                          <a:spcPts val="1000"/>
                        </a:lnSpc>
                        <a:spcAft>
                          <a:spcPts val="0"/>
                        </a:spcAft>
                      </a:pPr>
                      <a:r>
                        <a:rPr lang="es-CO" sz="1100" dirty="0" smtClean="0">
                          <a:effectLst/>
                        </a:rPr>
                        <a:t>INDICADOR</a:t>
                      </a:r>
                      <a:endParaRPr lang="es-CO" sz="1100" dirty="0">
                        <a:effectLst/>
                      </a:endParaRP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META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INDICADOR </a:t>
                      </a:r>
                    </a:p>
                  </a:txBody>
                  <a:tcPr marL="0" marR="0" marT="0" marB="0">
                    <a:solidFill>
                      <a:schemeClr val="tx2"/>
                    </a:solidFill>
                  </a:tcPr>
                </a:tc>
                <a:tc>
                  <a:txBody>
                    <a:bodyPr/>
                    <a:lstStyle/>
                    <a:p>
                      <a:pPr algn="ctr">
                        <a:lnSpc>
                          <a:spcPts val="1000"/>
                        </a:lnSpc>
                        <a:spcAft>
                          <a:spcPts val="0"/>
                        </a:spcAft>
                      </a:pPr>
                      <a:endParaRPr lang="es-MX" sz="1100" dirty="0" smtClean="0">
                        <a:effectLst/>
                        <a:latin typeface="Calibri"/>
                        <a:ea typeface="Calibri"/>
                        <a:cs typeface="Times New Roman"/>
                      </a:endParaRPr>
                    </a:p>
                    <a:p>
                      <a:pPr algn="ctr">
                        <a:lnSpc>
                          <a:spcPts val="1000"/>
                        </a:lnSpc>
                        <a:spcAft>
                          <a:spcPts val="0"/>
                        </a:spcAft>
                      </a:pPr>
                      <a:r>
                        <a:rPr lang="es-MX" sz="1100" dirty="0" smtClean="0">
                          <a:effectLst/>
                          <a:latin typeface="Calibri"/>
                          <a:ea typeface="Calibri"/>
                          <a:cs typeface="Times New Roman"/>
                        </a:rPr>
                        <a:t>PRIMER SEMESTRE</a:t>
                      </a:r>
                    </a:p>
                    <a:p>
                      <a:pPr algn="ctr">
                        <a:lnSpc>
                          <a:spcPts val="1000"/>
                        </a:lnSpc>
                        <a:spcAft>
                          <a:spcPts val="0"/>
                        </a:spcAft>
                      </a:pPr>
                      <a:r>
                        <a:rPr lang="es-MX" sz="1100" dirty="0" smtClean="0">
                          <a:effectLst/>
                          <a:latin typeface="Calibri"/>
                          <a:ea typeface="Calibri"/>
                          <a:cs typeface="Times New Roman"/>
                        </a:rPr>
                        <a:t>ANÁLISIS </a:t>
                      </a:r>
                      <a:endParaRPr lang="es-CO" sz="1100" dirty="0">
                        <a:effectLst/>
                        <a:latin typeface="Calibri"/>
                        <a:ea typeface="Calibri"/>
                        <a:cs typeface="Times New Roman"/>
                      </a:endParaRPr>
                    </a:p>
                  </a:txBody>
                  <a:tcPr marL="0" marR="0" marT="0" marB="0">
                    <a:solidFill>
                      <a:schemeClr val="tx2"/>
                    </a:solidFill>
                  </a:tcPr>
                </a:tc>
                <a:extLst>
                  <a:ext uri="{0D108BD9-81ED-4DB2-BD59-A6C34878D82A}">
                    <a16:rowId xmlns:a16="http://schemas.microsoft.com/office/drawing/2014/main" val="10000"/>
                  </a:ext>
                </a:extLst>
              </a:tr>
              <a:tr h="3561335">
                <a:tc>
                  <a:txBody>
                    <a:bodyPr/>
                    <a:lstStyle/>
                    <a:p>
                      <a:pPr marL="12065" marR="3175" indent="0" algn="ctr" defTabSz="914400" rtl="0" eaLnBrk="1" fontAlgn="ctr" latinLnBrk="0" hangingPunct="1">
                        <a:lnSpc>
                          <a:spcPct val="107000"/>
                        </a:lnSpc>
                        <a:spcBef>
                          <a:spcPts val="445"/>
                        </a:spcBef>
                        <a:spcAft>
                          <a:spcPts val="0"/>
                        </a:spcAft>
                        <a:buClrTx/>
                        <a:buSzTx/>
                        <a:buFontTx/>
                        <a:buNone/>
                        <a:tabLst/>
                        <a:defRPr/>
                      </a:pPr>
                      <a:r>
                        <a:rPr lang="es-ES" sz="1400" b="1" i="0" u="none" strike="noStrike" kern="1200" dirty="0" smtClean="0">
                          <a:solidFill>
                            <a:schemeClr val="tx1"/>
                          </a:solidFill>
                          <a:effectLst/>
                          <a:latin typeface="Calibri" panose="020F0502020204030204" pitchFamily="34" charset="0"/>
                          <a:ea typeface="+mn-ea"/>
                          <a:cs typeface="+mn-cs"/>
                        </a:rPr>
                        <a:t>SR10</a:t>
                      </a:r>
                    </a:p>
                  </a:txBody>
                  <a:tcPr marL="0" marR="0" marT="0" marB="0" anchor="ctr">
                    <a:solidFill>
                      <a:srgbClr val="92D050"/>
                    </a:solidFill>
                  </a:tcPr>
                </a:tc>
                <a:tc>
                  <a:txBody>
                    <a:bodyPr/>
                    <a:lstStyle/>
                    <a:p>
                      <a:pPr algn="just" fontAlgn="ctr"/>
                      <a:r>
                        <a:rPr lang="es-CO" sz="1400" b="0" i="0" u="none" strike="noStrike" kern="1200" dirty="0">
                          <a:solidFill>
                            <a:schemeClr val="tx1"/>
                          </a:solidFill>
                          <a:effectLst/>
                          <a:latin typeface="Calibri" panose="020F0502020204030204" pitchFamily="34" charset="0"/>
                          <a:ea typeface="+mn-ea"/>
                          <a:cs typeface="+mn-cs"/>
                        </a:rPr>
                        <a:t>Definir instrumentos para fortalecer la evaluación de prestadores de acueducto y alcantarillado y para promover el desarrollo del mercado</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0" i="0" u="none" strike="noStrike" kern="1200" dirty="0" smtClean="0">
                          <a:solidFill>
                            <a:schemeClr val="tx1"/>
                          </a:solidFill>
                          <a:effectLst/>
                          <a:latin typeface="Calibri" panose="020F0502020204030204" pitchFamily="34" charset="0"/>
                          <a:ea typeface="+mn-ea"/>
                          <a:cs typeface="+mn-cs"/>
                        </a:rPr>
                        <a:t>Elaborar propuesta de resolución de definitiva</a:t>
                      </a:r>
                    </a:p>
                  </a:txBody>
                  <a:tcPr marL="0" marR="0" marT="0" marB="0" anchor="ctr">
                    <a:solidFill>
                      <a:schemeClr val="accent1">
                        <a:lumMod val="40000"/>
                        <a:lumOff val="60000"/>
                      </a:schemeClr>
                    </a:solidFill>
                  </a:tcPr>
                </a:tc>
                <a:tc>
                  <a:txBody>
                    <a:bodyPr/>
                    <a:lstStyle/>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r>
                        <a:rPr lang="es-ES" sz="1400" b="0" i="0" u="none" strike="noStrike" kern="1200" dirty="0" smtClean="0">
                          <a:solidFill>
                            <a:schemeClr val="tx1"/>
                          </a:solidFill>
                          <a:effectLst/>
                          <a:latin typeface="Calibri" panose="020F0502020204030204" pitchFamily="34" charset="0"/>
                          <a:ea typeface="+mn-ea"/>
                          <a:cs typeface="+mn-cs"/>
                        </a:rPr>
                        <a:t>Resolución definitiva </a:t>
                      </a:r>
                    </a:p>
                    <a:p>
                      <a:pPr algn="ctr" fontAlgn="ctr"/>
                      <a:r>
                        <a:rPr lang="es-ES" sz="1400" b="0" i="0" u="none" strike="noStrike" kern="1200" dirty="0" smtClean="0">
                          <a:solidFill>
                            <a:schemeClr val="tx1"/>
                          </a:solidFill>
                          <a:effectLst/>
                          <a:latin typeface="Calibri" panose="020F0502020204030204" pitchFamily="34" charset="0"/>
                          <a:ea typeface="+mn-ea"/>
                          <a:cs typeface="+mn-cs"/>
                        </a:rPr>
                        <a:t>publicada </a:t>
                      </a:r>
                    </a:p>
                    <a:p>
                      <a:pPr algn="ctr" fontAlgn="ctr"/>
                      <a:endParaRPr lang="es-ES" sz="1400" b="0" i="0" u="none" strike="noStrike" kern="1200" dirty="0" smtClean="0">
                        <a:solidFill>
                          <a:schemeClr val="tx1"/>
                        </a:solidFill>
                        <a:effectLst/>
                        <a:latin typeface="Calibri" panose="020F0502020204030204" pitchFamily="34" charset="0"/>
                        <a:ea typeface="+mn-ea"/>
                        <a:cs typeface="+mn-cs"/>
                      </a:endParaRPr>
                    </a:p>
                    <a:p>
                      <a:pPr algn="ctr" fontAlgn="ctr"/>
                      <a:endParaRPr lang="es-ES"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tc>
                  <a:txBody>
                    <a:bodyPr/>
                    <a:lstStyle/>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endParaRPr lang="es-419" sz="1400" b="0" i="0" u="none" strike="noStrike" kern="1200" dirty="0" smtClean="0">
                        <a:solidFill>
                          <a:schemeClr val="tx1"/>
                        </a:solidFill>
                        <a:effectLst/>
                        <a:latin typeface="Calibri" panose="020F0502020204030204" pitchFamily="34" charset="0"/>
                        <a:ea typeface="+mn-ea"/>
                        <a:cs typeface="+mn-cs"/>
                      </a:endParaRPr>
                    </a:p>
                    <a:p>
                      <a:pPr algn="ctr"/>
                      <a:r>
                        <a:rPr lang="es-419" sz="1400" b="0" i="0" u="none" strike="noStrike" kern="1200" dirty="0" smtClean="0">
                          <a:solidFill>
                            <a:schemeClr val="tx1"/>
                          </a:solidFill>
                          <a:effectLst/>
                          <a:latin typeface="Calibri" panose="020F0502020204030204" pitchFamily="34" charset="0"/>
                          <a:ea typeface="+mn-ea"/>
                          <a:cs typeface="+mn-cs"/>
                        </a:rPr>
                        <a:t>Febrero de 2017</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Marzo de</a:t>
                      </a: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 2017</a:t>
                      </a:r>
                    </a:p>
                    <a:p>
                      <a:pPr algn="ctr">
                        <a:lnSpc>
                          <a:spcPts val="500"/>
                        </a:lnSpc>
                        <a:spcBef>
                          <a:spcPts val="50"/>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algn="ctr">
                        <a:lnSpc>
                          <a:spcPts val="500"/>
                        </a:lnSpc>
                        <a:spcBef>
                          <a:spcPts val="50"/>
                        </a:spcBef>
                        <a:spcAft>
                          <a:spcPts val="0"/>
                        </a:spcAft>
                      </a:pP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r>
                        <a:rPr lang="es-CO" sz="1400" b="0" i="0" u="none" strike="noStrike" kern="1200" dirty="0" smtClean="0">
                          <a:solidFill>
                            <a:schemeClr val="tx1"/>
                          </a:solidFill>
                          <a:effectLst/>
                          <a:latin typeface="Calibri" panose="020F0502020204030204" pitchFamily="34" charset="0"/>
                          <a:ea typeface="+mn-ea"/>
                          <a:cs typeface="+mn-cs"/>
                        </a:rPr>
                        <a:t>1</a:t>
                      </a:r>
                      <a:endParaRPr lang="es-CO" sz="1400" b="0" i="0" u="none" strike="noStrike" kern="1200" dirty="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p>
                      <a:pPr marL="0" algn="ctr" defTabSz="914400" rtl="0" eaLnBrk="1" latinLnBrk="0" hangingPunct="1">
                        <a:lnSpc>
                          <a:spcPct val="100000"/>
                        </a:lnSpc>
                        <a:spcBef>
                          <a:spcPts val="5"/>
                        </a:spcBef>
                        <a:spcAft>
                          <a:spcPts val="0"/>
                        </a:spcAft>
                      </a:pPr>
                      <a:endParaRPr lang="es-CO" sz="1400" b="0" i="0" u="none" strike="noStrike" kern="1200" dirty="0" smtClean="0">
                        <a:solidFill>
                          <a:schemeClr val="tx1"/>
                        </a:solidFill>
                        <a:effectLst/>
                        <a:latin typeface="Calibri" panose="020F0502020204030204" pitchFamily="34" charset="0"/>
                        <a:ea typeface="+mn-ea"/>
                        <a:cs typeface="+mn-cs"/>
                      </a:endParaRPr>
                    </a:p>
                  </a:txBody>
                  <a:tcPr marL="0" marR="0" marT="0" marB="0">
                    <a:solidFill>
                      <a:schemeClr val="accent1">
                        <a:lumMod val="40000"/>
                        <a:lumOff val="60000"/>
                      </a:schemeClr>
                    </a:solidFill>
                  </a:tcPr>
                </a:tc>
                <a:tc>
                  <a:txBody>
                    <a:bodyPr/>
                    <a:lstStyle/>
                    <a:p>
                      <a:pPr algn="just" fontAlgn="ctr"/>
                      <a:r>
                        <a:rPr lang="es-CO" sz="1400" b="0" i="0" u="none" strike="noStrike" kern="1200" dirty="0">
                          <a:solidFill>
                            <a:schemeClr val="tx1"/>
                          </a:solidFill>
                          <a:effectLst/>
                          <a:latin typeface="Calibri" panose="020F0502020204030204" pitchFamily="34" charset="0"/>
                          <a:ea typeface="+mn-ea"/>
                          <a:cs typeface="+mn-cs"/>
                        </a:rPr>
                        <a:t>Resolución definitiva de alianzas público privadas en acueducto y alcantarillado aprobada en sesión de comisión</a:t>
                      </a:r>
                    </a:p>
                  </a:txBody>
                  <a:tcPr marL="0" marR="0" marT="0" marB="0" anchor="ctr">
                    <a:solidFill>
                      <a:schemeClr val="accent1">
                        <a:lumMod val="40000"/>
                        <a:lumOff val="60000"/>
                      </a:schemeClr>
                    </a:solidFill>
                  </a:tcPr>
                </a:tc>
                <a:tc>
                  <a:txBody>
                    <a:bodyPr/>
                    <a:lstStyle/>
                    <a:p>
                      <a:pPr algn="just" fontAlgn="ctr"/>
                      <a:r>
                        <a:rPr lang="es-CO" sz="1400" b="1" i="0" u="none" strike="noStrike" kern="1200" dirty="0" smtClean="0">
                          <a:solidFill>
                            <a:schemeClr val="tx1"/>
                          </a:solidFill>
                          <a:effectLst/>
                          <a:latin typeface="Calibri" panose="020F0502020204030204" pitchFamily="34" charset="0"/>
                          <a:ea typeface="+mn-ea"/>
                          <a:cs typeface="+mn-cs"/>
                        </a:rPr>
                        <a:t>% de cumplimiento  100% extemporánea</a:t>
                      </a:r>
                    </a:p>
                    <a:p>
                      <a:pPr algn="just" fontAlgn="ctr"/>
                      <a:endParaRPr lang="es-CO" sz="1400" b="0" i="0" u="none" strike="noStrike" kern="1200" dirty="0" smtClean="0">
                        <a:solidFill>
                          <a:schemeClr val="tx1"/>
                        </a:solidFill>
                        <a:effectLst/>
                        <a:latin typeface="Calibri" panose="020F0502020204030204" pitchFamily="34" charset="0"/>
                        <a:ea typeface="+mn-ea"/>
                        <a:cs typeface="+mn-cs"/>
                      </a:endParaRPr>
                    </a:p>
                    <a:p>
                      <a:pPr algn="just" fontAlgn="ctr"/>
                      <a:endParaRPr lang="es-CO" sz="1400" b="0" i="0" u="none" strike="noStrike" kern="1200" dirty="0" smtClean="0">
                        <a:solidFill>
                          <a:schemeClr val="tx1"/>
                        </a:solidFill>
                        <a:effectLst/>
                        <a:latin typeface="Calibri" panose="020F0502020204030204" pitchFamily="34" charset="0"/>
                        <a:ea typeface="+mn-ea"/>
                        <a:cs typeface="+mn-cs"/>
                      </a:endParaRPr>
                    </a:p>
                    <a:p>
                      <a:pPr algn="just" fontAlgn="ctr"/>
                      <a:r>
                        <a:rPr lang="es-CO" sz="1400" b="0" i="0" u="none" strike="noStrike" kern="1200" dirty="0" smtClean="0">
                          <a:solidFill>
                            <a:schemeClr val="tx1"/>
                          </a:solidFill>
                          <a:effectLst/>
                          <a:latin typeface="Calibri" panose="020F0502020204030204" pitchFamily="34" charset="0"/>
                          <a:ea typeface="+mn-ea"/>
                          <a:cs typeface="+mn-cs"/>
                        </a:rPr>
                        <a:t>En </a:t>
                      </a:r>
                      <a:r>
                        <a:rPr lang="es-CO" sz="1400" b="0" i="0" u="none" strike="noStrike" kern="1200" dirty="0">
                          <a:solidFill>
                            <a:schemeClr val="tx1"/>
                          </a:solidFill>
                          <a:effectLst/>
                          <a:latin typeface="Calibri" panose="020F0502020204030204" pitchFamily="34" charset="0"/>
                          <a:ea typeface="+mn-ea"/>
                          <a:cs typeface="+mn-cs"/>
                        </a:rPr>
                        <a:t>Sesión de Comisión </a:t>
                      </a:r>
                      <a:r>
                        <a:rPr lang="es-CO" sz="1400" b="0" i="0" u="none" strike="noStrike" kern="1200" dirty="0" smtClean="0">
                          <a:solidFill>
                            <a:schemeClr val="tx1"/>
                          </a:solidFill>
                          <a:effectLst/>
                          <a:latin typeface="Calibri" panose="020F0502020204030204" pitchFamily="34" charset="0"/>
                          <a:ea typeface="+mn-ea"/>
                          <a:cs typeface="+mn-cs"/>
                        </a:rPr>
                        <a:t>del 21 de abril de 2017,</a:t>
                      </a:r>
                      <a:r>
                        <a:rPr lang="es-CO" sz="1400" b="0" i="0" u="none" strike="noStrike" kern="1200" baseline="0" dirty="0" smtClean="0">
                          <a:solidFill>
                            <a:schemeClr val="tx1"/>
                          </a:solidFill>
                          <a:effectLst/>
                          <a:latin typeface="Calibri" panose="020F0502020204030204" pitchFamily="34" charset="0"/>
                          <a:ea typeface="+mn-ea"/>
                          <a:cs typeface="+mn-cs"/>
                        </a:rPr>
                        <a:t> se aprobó la resolución N° </a:t>
                      </a:r>
                      <a:r>
                        <a:rPr lang="es-CO" sz="1400" b="0" i="0" u="none" strike="noStrike" kern="1200" dirty="0" smtClean="0">
                          <a:solidFill>
                            <a:schemeClr val="tx1"/>
                          </a:solidFill>
                          <a:effectLst/>
                          <a:latin typeface="Calibri" panose="020F0502020204030204" pitchFamily="34" charset="0"/>
                          <a:ea typeface="+mn-ea"/>
                          <a:cs typeface="+mn-cs"/>
                        </a:rPr>
                        <a:t>789 y se encuentra</a:t>
                      </a:r>
                      <a:r>
                        <a:rPr lang="es-CO" sz="1400" b="0" i="0" u="none" strike="noStrike" kern="1200" baseline="0" dirty="0" smtClean="0">
                          <a:solidFill>
                            <a:schemeClr val="tx1"/>
                          </a:solidFill>
                          <a:effectLst/>
                          <a:latin typeface="Calibri" panose="020F0502020204030204" pitchFamily="34" charset="0"/>
                          <a:ea typeface="+mn-ea"/>
                          <a:cs typeface="+mn-cs"/>
                        </a:rPr>
                        <a:t> publicada en la página web de la entidad</a:t>
                      </a:r>
                      <a:r>
                        <a:rPr lang="es-CO" sz="1400" b="0" i="0" u="none" strike="noStrike" kern="1200" dirty="0" smtClean="0">
                          <a:solidFill>
                            <a:schemeClr val="tx1"/>
                          </a:solidFill>
                          <a:effectLst/>
                          <a:latin typeface="Calibri" panose="020F0502020204030204" pitchFamily="34" charset="0"/>
                          <a:ea typeface="+mn-ea"/>
                          <a:cs typeface="+mn-cs"/>
                        </a:rPr>
                        <a:t>. </a:t>
                      </a:r>
                    </a:p>
                    <a:p>
                      <a:pPr algn="just" fontAlgn="ctr"/>
                      <a:endParaRPr lang="es-CO" sz="1400" b="0" i="0" u="none" strike="noStrike" kern="1200" dirty="0">
                        <a:solidFill>
                          <a:schemeClr val="tx1"/>
                        </a:solidFill>
                        <a:effectLst/>
                        <a:latin typeface="Calibri" panose="020F0502020204030204" pitchFamily="34" charset="0"/>
                        <a:ea typeface="+mn-ea"/>
                        <a:cs typeface="+mn-cs"/>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19918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22102</TotalTime>
  <Words>6296</Words>
  <Application>Microsoft Office PowerPoint</Application>
  <PresentationFormat>Presentación en pantalla (4:3)</PresentationFormat>
  <Paragraphs>4274</Paragraphs>
  <Slides>59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59</vt:i4>
      </vt:variant>
    </vt:vector>
  </HeadingPairs>
  <TitlesOfParts>
    <vt:vector size="63"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SEGUIMIENTO PRESUPUESTAL AL PLAN DE ACCIÓN 2017</vt:lpstr>
      <vt:lpstr>SEGUIMIENTO PRESUPUESTAL AL PLAN DE ACCIÓN 2017</vt:lpstr>
      <vt:lpstr>SEGUIMIENTO PRESUPUESTAL AL PLAN DE ACCIÓN 2017</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Mercadeo básico</dc:title>
  <dc:creator>Preferred Customer</dc:creator>
  <cp:lastModifiedBy>Giovanni Soto Cagua</cp:lastModifiedBy>
  <cp:revision>1027</cp:revision>
  <cp:lastPrinted>2015-08-03T15:59:57Z</cp:lastPrinted>
  <dcterms:created xsi:type="dcterms:W3CDTF">2009-07-03T14:17:45Z</dcterms:created>
  <dcterms:modified xsi:type="dcterms:W3CDTF">2017-08-04T19:56:14Z</dcterms:modified>
</cp:coreProperties>
</file>