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555" r:id="rId2"/>
    <p:sldId id="576" r:id="rId3"/>
    <p:sldId id="608" r:id="rId4"/>
    <p:sldId id="628" r:id="rId5"/>
    <p:sldId id="629" r:id="rId6"/>
    <p:sldId id="632" r:id="rId7"/>
    <p:sldId id="633" r:id="rId8"/>
    <p:sldId id="634" r:id="rId9"/>
    <p:sldId id="635" r:id="rId10"/>
    <p:sldId id="636" r:id="rId11"/>
    <p:sldId id="637" r:id="rId12"/>
    <p:sldId id="638" r:id="rId13"/>
    <p:sldId id="639" r:id="rId14"/>
    <p:sldId id="640" r:id="rId15"/>
    <p:sldId id="661" r:id="rId16"/>
    <p:sldId id="659" r:id="rId17"/>
    <p:sldId id="641" r:id="rId18"/>
    <p:sldId id="652" r:id="rId19"/>
    <p:sldId id="642" r:id="rId20"/>
    <p:sldId id="660" r:id="rId21"/>
    <p:sldId id="651" r:id="rId22"/>
    <p:sldId id="643" r:id="rId23"/>
    <p:sldId id="644" r:id="rId24"/>
    <p:sldId id="653" r:id="rId25"/>
    <p:sldId id="645" r:id="rId26"/>
    <p:sldId id="654" r:id="rId27"/>
    <p:sldId id="646" r:id="rId28"/>
    <p:sldId id="662" r:id="rId29"/>
    <p:sldId id="655" r:id="rId30"/>
    <p:sldId id="647" r:id="rId31"/>
    <p:sldId id="656" r:id="rId32"/>
    <p:sldId id="657" r:id="rId33"/>
    <p:sldId id="648" r:id="rId34"/>
    <p:sldId id="658" r:id="rId35"/>
    <p:sldId id="649" r:id="rId36"/>
    <p:sldId id="554" r:id="rId37"/>
  </p:sldIdLst>
  <p:sldSz cx="9144000" cy="6858000" type="screen4x3"/>
  <p:notesSz cx="9296400" cy="70104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3481"/>
    <a:srgbClr val="003399"/>
    <a:srgbClr val="961D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34567" autoAdjust="0"/>
    <p:restoredTop sz="86530" autoAdjust="0"/>
  </p:normalViewPr>
  <p:slideViewPr>
    <p:cSldViewPr>
      <p:cViewPr varScale="1">
        <p:scale>
          <a:sx n="111" d="100"/>
          <a:sy n="111" d="100"/>
        </p:scale>
        <p:origin x="1158"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881D21-C594-44A1-9FE4-9F52305E624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CO"/>
        </a:p>
      </dgm:t>
    </dgm:pt>
    <dgm:pt modelId="{90B5DFB1-2B7C-4C66-9CD9-01ED8AC76300}">
      <dgm:prSet phldrT="[Texto]" custT="1"/>
      <dgm:spPr/>
      <dgm:t>
        <a:bodyPr/>
        <a:lstStyle/>
        <a:p>
          <a:r>
            <a:rPr lang="es-MX" sz="2800" dirty="0" smtClean="0"/>
            <a:t>CUMPLIMIENTO: </a:t>
          </a:r>
          <a:r>
            <a:rPr lang="es-MX" sz="2800" dirty="0" smtClean="0">
              <a:solidFill>
                <a:schemeClr val="bg1"/>
              </a:solidFill>
            </a:rPr>
            <a:t>48/48             		   100%</a:t>
          </a:r>
        </a:p>
      </dgm:t>
    </dgm:pt>
    <dgm:pt modelId="{6585EBD2-54D2-4CE7-A3BF-4A8CFD37DBC7}" type="parTrans" cxnId="{F6CE9967-0630-4CC3-BF86-CE20470AE2DD}">
      <dgm:prSet/>
      <dgm:spPr/>
      <dgm:t>
        <a:bodyPr/>
        <a:lstStyle/>
        <a:p>
          <a:endParaRPr lang="es-CO"/>
        </a:p>
      </dgm:t>
    </dgm:pt>
    <dgm:pt modelId="{1D455664-74C2-4C4B-820E-6188826A6D42}" type="sibTrans" cxnId="{F6CE9967-0630-4CC3-BF86-CE20470AE2DD}">
      <dgm:prSet/>
      <dgm:spPr/>
      <dgm:t>
        <a:bodyPr/>
        <a:lstStyle/>
        <a:p>
          <a:endParaRPr lang="es-CO"/>
        </a:p>
      </dgm:t>
    </dgm:pt>
    <dgm:pt modelId="{14932536-4481-4A1C-8D6F-8C406D879C42}" type="pres">
      <dgm:prSet presAssocID="{D9881D21-C594-44A1-9FE4-9F52305E6242}" presName="linear" presStyleCnt="0">
        <dgm:presLayoutVars>
          <dgm:dir/>
          <dgm:animLvl val="lvl"/>
          <dgm:resizeHandles val="exact"/>
        </dgm:presLayoutVars>
      </dgm:prSet>
      <dgm:spPr/>
      <dgm:t>
        <a:bodyPr/>
        <a:lstStyle/>
        <a:p>
          <a:endParaRPr lang="es-CO"/>
        </a:p>
      </dgm:t>
    </dgm:pt>
    <dgm:pt modelId="{07D412B5-9B15-44A1-BC29-EF02D8FD17C9}" type="pres">
      <dgm:prSet presAssocID="{90B5DFB1-2B7C-4C66-9CD9-01ED8AC76300}" presName="parentLin" presStyleCnt="0"/>
      <dgm:spPr/>
    </dgm:pt>
    <dgm:pt modelId="{7ECCDC65-038D-4912-A673-6959C98EB63F}" type="pres">
      <dgm:prSet presAssocID="{90B5DFB1-2B7C-4C66-9CD9-01ED8AC76300}" presName="parentLeftMargin" presStyleLbl="node1" presStyleIdx="0" presStyleCnt="1"/>
      <dgm:spPr/>
      <dgm:t>
        <a:bodyPr/>
        <a:lstStyle/>
        <a:p>
          <a:endParaRPr lang="es-CO"/>
        </a:p>
      </dgm:t>
    </dgm:pt>
    <dgm:pt modelId="{0B896676-27AA-4E44-8EF8-B790F54AA448}" type="pres">
      <dgm:prSet presAssocID="{90B5DFB1-2B7C-4C66-9CD9-01ED8AC76300}" presName="parentText" presStyleLbl="node1" presStyleIdx="0" presStyleCnt="1" custScaleX="163243" custScaleY="144081">
        <dgm:presLayoutVars>
          <dgm:chMax val="0"/>
          <dgm:bulletEnabled val="1"/>
        </dgm:presLayoutVars>
      </dgm:prSet>
      <dgm:spPr/>
      <dgm:t>
        <a:bodyPr/>
        <a:lstStyle/>
        <a:p>
          <a:endParaRPr lang="es-CO"/>
        </a:p>
      </dgm:t>
    </dgm:pt>
    <dgm:pt modelId="{577122B1-852C-4BBE-B1B5-60C72BAA7AAD}" type="pres">
      <dgm:prSet presAssocID="{90B5DFB1-2B7C-4C66-9CD9-01ED8AC76300}" presName="negativeSpace" presStyleCnt="0"/>
      <dgm:spPr/>
    </dgm:pt>
    <dgm:pt modelId="{3353BBBC-B41F-4CA6-B6FF-47EF2E651CDF}" type="pres">
      <dgm:prSet presAssocID="{90B5DFB1-2B7C-4C66-9CD9-01ED8AC76300}" presName="childText" presStyleLbl="conFgAcc1" presStyleIdx="0" presStyleCnt="1">
        <dgm:presLayoutVars>
          <dgm:bulletEnabled val="1"/>
        </dgm:presLayoutVars>
      </dgm:prSet>
      <dgm:spPr/>
    </dgm:pt>
  </dgm:ptLst>
  <dgm:cxnLst>
    <dgm:cxn modelId="{F6CE9967-0630-4CC3-BF86-CE20470AE2DD}" srcId="{D9881D21-C594-44A1-9FE4-9F52305E6242}" destId="{90B5DFB1-2B7C-4C66-9CD9-01ED8AC76300}" srcOrd="0" destOrd="0" parTransId="{6585EBD2-54D2-4CE7-A3BF-4A8CFD37DBC7}" sibTransId="{1D455664-74C2-4C4B-820E-6188826A6D42}"/>
    <dgm:cxn modelId="{300CF35B-1DFB-4EE6-A8FD-3DF374E3E5AD}" type="presOf" srcId="{90B5DFB1-2B7C-4C66-9CD9-01ED8AC76300}" destId="{0B896676-27AA-4E44-8EF8-B790F54AA448}" srcOrd="1" destOrd="0" presId="urn:microsoft.com/office/officeart/2005/8/layout/list1"/>
    <dgm:cxn modelId="{374036D5-21C1-4FDF-B428-80267F24DA1D}" type="presOf" srcId="{D9881D21-C594-44A1-9FE4-9F52305E6242}" destId="{14932536-4481-4A1C-8D6F-8C406D879C42}" srcOrd="0" destOrd="0" presId="urn:microsoft.com/office/officeart/2005/8/layout/list1"/>
    <dgm:cxn modelId="{744A69B6-3B74-45A8-AA7B-33C7D102BF1B}" type="presOf" srcId="{90B5DFB1-2B7C-4C66-9CD9-01ED8AC76300}" destId="{7ECCDC65-038D-4912-A673-6959C98EB63F}" srcOrd="0" destOrd="0" presId="urn:microsoft.com/office/officeart/2005/8/layout/list1"/>
    <dgm:cxn modelId="{BAAFD484-6B09-46D1-8B07-CA9735E8EBB8}" type="presParOf" srcId="{14932536-4481-4A1C-8D6F-8C406D879C42}" destId="{07D412B5-9B15-44A1-BC29-EF02D8FD17C9}" srcOrd="0" destOrd="0" presId="urn:microsoft.com/office/officeart/2005/8/layout/list1"/>
    <dgm:cxn modelId="{D9137323-8D12-4748-AA26-BD1427867E9F}" type="presParOf" srcId="{07D412B5-9B15-44A1-BC29-EF02D8FD17C9}" destId="{7ECCDC65-038D-4912-A673-6959C98EB63F}" srcOrd="0" destOrd="0" presId="urn:microsoft.com/office/officeart/2005/8/layout/list1"/>
    <dgm:cxn modelId="{16900FE1-DB29-4596-8C34-098499B01A0F}" type="presParOf" srcId="{07D412B5-9B15-44A1-BC29-EF02D8FD17C9}" destId="{0B896676-27AA-4E44-8EF8-B790F54AA448}" srcOrd="1" destOrd="0" presId="urn:microsoft.com/office/officeart/2005/8/layout/list1"/>
    <dgm:cxn modelId="{F012D6DE-72DB-4814-9962-3DF8BA11904C}" type="presParOf" srcId="{14932536-4481-4A1C-8D6F-8C406D879C42}" destId="{577122B1-852C-4BBE-B1B5-60C72BAA7AAD}" srcOrd="1" destOrd="0" presId="urn:microsoft.com/office/officeart/2005/8/layout/list1"/>
    <dgm:cxn modelId="{C23254EA-43F4-477C-A9F4-B03612B5840B}" type="presParOf" srcId="{14932536-4481-4A1C-8D6F-8C406D879C42}" destId="{3353BBBC-B41F-4CA6-B6FF-47EF2E651CDF}"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53BBBC-B41F-4CA6-B6FF-47EF2E651CDF}">
      <dsp:nvSpPr>
        <dsp:cNvPr id="0" name=""/>
        <dsp:cNvSpPr/>
      </dsp:nvSpPr>
      <dsp:spPr>
        <a:xfrm>
          <a:off x="0" y="1927705"/>
          <a:ext cx="8712968" cy="163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B896676-27AA-4E44-8EF8-B790F54AA448}">
      <dsp:nvSpPr>
        <dsp:cNvPr id="0" name=""/>
        <dsp:cNvSpPr/>
      </dsp:nvSpPr>
      <dsp:spPr>
        <a:xfrm>
          <a:off x="365025" y="122478"/>
          <a:ext cx="8342304" cy="276462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0531" tIns="0" rIns="230531" bIns="0" numCol="1" spcCol="1270" anchor="ctr" anchorCtr="0">
          <a:noAutofit/>
        </a:bodyPr>
        <a:lstStyle/>
        <a:p>
          <a:pPr lvl="0" algn="l" defTabSz="1244600">
            <a:lnSpc>
              <a:spcPct val="90000"/>
            </a:lnSpc>
            <a:spcBef>
              <a:spcPct val="0"/>
            </a:spcBef>
            <a:spcAft>
              <a:spcPct val="35000"/>
            </a:spcAft>
          </a:pPr>
          <a:r>
            <a:rPr lang="es-MX" sz="2800" kern="1200" dirty="0" smtClean="0"/>
            <a:t>CUMPLIMIENTO: </a:t>
          </a:r>
          <a:r>
            <a:rPr lang="es-MX" sz="2800" kern="1200" dirty="0" smtClean="0">
              <a:solidFill>
                <a:schemeClr val="bg1"/>
              </a:solidFill>
            </a:rPr>
            <a:t>48/48             		   100%</a:t>
          </a:r>
        </a:p>
      </dsp:txBody>
      <dsp:txXfrm>
        <a:off x="499983" y="257436"/>
        <a:ext cx="8072388" cy="249471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s-CO"/>
          </a:p>
        </p:txBody>
      </p:sp>
      <p:sp>
        <p:nvSpPr>
          <p:cNvPr id="3" name="2 Marcador de fecha"/>
          <p:cNvSpPr>
            <a:spLocks noGrp="1"/>
          </p:cNvSpPr>
          <p:nvPr>
            <p:ph type="dt" sz="quarter" idx="1"/>
          </p:nvPr>
        </p:nvSpPr>
        <p:spPr>
          <a:xfrm>
            <a:off x="5265809" y="0"/>
            <a:ext cx="4028440" cy="350520"/>
          </a:xfrm>
          <a:prstGeom prst="rect">
            <a:avLst/>
          </a:prstGeom>
        </p:spPr>
        <p:txBody>
          <a:bodyPr vert="horz" lIns="93177" tIns="46589" rIns="93177" bIns="46589" rtlCol="0"/>
          <a:lstStyle>
            <a:lvl1pPr algn="r">
              <a:defRPr sz="1200"/>
            </a:lvl1pPr>
          </a:lstStyle>
          <a:p>
            <a:fld id="{99B95587-273F-410D-A590-A10B34E4BEE7}" type="datetimeFigureOut">
              <a:rPr lang="es-CO" smtClean="0"/>
              <a:t>11/01/2018</a:t>
            </a:fld>
            <a:endParaRPr lang="es-CO"/>
          </a:p>
        </p:txBody>
      </p:sp>
      <p:sp>
        <p:nvSpPr>
          <p:cNvPr id="4" name="3 Marcador de pie de página"/>
          <p:cNvSpPr>
            <a:spLocks noGrp="1"/>
          </p:cNvSpPr>
          <p:nvPr>
            <p:ph type="ftr" sz="quarter" idx="2"/>
          </p:nvPr>
        </p:nvSpPr>
        <p:spPr>
          <a:xfrm>
            <a:off x="0" y="6658664"/>
            <a:ext cx="4028440" cy="350520"/>
          </a:xfrm>
          <a:prstGeom prst="rect">
            <a:avLst/>
          </a:prstGeom>
        </p:spPr>
        <p:txBody>
          <a:bodyPr vert="horz" lIns="93177" tIns="46589" rIns="93177" bIns="46589" rtlCol="0" anchor="b"/>
          <a:lstStyle>
            <a:lvl1pPr algn="l">
              <a:defRPr sz="1200"/>
            </a:lvl1pPr>
          </a:lstStyle>
          <a:p>
            <a:endParaRPr lang="es-CO"/>
          </a:p>
        </p:txBody>
      </p:sp>
      <p:sp>
        <p:nvSpPr>
          <p:cNvPr id="5" name="4 Marcador de número de diapositiva"/>
          <p:cNvSpPr>
            <a:spLocks noGrp="1"/>
          </p:cNvSpPr>
          <p:nvPr>
            <p:ph type="sldNum" sz="quarter" idx="3"/>
          </p:nvPr>
        </p:nvSpPr>
        <p:spPr>
          <a:xfrm>
            <a:off x="5265809" y="6658664"/>
            <a:ext cx="4028440" cy="350520"/>
          </a:xfrm>
          <a:prstGeom prst="rect">
            <a:avLst/>
          </a:prstGeom>
        </p:spPr>
        <p:txBody>
          <a:bodyPr vert="horz" lIns="93177" tIns="46589" rIns="93177" bIns="46589" rtlCol="0" anchor="b"/>
          <a:lstStyle>
            <a:lvl1pPr algn="r">
              <a:defRPr sz="1200"/>
            </a:lvl1pPr>
          </a:lstStyle>
          <a:p>
            <a:fld id="{A72A0AC5-F40D-4B9F-A325-5C1799BE5B39}" type="slidenum">
              <a:rPr lang="es-CO" smtClean="0"/>
              <a:t>‹Nº›</a:t>
            </a:fld>
            <a:endParaRPr lang="es-CO"/>
          </a:p>
        </p:txBody>
      </p:sp>
    </p:spTree>
    <p:extLst>
      <p:ext uri="{BB962C8B-B14F-4D97-AF65-F5344CB8AC3E}">
        <p14:creationId xmlns:p14="http://schemas.microsoft.com/office/powerpoint/2010/main" val="3062684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4028440" cy="350520"/>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s-ES"/>
          </a:p>
        </p:txBody>
      </p:sp>
      <p:sp>
        <p:nvSpPr>
          <p:cNvPr id="3" name="2 Marcador de fecha"/>
          <p:cNvSpPr>
            <a:spLocks noGrp="1"/>
          </p:cNvSpPr>
          <p:nvPr>
            <p:ph type="dt" idx="1"/>
          </p:nvPr>
        </p:nvSpPr>
        <p:spPr>
          <a:xfrm>
            <a:off x="5265809" y="0"/>
            <a:ext cx="4028440" cy="350520"/>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460D1703-ACE4-420A-821C-51DE8E173ABF}" type="datetimeFigureOut">
              <a:rPr lang="es-ES"/>
              <a:pPr>
                <a:defRPr/>
              </a:pPr>
              <a:t>11/01/2018</a:t>
            </a:fld>
            <a:endParaRPr lang="es-ES"/>
          </a:p>
        </p:txBody>
      </p:sp>
      <p:sp>
        <p:nvSpPr>
          <p:cNvPr id="4" name="3 Marcador de imagen de diapositiva"/>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77" tIns="46589" rIns="93177" bIns="46589" rtlCol="0" anchor="ctr"/>
          <a:lstStyle/>
          <a:p>
            <a:pPr lvl="0"/>
            <a:endParaRPr lang="es-ES" noProof="0" smtClean="0"/>
          </a:p>
        </p:txBody>
      </p:sp>
      <p:sp>
        <p:nvSpPr>
          <p:cNvPr id="5" name="4 Marcador de notas"/>
          <p:cNvSpPr>
            <a:spLocks noGrp="1"/>
          </p:cNvSpPr>
          <p:nvPr>
            <p:ph type="body" sz="quarter" idx="3"/>
          </p:nvPr>
        </p:nvSpPr>
        <p:spPr>
          <a:xfrm>
            <a:off x="929640" y="3329940"/>
            <a:ext cx="7437120" cy="3154680"/>
          </a:xfrm>
          <a:prstGeom prst="rect">
            <a:avLst/>
          </a:prstGeom>
        </p:spPr>
        <p:txBody>
          <a:bodyPr vert="horz" lIns="93177" tIns="46589" rIns="93177" bIns="46589"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6" name="5 Marcador de pie de página"/>
          <p:cNvSpPr>
            <a:spLocks noGrp="1"/>
          </p:cNvSpPr>
          <p:nvPr>
            <p:ph type="ftr" sz="quarter" idx="4"/>
          </p:nvPr>
        </p:nvSpPr>
        <p:spPr>
          <a:xfrm>
            <a:off x="0" y="6658664"/>
            <a:ext cx="4028440" cy="350520"/>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s-ES"/>
          </a:p>
        </p:txBody>
      </p:sp>
      <p:sp>
        <p:nvSpPr>
          <p:cNvPr id="7" name="6 Marcador de número de diapositiva"/>
          <p:cNvSpPr>
            <a:spLocks noGrp="1"/>
          </p:cNvSpPr>
          <p:nvPr>
            <p:ph type="sldNum" sz="quarter" idx="5"/>
          </p:nvPr>
        </p:nvSpPr>
        <p:spPr>
          <a:xfrm>
            <a:off x="5265809" y="6658664"/>
            <a:ext cx="4028440" cy="350520"/>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2C1D1E2E-2358-40A7-B802-0AC69B49B2DC}" type="slidenum">
              <a:rPr lang="es-ES"/>
              <a:pPr>
                <a:defRPr/>
              </a:pPr>
              <a:t>‹Nº›</a:t>
            </a:fld>
            <a:endParaRPr lang="es-ES"/>
          </a:p>
        </p:txBody>
      </p:sp>
    </p:spTree>
    <p:extLst>
      <p:ext uri="{BB962C8B-B14F-4D97-AF65-F5344CB8AC3E}">
        <p14:creationId xmlns:p14="http://schemas.microsoft.com/office/powerpoint/2010/main" val="12904873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6"/>
            <a:ext cx="7772400" cy="1470025"/>
          </a:xfrm>
        </p:spPr>
        <p:txBody>
          <a:bodyPr/>
          <a:lstStyle>
            <a:lvl1pPr>
              <a:defRPr>
                <a:solidFill>
                  <a:schemeClr val="tx2">
                    <a:lumMod val="60000"/>
                    <a:lumOff val="40000"/>
                  </a:schemeClr>
                </a:solidFill>
              </a:defRPr>
            </a:lvl1pPr>
          </a:lstStyle>
          <a:p>
            <a:r>
              <a:rPr lang="es-ES" dirty="0" smtClean="0"/>
              <a:t>Haga clic para modificar el estilo de título del patrón</a:t>
            </a:r>
            <a:endParaRPr lang="es-ES" dirty="0"/>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dirty="0" smtClean="0"/>
              <a:t>Haga clic para modificar el estilo de subtítulo del patrón</a:t>
            </a:r>
            <a:endParaRPr lang="es-ES" dirty="0"/>
          </a:p>
        </p:txBody>
      </p:sp>
      <p:pic>
        <p:nvPicPr>
          <p:cNvPr id="9" name="8 Image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520" y="6091046"/>
            <a:ext cx="2185421" cy="676657"/>
          </a:xfrm>
          <a:prstGeom prst="rect">
            <a:avLst/>
          </a:prstGeom>
        </p:spPr>
      </p:pic>
    </p:spTree>
    <p:extLst>
      <p:ext uri="{BB962C8B-B14F-4D97-AF65-F5344CB8AC3E}">
        <p14:creationId xmlns:p14="http://schemas.microsoft.com/office/powerpoint/2010/main" val="93870122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4" name="3 Rectángulo"/>
          <p:cNvSpPr/>
          <p:nvPr userDrawn="1"/>
        </p:nvSpPr>
        <p:spPr>
          <a:xfrm>
            <a:off x="0" y="6000750"/>
            <a:ext cx="9144000" cy="857250"/>
          </a:xfrm>
          <a:prstGeom prst="rect">
            <a:avLst/>
          </a:prstGeom>
          <a:solidFill>
            <a:srgbClr val="1C348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2" name="1 Título"/>
          <p:cNvSpPr>
            <a:spLocks noGrp="1"/>
          </p:cNvSpPr>
          <p:nvPr>
            <p:ph type="title"/>
          </p:nvPr>
        </p:nvSpPr>
        <p:spPr/>
        <p:txBody>
          <a:bodyPr/>
          <a:lstStyle/>
          <a:p>
            <a:r>
              <a:rPr lang="es-ES" dirty="0" smtClean="0"/>
              <a:t>Haga clic para modificar el estilo de título del patrón</a:t>
            </a:r>
            <a:endParaRPr lang="es-ES" dirty="0"/>
          </a:p>
        </p:txBody>
      </p:sp>
      <p:sp>
        <p:nvSpPr>
          <p:cNvPr id="3" name="2 Marcador de contenido"/>
          <p:cNvSpPr>
            <a:spLocks noGrp="1"/>
          </p:cNvSpPr>
          <p:nvPr>
            <p:ph idx="1"/>
          </p:nvPr>
        </p:nvSpPr>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7" name="3 Marcador de fecha"/>
          <p:cNvSpPr>
            <a:spLocks noGrp="1"/>
          </p:cNvSpPr>
          <p:nvPr>
            <p:ph type="dt" sz="half" idx="10"/>
          </p:nvPr>
        </p:nvSpPr>
        <p:spPr/>
        <p:txBody>
          <a:bodyPr/>
          <a:lstStyle>
            <a:lvl1pPr>
              <a:defRPr/>
            </a:lvl1pPr>
          </a:lstStyle>
          <a:p>
            <a:pPr>
              <a:defRPr/>
            </a:pPr>
            <a:fld id="{7DA63B11-977F-4743-96A8-4B85430EE86B}" type="datetimeFigureOut">
              <a:rPr lang="es-ES"/>
              <a:pPr>
                <a:defRPr/>
              </a:pPr>
              <a:t>11/01/2018</a:t>
            </a:fld>
            <a:endParaRPr lang="es-ES"/>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pPr>
              <a:defRPr/>
            </a:pPr>
            <a:fld id="{0F2B26EA-FA4B-4855-AECD-10A6642E8768}" type="slidenum">
              <a:rPr lang="es-ES"/>
              <a:pPr>
                <a:defRPr/>
              </a:pPr>
              <a:t>‹Nº›</a:t>
            </a:fld>
            <a:endParaRPr lang="es-ES"/>
          </a:p>
        </p:txBody>
      </p:sp>
      <p:pic>
        <p:nvPicPr>
          <p:cNvPr id="11" name="10 Image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520" y="6091046"/>
            <a:ext cx="2185421" cy="676657"/>
          </a:xfrm>
          <a:prstGeom prst="rect">
            <a:avLst/>
          </a:prstGeom>
        </p:spPr>
      </p:pic>
      <p:sp>
        <p:nvSpPr>
          <p:cNvPr id="13" name="12 Rectángulo redondeado"/>
          <p:cNvSpPr/>
          <p:nvPr userDrawn="1"/>
        </p:nvSpPr>
        <p:spPr>
          <a:xfrm>
            <a:off x="5868144" y="6086854"/>
            <a:ext cx="3288060" cy="68504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17" name="16 Imagen"/>
          <p:cNvPicPr>
            <a:picLocks noChangeAspect="1"/>
          </p:cNvPicPr>
          <p:nvPr userDrawn="1"/>
        </p:nvPicPr>
        <p:blipFill rotWithShape="1">
          <a:blip r:embed="rId3">
            <a:extLst>
              <a:ext uri="{28A0092B-C50C-407E-A947-70E740481C1C}">
                <a14:useLocalDpi xmlns:a14="http://schemas.microsoft.com/office/drawing/2010/main" val="0"/>
              </a:ext>
            </a:extLst>
          </a:blip>
          <a:srcRect t="7223" b="8077"/>
          <a:stretch/>
        </p:blipFill>
        <p:spPr>
          <a:xfrm>
            <a:off x="6061866" y="6093296"/>
            <a:ext cx="2827787" cy="680848"/>
          </a:xfrm>
          <a:prstGeom prst="rect">
            <a:avLst/>
          </a:prstGeom>
        </p:spPr>
      </p:pic>
    </p:spTree>
    <p:extLst>
      <p:ext uri="{BB962C8B-B14F-4D97-AF65-F5344CB8AC3E}">
        <p14:creationId xmlns:p14="http://schemas.microsoft.com/office/powerpoint/2010/main" val="72224007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6" name="5 Image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520" y="6091046"/>
            <a:ext cx="2185421" cy="676657"/>
          </a:xfrm>
          <a:prstGeom prst="rect">
            <a:avLst/>
          </a:prstGeom>
        </p:spPr>
      </p:pic>
      <p:sp>
        <p:nvSpPr>
          <p:cNvPr id="7" name="6 Rectángulo redondeado"/>
          <p:cNvSpPr/>
          <p:nvPr userDrawn="1"/>
        </p:nvSpPr>
        <p:spPr>
          <a:xfrm>
            <a:off x="5868144" y="6086854"/>
            <a:ext cx="3288060" cy="68504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3" name="2 Imagen"/>
          <p:cNvPicPr>
            <a:picLocks noChangeAspect="1"/>
          </p:cNvPicPr>
          <p:nvPr userDrawn="1"/>
        </p:nvPicPr>
        <p:blipFill rotWithShape="1">
          <a:blip r:embed="rId3">
            <a:extLst>
              <a:ext uri="{28A0092B-C50C-407E-A947-70E740481C1C}">
                <a14:useLocalDpi xmlns:a14="http://schemas.microsoft.com/office/drawing/2010/main" val="0"/>
              </a:ext>
            </a:extLst>
          </a:blip>
          <a:srcRect t="7223" b="8077"/>
          <a:stretch/>
        </p:blipFill>
        <p:spPr>
          <a:xfrm>
            <a:off x="6061866" y="6093296"/>
            <a:ext cx="2827787" cy="680848"/>
          </a:xfrm>
          <a:prstGeom prst="rect">
            <a:avLst/>
          </a:prstGeom>
        </p:spPr>
      </p:pic>
    </p:spTree>
    <p:extLst>
      <p:ext uri="{BB962C8B-B14F-4D97-AF65-F5344CB8AC3E}">
        <p14:creationId xmlns:p14="http://schemas.microsoft.com/office/powerpoint/2010/main" val="152502800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n con título">
    <p:spTree>
      <p:nvGrpSpPr>
        <p:cNvPr id="1" name=""/>
        <p:cNvGrpSpPr/>
        <p:nvPr/>
      </p:nvGrpSpPr>
      <p:grpSpPr>
        <a:xfrm>
          <a:off x="0" y="0"/>
          <a:ext cx="0" cy="0"/>
          <a:chOff x="0" y="0"/>
          <a:chExt cx="0" cy="0"/>
        </a:xfrm>
      </p:grpSpPr>
      <p:sp>
        <p:nvSpPr>
          <p:cNvPr id="4" name="3 Rectángulo"/>
          <p:cNvSpPr/>
          <p:nvPr userDrawn="1"/>
        </p:nvSpPr>
        <p:spPr>
          <a:xfrm>
            <a:off x="0" y="6000750"/>
            <a:ext cx="9144000" cy="857250"/>
          </a:xfrm>
          <a:prstGeom prst="rect">
            <a:avLst/>
          </a:prstGeom>
          <a:solidFill>
            <a:srgbClr val="1C348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2" name="1 Título"/>
          <p:cNvSpPr>
            <a:spLocks noGrp="1"/>
          </p:cNvSpPr>
          <p:nvPr>
            <p:ph type="title"/>
          </p:nvPr>
        </p:nvSpPr>
        <p:spPr>
          <a:xfrm>
            <a:off x="1720850" y="4714884"/>
            <a:ext cx="5851546" cy="652455"/>
          </a:xfrm>
        </p:spPr>
        <p:txBody>
          <a:bodyPr anchor="b"/>
          <a:lstStyle>
            <a:lvl1pPr algn="ctr">
              <a:defRPr sz="2200" b="1"/>
            </a:lvl1pPr>
          </a:lstStyle>
          <a:p>
            <a:r>
              <a:rPr lang="es-ES" dirty="0" smtClean="0"/>
              <a:t>Haga clic para modificar el estilo de título del patrón</a:t>
            </a:r>
            <a:endParaRPr lang="es-ES" dirty="0"/>
          </a:p>
        </p:txBody>
      </p:sp>
      <p:sp>
        <p:nvSpPr>
          <p:cNvPr id="3" name="2 Marcador de posición de imagen"/>
          <p:cNvSpPr>
            <a:spLocks noGrp="1"/>
          </p:cNvSpPr>
          <p:nvPr>
            <p:ph type="pic" idx="1"/>
          </p:nvPr>
        </p:nvSpPr>
        <p:spPr>
          <a:xfrm>
            <a:off x="1792288" y="428604"/>
            <a:ext cx="5637232" cy="4298971"/>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dirty="0"/>
          </a:p>
        </p:txBody>
      </p:sp>
      <p:sp>
        <p:nvSpPr>
          <p:cNvPr id="6" name="3 Marcador de fecha"/>
          <p:cNvSpPr>
            <a:spLocks noGrp="1"/>
          </p:cNvSpPr>
          <p:nvPr>
            <p:ph type="dt" sz="half" idx="10"/>
          </p:nvPr>
        </p:nvSpPr>
        <p:spPr/>
        <p:txBody>
          <a:bodyPr/>
          <a:lstStyle>
            <a:lvl1pPr>
              <a:defRPr/>
            </a:lvl1pPr>
          </a:lstStyle>
          <a:p>
            <a:pPr>
              <a:defRPr/>
            </a:pPr>
            <a:fld id="{4B42C719-70E1-4D6E-903D-C00A4E1955DB}" type="datetimeFigureOut">
              <a:rPr lang="es-ES"/>
              <a:pPr>
                <a:defRPr/>
              </a:pPr>
              <a:t>11/01/2018</a:t>
            </a:fld>
            <a:endParaRPr lang="es-ES"/>
          </a:p>
        </p:txBody>
      </p:sp>
      <p:sp>
        <p:nvSpPr>
          <p:cNvPr id="7" name="4 Marcador de pie de página"/>
          <p:cNvSpPr>
            <a:spLocks noGrp="1"/>
          </p:cNvSpPr>
          <p:nvPr>
            <p:ph type="ftr" sz="quarter" idx="11"/>
          </p:nvPr>
        </p:nvSpPr>
        <p:spPr/>
        <p:txBody>
          <a:bodyPr/>
          <a:lstStyle>
            <a:lvl1pPr>
              <a:defRPr/>
            </a:lvl1pPr>
          </a:lstStyle>
          <a:p>
            <a:pPr>
              <a:defRPr/>
            </a:pPr>
            <a:endParaRPr lang="es-ES"/>
          </a:p>
        </p:txBody>
      </p:sp>
      <p:sp>
        <p:nvSpPr>
          <p:cNvPr id="8" name="5 Marcador de número de diapositiva"/>
          <p:cNvSpPr>
            <a:spLocks noGrp="1"/>
          </p:cNvSpPr>
          <p:nvPr>
            <p:ph type="sldNum" sz="quarter" idx="12"/>
          </p:nvPr>
        </p:nvSpPr>
        <p:spPr/>
        <p:txBody>
          <a:bodyPr/>
          <a:lstStyle>
            <a:lvl1pPr>
              <a:defRPr/>
            </a:lvl1pPr>
          </a:lstStyle>
          <a:p>
            <a:pPr>
              <a:defRPr/>
            </a:pPr>
            <a:fld id="{8D69F176-EFAC-476E-A100-82FCE2B13E5D}" type="slidenum">
              <a:rPr lang="es-ES"/>
              <a:pPr>
                <a:defRPr/>
              </a:pPr>
              <a:t>‹Nº›</a:t>
            </a:fld>
            <a:endParaRPr lang="es-ES"/>
          </a:p>
        </p:txBody>
      </p:sp>
      <p:pic>
        <p:nvPicPr>
          <p:cNvPr id="10" name="9 Image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520" y="6091046"/>
            <a:ext cx="2185421" cy="676657"/>
          </a:xfrm>
          <a:prstGeom prst="rect">
            <a:avLst/>
          </a:prstGeom>
        </p:spPr>
      </p:pic>
      <p:sp>
        <p:nvSpPr>
          <p:cNvPr id="16" name="15 Rectángulo redondeado"/>
          <p:cNvSpPr/>
          <p:nvPr userDrawn="1"/>
        </p:nvSpPr>
        <p:spPr>
          <a:xfrm>
            <a:off x="5868144" y="6086854"/>
            <a:ext cx="3288060" cy="68504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17" name="16 Imagen"/>
          <p:cNvPicPr>
            <a:picLocks noChangeAspect="1"/>
          </p:cNvPicPr>
          <p:nvPr userDrawn="1"/>
        </p:nvPicPr>
        <p:blipFill rotWithShape="1">
          <a:blip r:embed="rId3">
            <a:extLst>
              <a:ext uri="{28A0092B-C50C-407E-A947-70E740481C1C}">
                <a14:useLocalDpi xmlns:a14="http://schemas.microsoft.com/office/drawing/2010/main" val="0"/>
              </a:ext>
            </a:extLst>
          </a:blip>
          <a:srcRect t="7223" b="8077"/>
          <a:stretch/>
        </p:blipFill>
        <p:spPr>
          <a:xfrm>
            <a:off x="6061866" y="6093296"/>
            <a:ext cx="2827787" cy="680848"/>
          </a:xfrm>
          <a:prstGeom prst="rect">
            <a:avLst/>
          </a:prstGeom>
        </p:spPr>
      </p:pic>
    </p:spTree>
    <p:extLst>
      <p:ext uri="{BB962C8B-B14F-4D97-AF65-F5344CB8AC3E}">
        <p14:creationId xmlns:p14="http://schemas.microsoft.com/office/powerpoint/2010/main" val="73419336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2 Marcador de texto"/>
          <p:cNvSpPr>
            <a:spLocks noGrp="1"/>
          </p:cNvSpPr>
          <p:nvPr>
            <p:ph type="body" idx="1"/>
          </p:nvPr>
        </p:nvSpPr>
        <p:spPr bwMode="auto">
          <a:xfrm>
            <a:off x="457200" y="1600201"/>
            <a:ext cx="8229600" cy="4133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789852C0-83AC-45BD-8080-8739EC462417}" type="datetimeFigureOut">
              <a:rPr lang="es-ES"/>
              <a:pPr>
                <a:defRPr/>
              </a:pPr>
              <a:t>11/01/2018</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1C1719B8-940F-4129-85A9-4F3830CCB4DF}" type="slidenum">
              <a:rPr lang="es-ES"/>
              <a:pPr>
                <a:defRPr/>
              </a:pPr>
              <a:t>‹Nº›</a:t>
            </a:fld>
            <a:endParaRPr lang="es-ES"/>
          </a:p>
        </p:txBody>
      </p:sp>
      <p:sp>
        <p:nvSpPr>
          <p:cNvPr id="7" name="6 Rectángulo"/>
          <p:cNvSpPr/>
          <p:nvPr/>
        </p:nvSpPr>
        <p:spPr>
          <a:xfrm>
            <a:off x="0" y="6000750"/>
            <a:ext cx="9144000" cy="857250"/>
          </a:xfrm>
          <a:prstGeom prst="rect">
            <a:avLst/>
          </a:prstGeom>
          <a:solidFill>
            <a:srgbClr val="1C348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pic>
        <p:nvPicPr>
          <p:cNvPr id="3" name="2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1520" y="6091046"/>
            <a:ext cx="2185421" cy="676657"/>
          </a:xfrm>
          <a:prstGeom prst="rect">
            <a:avLst/>
          </a:prstGeom>
        </p:spPr>
      </p:pic>
      <p:sp>
        <p:nvSpPr>
          <p:cNvPr id="16" name="15 Rectángulo redondeado"/>
          <p:cNvSpPr/>
          <p:nvPr userDrawn="1"/>
        </p:nvSpPr>
        <p:spPr>
          <a:xfrm>
            <a:off x="5868144" y="6086854"/>
            <a:ext cx="3288060" cy="68504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17" name="16 Imagen"/>
          <p:cNvPicPr>
            <a:picLocks noChangeAspect="1"/>
          </p:cNvPicPr>
          <p:nvPr userDrawn="1"/>
        </p:nvPicPr>
        <p:blipFill rotWithShape="1">
          <a:blip r:embed="rId7">
            <a:extLst>
              <a:ext uri="{28A0092B-C50C-407E-A947-70E740481C1C}">
                <a14:useLocalDpi xmlns:a14="http://schemas.microsoft.com/office/drawing/2010/main" val="0"/>
              </a:ext>
            </a:extLst>
          </a:blip>
          <a:srcRect t="7223" b="8077"/>
          <a:stretch/>
        </p:blipFill>
        <p:spPr>
          <a:xfrm>
            <a:off x="6061866" y="6093296"/>
            <a:ext cx="2827787" cy="680848"/>
          </a:xfrm>
          <a:prstGeom prst="rect">
            <a:avLst/>
          </a:prstGeom>
        </p:spPr>
      </p:pic>
    </p:spTree>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Lst>
  <p:timing>
    <p:tnLst>
      <p:par>
        <p:cTn id="1" dur="indefinite" restart="never" nodeType="tmRoot"/>
      </p:par>
    </p:tnLst>
  </p:timing>
  <p:txStyles>
    <p:titleStyle>
      <a:lvl1pPr algn="ctr" rtl="0" eaLnBrk="0" fontAlgn="base" hangingPunct="0">
        <a:spcBef>
          <a:spcPct val="0"/>
        </a:spcBef>
        <a:spcAft>
          <a:spcPct val="0"/>
        </a:spcAft>
        <a:defRPr sz="3600" b="1" kern="1200">
          <a:solidFill>
            <a:srgbClr val="558ED5"/>
          </a:solidFill>
          <a:latin typeface="+mj-lt"/>
          <a:ea typeface="+mj-ea"/>
          <a:cs typeface="+mj-cs"/>
        </a:defRPr>
      </a:lvl1pPr>
      <a:lvl2pPr algn="ctr" rtl="0" eaLnBrk="0" fontAlgn="base" hangingPunct="0">
        <a:spcBef>
          <a:spcPct val="0"/>
        </a:spcBef>
        <a:spcAft>
          <a:spcPct val="0"/>
        </a:spcAft>
        <a:defRPr sz="3600" b="1">
          <a:solidFill>
            <a:srgbClr val="558ED5"/>
          </a:solidFill>
          <a:latin typeface="Calibri" pitchFamily="34" charset="0"/>
        </a:defRPr>
      </a:lvl2pPr>
      <a:lvl3pPr algn="ctr" rtl="0" eaLnBrk="0" fontAlgn="base" hangingPunct="0">
        <a:spcBef>
          <a:spcPct val="0"/>
        </a:spcBef>
        <a:spcAft>
          <a:spcPct val="0"/>
        </a:spcAft>
        <a:defRPr sz="3600" b="1">
          <a:solidFill>
            <a:srgbClr val="558ED5"/>
          </a:solidFill>
          <a:latin typeface="Calibri" pitchFamily="34" charset="0"/>
        </a:defRPr>
      </a:lvl3pPr>
      <a:lvl4pPr algn="ctr" rtl="0" eaLnBrk="0" fontAlgn="base" hangingPunct="0">
        <a:spcBef>
          <a:spcPct val="0"/>
        </a:spcBef>
        <a:spcAft>
          <a:spcPct val="0"/>
        </a:spcAft>
        <a:defRPr sz="3600" b="1">
          <a:solidFill>
            <a:srgbClr val="558ED5"/>
          </a:solidFill>
          <a:latin typeface="Calibri" pitchFamily="34" charset="0"/>
        </a:defRPr>
      </a:lvl4pPr>
      <a:lvl5pPr algn="ctr" rtl="0" eaLnBrk="0" fontAlgn="base" hangingPunct="0">
        <a:spcBef>
          <a:spcPct val="0"/>
        </a:spcBef>
        <a:spcAft>
          <a:spcPct val="0"/>
        </a:spcAft>
        <a:defRPr sz="3600" b="1">
          <a:solidFill>
            <a:srgbClr val="558ED5"/>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b="1"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b="1"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b="1"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b="1"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b="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gestiondocumental.cra.gov.co/orfeonew/busqueda/busquedaPiloto.php?PHPSESSID=160406094859o1921682560DVERA&amp;FormName=Search&amp;FormAction=search&amp;s_RADI_NUME_RADI=&amp;s_DOCTO=&amp;s_SGD_EXP_SUBEXPEDIENTE=&amp;s_solo_nomb=All&amp;s_RADI_NOMB=contaduria&amp;s_entrada=9999&amp;s_desde_dia=1&amp;s_desde_mes=3&amp;s_desde_ano=2016&amp;s_hasta_dia=6&amp;s_hasta_mes=4&amp;s_hasta_ano=2016&amp;s_TDOC_CODI=9999&amp;s_RADI_DEPE_ACTU=&amp;Busqueda=B%C3%BAsqueda"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19 Imagen" descr="Ambiente.jpg"/>
          <p:cNvPicPr>
            <a:picLocks noChangeAspect="1"/>
          </p:cNvPicPr>
          <p:nvPr/>
        </p:nvPicPr>
        <p:blipFill>
          <a:blip r:embed="rId2" cstate="print"/>
          <a:stretch>
            <a:fillRect/>
          </a:stretch>
        </p:blipFill>
        <p:spPr>
          <a:xfrm>
            <a:off x="9128" y="-101"/>
            <a:ext cx="9180000" cy="6885000"/>
          </a:xfrm>
          <a:prstGeom prst="rect">
            <a:avLst/>
          </a:prstGeom>
        </p:spPr>
      </p:pic>
      <p:sp>
        <p:nvSpPr>
          <p:cNvPr id="5" name="4 Rectángulo"/>
          <p:cNvSpPr/>
          <p:nvPr/>
        </p:nvSpPr>
        <p:spPr>
          <a:xfrm>
            <a:off x="0" y="3861048"/>
            <a:ext cx="9144000" cy="1440160"/>
          </a:xfrm>
          <a:prstGeom prst="rect">
            <a:avLst/>
          </a:prstGeom>
          <a:solidFill>
            <a:schemeClr val="bg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grpSp>
        <p:nvGrpSpPr>
          <p:cNvPr id="4" name="3 Grupo"/>
          <p:cNvGrpSpPr/>
          <p:nvPr/>
        </p:nvGrpSpPr>
        <p:grpSpPr>
          <a:xfrm>
            <a:off x="-1" y="416992"/>
            <a:ext cx="4716017" cy="1440160"/>
            <a:chOff x="-1" y="416992"/>
            <a:chExt cx="4716017" cy="1440160"/>
          </a:xfrm>
        </p:grpSpPr>
        <p:sp>
          <p:nvSpPr>
            <p:cNvPr id="14" name="13 Rectángulo redondeado"/>
            <p:cNvSpPr/>
            <p:nvPr/>
          </p:nvSpPr>
          <p:spPr>
            <a:xfrm>
              <a:off x="-1" y="416992"/>
              <a:ext cx="4716017" cy="1440160"/>
            </a:xfrm>
            <a:prstGeom prst="roundRect">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CO" dirty="0"/>
            </a:p>
          </p:txBody>
        </p:sp>
        <p:pic>
          <p:nvPicPr>
            <p:cNvPr id="15" name="1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048" y="620688"/>
              <a:ext cx="3564904" cy="1095150"/>
            </a:xfrm>
            <a:prstGeom prst="rect">
              <a:avLst/>
            </a:prstGeom>
          </p:spPr>
        </p:pic>
      </p:grpSp>
      <p:sp>
        <p:nvSpPr>
          <p:cNvPr id="17" name="1 Título"/>
          <p:cNvSpPr txBox="1">
            <a:spLocks/>
          </p:cNvSpPr>
          <p:nvPr/>
        </p:nvSpPr>
        <p:spPr bwMode="auto">
          <a:xfrm>
            <a:off x="535434" y="3795315"/>
            <a:ext cx="8501062"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kern="1200">
                <a:solidFill>
                  <a:schemeClr val="tx2">
                    <a:lumMod val="60000"/>
                    <a:lumOff val="40000"/>
                  </a:schemeClr>
                </a:solidFill>
                <a:latin typeface="+mj-lt"/>
                <a:ea typeface="+mj-ea"/>
                <a:cs typeface="+mj-cs"/>
              </a:defRPr>
            </a:lvl1pPr>
            <a:lvl2pPr algn="ctr" rtl="0" eaLnBrk="0" fontAlgn="base" hangingPunct="0">
              <a:spcBef>
                <a:spcPct val="0"/>
              </a:spcBef>
              <a:spcAft>
                <a:spcPct val="0"/>
              </a:spcAft>
              <a:defRPr sz="3600" b="1">
                <a:solidFill>
                  <a:srgbClr val="558ED5"/>
                </a:solidFill>
                <a:latin typeface="Calibri" pitchFamily="34" charset="0"/>
              </a:defRPr>
            </a:lvl2pPr>
            <a:lvl3pPr algn="ctr" rtl="0" eaLnBrk="0" fontAlgn="base" hangingPunct="0">
              <a:spcBef>
                <a:spcPct val="0"/>
              </a:spcBef>
              <a:spcAft>
                <a:spcPct val="0"/>
              </a:spcAft>
              <a:defRPr sz="3600" b="1">
                <a:solidFill>
                  <a:srgbClr val="558ED5"/>
                </a:solidFill>
                <a:latin typeface="Calibri" pitchFamily="34" charset="0"/>
              </a:defRPr>
            </a:lvl3pPr>
            <a:lvl4pPr algn="ctr" rtl="0" eaLnBrk="0" fontAlgn="base" hangingPunct="0">
              <a:spcBef>
                <a:spcPct val="0"/>
              </a:spcBef>
              <a:spcAft>
                <a:spcPct val="0"/>
              </a:spcAft>
              <a:defRPr sz="3600" b="1">
                <a:solidFill>
                  <a:srgbClr val="558ED5"/>
                </a:solidFill>
                <a:latin typeface="Calibri" pitchFamily="34" charset="0"/>
              </a:defRPr>
            </a:lvl4pPr>
            <a:lvl5pPr algn="ctr" rtl="0" eaLnBrk="0" fontAlgn="base" hangingPunct="0">
              <a:spcBef>
                <a:spcPct val="0"/>
              </a:spcBef>
              <a:spcAft>
                <a:spcPct val="0"/>
              </a:spcAft>
              <a:defRPr sz="3600" b="1">
                <a:solidFill>
                  <a:srgbClr val="558ED5"/>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s-MX" dirty="0" smtClean="0">
                <a:solidFill>
                  <a:schemeClr val="tx1"/>
                </a:solidFill>
              </a:rPr>
              <a:t>Control Interno </a:t>
            </a:r>
          </a:p>
          <a:p>
            <a:pPr algn="l" eaLnBrk="1" hangingPunct="1"/>
            <a:r>
              <a:rPr lang="es-MX" dirty="0" smtClean="0">
                <a:solidFill>
                  <a:schemeClr val="tx1"/>
                </a:solidFill>
              </a:rPr>
              <a:t>Seguimiento al Plan de Mejoramiento de la CGR-2013-2014</a:t>
            </a:r>
            <a:endParaRPr lang="es-ES" dirty="0" smtClean="0">
              <a:solidFill>
                <a:schemeClr val="tx1"/>
              </a:solidFill>
            </a:endParaRPr>
          </a:p>
        </p:txBody>
      </p:sp>
      <p:sp>
        <p:nvSpPr>
          <p:cNvPr id="21" name="20 CuadroTexto"/>
          <p:cNvSpPr txBox="1"/>
          <p:nvPr/>
        </p:nvSpPr>
        <p:spPr>
          <a:xfrm>
            <a:off x="683568" y="5684570"/>
            <a:ext cx="3013451" cy="1200329"/>
          </a:xfrm>
          <a:prstGeom prst="rect">
            <a:avLst/>
          </a:prstGeom>
          <a:noFill/>
        </p:spPr>
        <p:txBody>
          <a:bodyPr wrap="square" rtlCol="0">
            <a:spAutoFit/>
          </a:bodyPr>
          <a:lstStyle/>
          <a:p>
            <a:pPr eaLnBrk="1" hangingPunct="1"/>
            <a:r>
              <a:rPr lang="es-MX" sz="3600" b="1" dirty="0" smtClean="0">
                <a:latin typeface="+mj-lt"/>
                <a:ea typeface="+mj-ea"/>
                <a:cs typeface="+mj-cs"/>
              </a:rPr>
              <a:t>Enero 15 </a:t>
            </a:r>
            <a:r>
              <a:rPr lang="es-MX" sz="3600" b="1" dirty="0">
                <a:latin typeface="+mj-lt"/>
                <a:ea typeface="+mj-ea"/>
                <a:cs typeface="+mj-cs"/>
              </a:rPr>
              <a:t>de </a:t>
            </a:r>
            <a:r>
              <a:rPr lang="es-MX" sz="3600" b="1" dirty="0" smtClean="0">
                <a:latin typeface="+mj-lt"/>
                <a:ea typeface="+mj-ea"/>
                <a:cs typeface="+mj-cs"/>
              </a:rPr>
              <a:t>2018</a:t>
            </a:r>
            <a:endParaRPr lang="es-ES" sz="3600" b="1" dirty="0">
              <a:latin typeface="+mj-lt"/>
              <a:ea typeface="+mj-ea"/>
              <a:cs typeface="+mj-cs"/>
            </a:endParaRPr>
          </a:p>
        </p:txBody>
      </p:sp>
      <p:sp>
        <p:nvSpPr>
          <p:cNvPr id="19" name="18 Rectángulo redondeado"/>
          <p:cNvSpPr/>
          <p:nvPr/>
        </p:nvSpPr>
        <p:spPr>
          <a:xfrm>
            <a:off x="5004048" y="5697352"/>
            <a:ext cx="4166593" cy="900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CO" dirty="0"/>
          </a:p>
        </p:txBody>
      </p:sp>
      <p:pic>
        <p:nvPicPr>
          <p:cNvPr id="22" name="21 Imagen"/>
          <p:cNvPicPr>
            <a:picLocks noChangeAspect="1"/>
          </p:cNvPicPr>
          <p:nvPr/>
        </p:nvPicPr>
        <p:blipFill rotWithShape="1">
          <a:blip r:embed="rId4">
            <a:extLst>
              <a:ext uri="{28A0092B-C50C-407E-A947-70E740481C1C}">
                <a14:useLocalDpi xmlns:a14="http://schemas.microsoft.com/office/drawing/2010/main" val="0"/>
              </a:ext>
            </a:extLst>
          </a:blip>
          <a:srcRect t="7813" b="7813"/>
          <a:stretch/>
        </p:blipFill>
        <p:spPr>
          <a:xfrm>
            <a:off x="5285975" y="5733256"/>
            <a:ext cx="3602736" cy="864096"/>
          </a:xfrm>
          <a:prstGeom prst="rect">
            <a:avLst/>
          </a:prstGeom>
        </p:spPr>
      </p:pic>
    </p:spTree>
    <p:extLst>
      <p:ext uri="{BB962C8B-B14F-4D97-AF65-F5344CB8AC3E}">
        <p14:creationId xmlns:p14="http://schemas.microsoft.com/office/powerpoint/2010/main" val="3185496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7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a:t>SEGUIMIENTO PLAN DE MEJORAMIENTO DE LA CGR AL 31 DE DICIEMBRE DE 2017</a:t>
            </a:r>
          </a:p>
        </p:txBody>
      </p:sp>
      <p:graphicFrame>
        <p:nvGraphicFramePr>
          <p:cNvPr id="10" name="9 Tabla"/>
          <p:cNvGraphicFramePr>
            <a:graphicFrameLocks noGrp="1"/>
          </p:cNvGraphicFramePr>
          <p:nvPr>
            <p:extLst>
              <p:ext uri="{D42A27DB-BD31-4B8C-83A1-F6EECF244321}">
                <p14:modId xmlns:p14="http://schemas.microsoft.com/office/powerpoint/2010/main" val="664827854"/>
              </p:ext>
            </p:extLst>
          </p:nvPr>
        </p:nvGraphicFramePr>
        <p:xfrm>
          <a:off x="179513" y="1700808"/>
          <a:ext cx="8784976" cy="4147123"/>
        </p:xfrm>
        <a:graphic>
          <a:graphicData uri="http://schemas.openxmlformats.org/drawingml/2006/table">
            <a:tbl>
              <a:tblPr firstRow="1" firstCol="1" lastRow="1" lastCol="1" bandRow="1" bandCol="1">
                <a:tableStyleId>{5C22544A-7EE6-4342-B048-85BDC9FD1C3A}</a:tableStyleId>
              </a:tblPr>
              <a:tblGrid>
                <a:gridCol w="726031">
                  <a:extLst>
                    <a:ext uri="{9D8B030D-6E8A-4147-A177-3AD203B41FA5}">
                      <a16:colId xmlns:a16="http://schemas.microsoft.com/office/drawing/2014/main" val="20000"/>
                    </a:ext>
                  </a:extLst>
                </a:gridCol>
                <a:gridCol w="2105490">
                  <a:extLst>
                    <a:ext uri="{9D8B030D-6E8A-4147-A177-3AD203B41FA5}">
                      <a16:colId xmlns:a16="http://schemas.microsoft.com/office/drawing/2014/main" val="20001"/>
                    </a:ext>
                  </a:extLst>
                </a:gridCol>
                <a:gridCol w="2785102">
                  <a:extLst>
                    <a:ext uri="{9D8B030D-6E8A-4147-A177-3AD203B41FA5}">
                      <a16:colId xmlns:a16="http://schemas.microsoft.com/office/drawing/2014/main" val="20002"/>
                    </a:ext>
                  </a:extLst>
                </a:gridCol>
                <a:gridCol w="1152128">
                  <a:extLst>
                    <a:ext uri="{9D8B030D-6E8A-4147-A177-3AD203B41FA5}">
                      <a16:colId xmlns:a16="http://schemas.microsoft.com/office/drawing/2014/main" val="20003"/>
                    </a:ext>
                  </a:extLst>
                </a:gridCol>
                <a:gridCol w="1152128">
                  <a:extLst>
                    <a:ext uri="{9D8B030D-6E8A-4147-A177-3AD203B41FA5}">
                      <a16:colId xmlns:a16="http://schemas.microsoft.com/office/drawing/2014/main" val="20004"/>
                    </a:ext>
                  </a:extLst>
                </a:gridCol>
                <a:gridCol w="864097">
                  <a:extLst>
                    <a:ext uri="{9D8B030D-6E8A-4147-A177-3AD203B41FA5}">
                      <a16:colId xmlns:a16="http://schemas.microsoft.com/office/drawing/2014/main" val="20005"/>
                    </a:ext>
                  </a:extLst>
                </a:gridCol>
              </a:tblGrid>
              <a:tr h="720080">
                <a:tc>
                  <a:txBody>
                    <a:bodyPr/>
                    <a:lstStyle/>
                    <a:p>
                      <a:pPr>
                        <a:lnSpc>
                          <a:spcPts val="1000"/>
                        </a:lnSpc>
                        <a:spcBef>
                          <a:spcPts val="90"/>
                        </a:spcBef>
                        <a:spcAft>
                          <a:spcPts val="0"/>
                        </a:spcAft>
                      </a:pPr>
                      <a:r>
                        <a:rPr lang="en-US" sz="1100" dirty="0">
                          <a:effectLst/>
                        </a:rPr>
                        <a:t> </a:t>
                      </a:r>
                      <a:endParaRPr lang="es-CO" sz="1100" dirty="0">
                        <a:effectLst/>
                      </a:endParaRPr>
                    </a:p>
                    <a:p>
                      <a:pPr marL="26670" marR="20955" algn="ctr">
                        <a:lnSpc>
                          <a:spcPct val="107000"/>
                        </a:lnSpc>
                        <a:spcAft>
                          <a:spcPts val="0"/>
                        </a:spcAft>
                      </a:pPr>
                      <a:endParaRPr lang="en-US" sz="1100" spc="5" dirty="0" smtClean="0">
                        <a:effectLst/>
                      </a:endParaRPr>
                    </a:p>
                    <a:p>
                      <a:pPr marL="26670" marR="20955" algn="ctr">
                        <a:lnSpc>
                          <a:spcPct val="107000"/>
                        </a:lnSpc>
                        <a:spcAft>
                          <a:spcPts val="0"/>
                        </a:spcAft>
                      </a:pPr>
                      <a:r>
                        <a:rPr lang="en-US" sz="1100" spc="5" dirty="0" smtClean="0">
                          <a:effectLst/>
                        </a:rPr>
                        <a:t>HALLAZGO</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750"/>
                        </a:lnSpc>
                        <a:spcBef>
                          <a:spcPts val="5"/>
                        </a:spcBef>
                        <a:spcAft>
                          <a:spcPts val="0"/>
                        </a:spcAft>
                      </a:pPr>
                      <a:r>
                        <a:rPr lang="es-CO" sz="1100" dirty="0">
                          <a:effectLst/>
                        </a:rPr>
                        <a:t> </a:t>
                      </a:r>
                    </a:p>
                    <a:p>
                      <a:pPr>
                        <a:lnSpc>
                          <a:spcPts val="1000"/>
                        </a:lnSpc>
                        <a:spcAft>
                          <a:spcPts val="0"/>
                        </a:spcAft>
                      </a:pPr>
                      <a:r>
                        <a:rPr lang="es-CO" sz="1100" dirty="0">
                          <a:effectLst/>
                        </a:rPr>
                        <a:t>  </a:t>
                      </a:r>
                      <a:endParaRPr lang="es-CO" sz="1100" dirty="0" smtClean="0">
                        <a:effectLst/>
                      </a:endParaRPr>
                    </a:p>
                    <a:p>
                      <a:pPr>
                        <a:lnSpc>
                          <a:spcPts val="1000"/>
                        </a:lnSpc>
                        <a:spcAft>
                          <a:spcPts val="0"/>
                        </a:spcAft>
                      </a:pPr>
                      <a:r>
                        <a:rPr lang="es-MX" sz="1100" dirty="0" smtClean="0">
                          <a:effectLst/>
                        </a:rPr>
                        <a:t>    </a:t>
                      </a:r>
                    </a:p>
                    <a:p>
                      <a:pPr algn="ctr">
                        <a:lnSpc>
                          <a:spcPts val="1000"/>
                        </a:lnSpc>
                        <a:spcAft>
                          <a:spcPts val="0"/>
                        </a:spcAft>
                      </a:pPr>
                      <a:r>
                        <a:rPr lang="es-MX" sz="1100" dirty="0" smtClean="0">
                          <a:effectLst/>
                        </a:rPr>
                        <a:t>  ACCIÓN DE MEJORA/UNIDAD DE MEDIDA /CANTIDADES</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endParaRPr lang="en-US" sz="1100" dirty="0" smtClean="0">
                        <a:effectLst/>
                      </a:endParaRPr>
                    </a:p>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spc="-5" dirty="0" smtClean="0">
                          <a:effectLst/>
                        </a:rPr>
                        <a:t>AC</a:t>
                      </a:r>
                      <a:r>
                        <a:rPr lang="en-US" sz="1100" dirty="0" smtClean="0">
                          <a:effectLst/>
                        </a:rPr>
                        <a:t>T</a:t>
                      </a:r>
                      <a:r>
                        <a:rPr lang="en-US" sz="1100" spc="-10" dirty="0" smtClean="0">
                          <a:effectLst/>
                        </a:rPr>
                        <a:t>I</a:t>
                      </a:r>
                      <a:r>
                        <a:rPr lang="en-US" sz="1100" spc="-5" dirty="0" smtClean="0">
                          <a:effectLst/>
                        </a:rPr>
                        <a:t>VI</a:t>
                      </a:r>
                      <a:r>
                        <a:rPr lang="en-US" sz="1100" dirty="0" smtClean="0">
                          <a:effectLst/>
                        </a:rPr>
                        <a:t>D</a:t>
                      </a:r>
                      <a:r>
                        <a:rPr lang="en-US" sz="1100" spc="-5" dirty="0" smtClean="0">
                          <a:effectLst/>
                        </a:rPr>
                        <a:t>A</a:t>
                      </a:r>
                      <a:r>
                        <a:rPr lang="en-US" sz="1100" dirty="0" smtClean="0">
                          <a:effectLst/>
                        </a:rPr>
                        <a:t>D</a:t>
                      </a:r>
                      <a:r>
                        <a:rPr lang="en-US" sz="1100" spc="5" dirty="0" smtClean="0">
                          <a:effectLst/>
                        </a:rPr>
                        <a:t>E</a:t>
                      </a:r>
                      <a:r>
                        <a:rPr lang="en-US" sz="1100" dirty="0" smtClean="0">
                          <a:effectLst/>
                        </a:rPr>
                        <a:t>S</a:t>
                      </a:r>
                      <a:r>
                        <a:rPr lang="en-US" sz="1100" spc="-15" dirty="0" smtClean="0">
                          <a:effectLst/>
                        </a:rPr>
                        <a:t> </a:t>
                      </a:r>
                      <a:r>
                        <a:rPr lang="en-US" sz="1100" spc="5" dirty="0">
                          <a:effectLst/>
                        </a:rPr>
                        <a:t>RE</a:t>
                      </a:r>
                      <a:r>
                        <a:rPr lang="en-US" sz="1100" spc="-5" dirty="0">
                          <a:effectLst/>
                        </a:rPr>
                        <a:t>A</a:t>
                      </a:r>
                      <a:r>
                        <a:rPr lang="en-US" sz="1100" spc="-10" dirty="0">
                          <a:effectLst/>
                        </a:rPr>
                        <a:t>L</a:t>
                      </a:r>
                      <a:r>
                        <a:rPr lang="en-US" sz="1100" spc="-5" dirty="0">
                          <a:effectLst/>
                        </a:rPr>
                        <a:t>I</a:t>
                      </a:r>
                      <a:r>
                        <a:rPr lang="en-US" sz="1100" dirty="0">
                          <a:effectLst/>
                        </a:rPr>
                        <a:t>Z</a:t>
                      </a:r>
                      <a:r>
                        <a:rPr lang="en-US" sz="1100" spc="-5" dirty="0">
                          <a:effectLst/>
                        </a:rPr>
                        <a:t>A</a:t>
                      </a:r>
                      <a:r>
                        <a:rPr lang="en-US" sz="1100" dirty="0">
                          <a:effectLst/>
                        </a:rPr>
                        <a:t>D</a:t>
                      </a:r>
                      <a:r>
                        <a:rPr lang="en-US" sz="1100" spc="-5" dirty="0">
                          <a:effectLst/>
                        </a:rPr>
                        <a:t>A</a:t>
                      </a:r>
                      <a:r>
                        <a:rPr lang="en-US" sz="1100" dirty="0">
                          <a:effectLst/>
                        </a:rPr>
                        <a:t>S</a:t>
                      </a:r>
                      <a:r>
                        <a:rPr lang="en-US" sz="1100" spc="-35" dirty="0">
                          <a:effectLst/>
                        </a:rPr>
                        <a:t> </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s-CO" sz="1100" dirty="0">
                        <a:effectLst/>
                      </a:endParaRPr>
                    </a:p>
                    <a:p>
                      <a:pPr algn="ctr">
                        <a:lnSpc>
                          <a:spcPts val="1300"/>
                        </a:lnSpc>
                        <a:spcBef>
                          <a:spcPts val="100"/>
                        </a:spcBef>
                        <a:spcAft>
                          <a:spcPts val="0"/>
                        </a:spcAft>
                      </a:pPr>
                      <a:r>
                        <a:rPr lang="en-US" sz="1100" dirty="0">
                          <a:effectLst/>
                        </a:rPr>
                        <a:t> </a:t>
                      </a:r>
                      <a:endParaRPr lang="en-US" sz="1100" dirty="0" smtClean="0">
                        <a:effectLst/>
                      </a:endParaRPr>
                    </a:p>
                    <a:p>
                      <a:pPr algn="ctr">
                        <a:lnSpc>
                          <a:spcPts val="1300"/>
                        </a:lnSpc>
                        <a:spcBef>
                          <a:spcPts val="100"/>
                        </a:spcBef>
                        <a:spcAft>
                          <a:spcPts val="0"/>
                        </a:spcAft>
                      </a:pPr>
                      <a:r>
                        <a:rPr lang="en-US" sz="1100" spc="5" dirty="0" smtClean="0">
                          <a:effectLst/>
                        </a:rPr>
                        <a:t>RESP</a:t>
                      </a:r>
                      <a:r>
                        <a:rPr lang="en-US" sz="1100" dirty="0" smtClean="0">
                          <a:effectLst/>
                        </a:rPr>
                        <a:t>ON</a:t>
                      </a:r>
                      <a:r>
                        <a:rPr lang="en-US" sz="1100" spc="5" dirty="0" smtClean="0">
                          <a:effectLst/>
                        </a:rPr>
                        <a:t>S</a:t>
                      </a:r>
                      <a:r>
                        <a:rPr lang="en-US" sz="1100" spc="-5" dirty="0" smtClean="0">
                          <a:effectLst/>
                        </a:rPr>
                        <a:t>AB</a:t>
                      </a:r>
                      <a:r>
                        <a:rPr lang="en-US" sz="1100" spc="-10" dirty="0" smtClean="0">
                          <a:effectLst/>
                        </a:rPr>
                        <a:t>L</a:t>
                      </a:r>
                      <a:r>
                        <a:rPr lang="en-US" sz="1100" dirty="0" smtClean="0">
                          <a:effectLst/>
                        </a:rPr>
                        <a:t>E</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dirty="0" smtClean="0">
                          <a:effectLst/>
                        </a:rPr>
                        <a:t> FECHA </a:t>
                      </a:r>
                    </a:p>
                    <a:p>
                      <a:pPr algn="ctr">
                        <a:lnSpc>
                          <a:spcPts val="1000"/>
                        </a:lnSpc>
                        <a:spcAft>
                          <a:spcPts val="0"/>
                        </a:spcAft>
                      </a:pPr>
                      <a:r>
                        <a:rPr lang="en-US" sz="1100" dirty="0" smtClean="0">
                          <a:effectLst/>
                        </a:rPr>
                        <a:t>DE  VENCIMIENTO                                             INTERNA </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r>
                        <a:rPr lang="en-US" sz="1100" spc="5" dirty="0" smtClean="0">
                          <a:effectLst/>
                        </a:rPr>
                        <a:t>ES</a:t>
                      </a:r>
                      <a:r>
                        <a:rPr lang="en-US" sz="1100" dirty="0" smtClean="0">
                          <a:effectLst/>
                        </a:rPr>
                        <a:t>T</a:t>
                      </a:r>
                      <a:r>
                        <a:rPr lang="en-US" sz="1100" spc="-10" dirty="0" smtClean="0">
                          <a:effectLst/>
                        </a:rPr>
                        <a:t>A</a:t>
                      </a:r>
                      <a:r>
                        <a:rPr lang="en-US" sz="1100" dirty="0" smtClean="0">
                          <a:effectLst/>
                        </a:rPr>
                        <a:t>DO</a:t>
                      </a:r>
                      <a:r>
                        <a:rPr lang="en-US" sz="1100" spc="-5" dirty="0" smtClean="0">
                          <a:effectLst/>
                        </a:rPr>
                        <a:t> </a:t>
                      </a:r>
                      <a:r>
                        <a:rPr lang="en-US" sz="1100" dirty="0">
                          <a:effectLst/>
                        </a:rPr>
                        <a:t>DE</a:t>
                      </a:r>
                      <a:r>
                        <a:rPr lang="en-US" sz="1100" spc="10" dirty="0">
                          <a:effectLst/>
                        </a:rPr>
                        <a:t> </a:t>
                      </a:r>
                      <a:r>
                        <a:rPr lang="en-US" sz="1100" spc="-10" dirty="0">
                          <a:effectLst/>
                        </a:rPr>
                        <a:t>L</a:t>
                      </a:r>
                      <a:r>
                        <a:rPr lang="en-US" sz="1100" dirty="0">
                          <a:effectLst/>
                        </a:rPr>
                        <a:t>A </a:t>
                      </a:r>
                      <a:r>
                        <a:rPr lang="en-US" sz="1100" spc="-5" dirty="0">
                          <a:effectLst/>
                        </a:rPr>
                        <a:t>AC</a:t>
                      </a:r>
                      <a:r>
                        <a:rPr lang="en-US" sz="1100" dirty="0">
                          <a:effectLst/>
                        </a:rPr>
                        <a:t>T</a:t>
                      </a:r>
                      <a:r>
                        <a:rPr lang="en-US" sz="1100" spc="-10" dirty="0">
                          <a:effectLst/>
                        </a:rPr>
                        <a:t>I</a:t>
                      </a:r>
                      <a:r>
                        <a:rPr lang="en-US" sz="1100" spc="-5" dirty="0">
                          <a:effectLst/>
                        </a:rPr>
                        <a:t>VI</a:t>
                      </a:r>
                      <a:r>
                        <a:rPr lang="en-US" sz="1100" dirty="0">
                          <a:effectLst/>
                        </a:rPr>
                        <a:t>D</a:t>
                      </a:r>
                      <a:r>
                        <a:rPr lang="en-US" sz="1100" spc="-5" dirty="0">
                          <a:effectLst/>
                        </a:rPr>
                        <a:t>A</a:t>
                      </a:r>
                      <a:r>
                        <a:rPr lang="en-US" sz="1100" dirty="0">
                          <a:effectLst/>
                        </a:rPr>
                        <a:t>D</a:t>
                      </a:r>
                      <a:endParaRPr lang="es-CO" sz="1100" dirty="0">
                        <a:effectLst/>
                        <a:latin typeface="Calibri"/>
                        <a:ea typeface="Calibri"/>
                        <a:cs typeface="Times New Roman"/>
                      </a:endParaRPr>
                    </a:p>
                  </a:txBody>
                  <a:tcPr marL="0" marR="0" marT="0" marB="0">
                    <a:solidFill>
                      <a:schemeClr val="tx2"/>
                    </a:solidFill>
                  </a:tcPr>
                </a:tc>
                <a:extLst>
                  <a:ext uri="{0D108BD9-81ED-4DB2-BD59-A6C34878D82A}">
                    <a16:rowId xmlns:a16="http://schemas.microsoft.com/office/drawing/2014/main" val="10000"/>
                  </a:ext>
                </a:extLst>
              </a:tr>
              <a:tr h="1800200">
                <a:tc>
                  <a:txBody>
                    <a:bodyPr/>
                    <a:lstStyle/>
                    <a:p>
                      <a:pPr algn="ctr"/>
                      <a:endParaRPr lang="es-MX" sz="1100" dirty="0" smtClean="0">
                        <a:solidFill>
                          <a:schemeClr val="tx1"/>
                        </a:solidFill>
                        <a:latin typeface="+mn-lt"/>
                      </a:endParaRPr>
                    </a:p>
                    <a:p>
                      <a:pPr algn="ctr"/>
                      <a:endParaRPr lang="es-MX" sz="1100" dirty="0" smtClean="0">
                        <a:solidFill>
                          <a:schemeClr val="tx1"/>
                        </a:solidFill>
                        <a:latin typeface="+mn-lt"/>
                      </a:endParaRPr>
                    </a:p>
                    <a:p>
                      <a:pPr algn="ctr"/>
                      <a:r>
                        <a:rPr lang="es-MX" sz="1100" dirty="0" smtClean="0">
                          <a:solidFill>
                            <a:schemeClr val="tx1"/>
                          </a:solidFill>
                          <a:latin typeface="+mn-lt"/>
                        </a:rPr>
                        <a:t>11</a:t>
                      </a:r>
                      <a:endParaRPr lang="es-CO" sz="1100" dirty="0">
                        <a:solidFill>
                          <a:schemeClr val="tx1"/>
                        </a:solidFill>
                        <a:latin typeface="+mn-lt"/>
                      </a:endParaRPr>
                    </a:p>
                  </a:txBody>
                  <a:tcPr>
                    <a:solidFill>
                      <a:schemeClr val="accent1">
                        <a:lumMod val="40000"/>
                        <a:lumOff val="60000"/>
                      </a:schemeClr>
                    </a:solidFill>
                  </a:tcPr>
                </a:tc>
                <a:tc>
                  <a:txBody>
                    <a:bodyPr/>
                    <a:lstStyle/>
                    <a:p>
                      <a:pPr algn="just" fontAlgn="ctr"/>
                      <a:r>
                        <a:rPr lang="es-CO" sz="1100" b="0" i="0" u="none" strike="noStrike" dirty="0" smtClean="0">
                          <a:solidFill>
                            <a:schemeClr val="tx1"/>
                          </a:solidFill>
                          <a:effectLst/>
                          <a:latin typeface="+mn-lt"/>
                        </a:rPr>
                        <a:t>En la construcción de la Agenda Regulatoria se deben tener en cuenta aquellos proyectos que requieren de un acto administrativo previo, con el fin de establecer el cronograma respectivo.</a:t>
                      </a:r>
                      <a:endParaRPr lang="es-CO" sz="1100" b="0" i="0" u="none" strike="noStrike" dirty="0">
                        <a:solidFill>
                          <a:schemeClr val="tx1"/>
                        </a:solidFill>
                        <a:effectLst/>
                        <a:latin typeface="+mn-lt"/>
                      </a:endParaRPr>
                    </a:p>
                  </a:txBody>
                  <a:tcPr marL="0" marR="0" marT="0" marB="0" anchor="ctr">
                    <a:solidFill>
                      <a:schemeClr val="accent1">
                        <a:lumMod val="40000"/>
                        <a:lumOff val="60000"/>
                      </a:schemeClr>
                    </a:solidFill>
                  </a:tcPr>
                </a:tc>
                <a:tc>
                  <a:txBody>
                    <a:bodyPr/>
                    <a:lstStyle/>
                    <a:p>
                      <a:pPr algn="just"/>
                      <a:endParaRPr lang="es-MX" sz="1100" b="0" dirty="0" smtClean="0">
                        <a:solidFill>
                          <a:schemeClr val="tx1"/>
                        </a:solidFill>
                        <a:latin typeface="+mn-lt"/>
                      </a:endParaRPr>
                    </a:p>
                    <a:p>
                      <a:pPr algn="just"/>
                      <a:endParaRPr lang="es-MX" sz="1100" b="0" dirty="0" smtClean="0">
                        <a:solidFill>
                          <a:schemeClr val="tx1"/>
                        </a:solidFill>
                        <a:latin typeface="+mn-lt"/>
                      </a:endParaRPr>
                    </a:p>
                    <a:p>
                      <a:pPr algn="just"/>
                      <a:r>
                        <a:rPr lang="es-MX" sz="1100" b="0" dirty="0" smtClean="0">
                          <a:solidFill>
                            <a:schemeClr val="tx1"/>
                          </a:solidFill>
                          <a:latin typeface="+mn-lt"/>
                        </a:rPr>
                        <a:t>En la</a:t>
                      </a:r>
                      <a:r>
                        <a:rPr lang="es-MX" sz="1100" b="0" baseline="0" dirty="0" smtClean="0">
                          <a:solidFill>
                            <a:schemeClr val="tx1"/>
                          </a:solidFill>
                          <a:latin typeface="+mn-lt"/>
                        </a:rPr>
                        <a:t> agenda regulatoria se encuentra una casilla denominada “ Proyecto precedente” en el cual se plasman los actos administrativos que preceden a determinados proyectos de la CRA.</a:t>
                      </a:r>
                      <a:endParaRPr lang="es-CO" sz="1100" b="0" dirty="0">
                        <a:solidFill>
                          <a:schemeClr val="tx1"/>
                        </a:solidFill>
                        <a:latin typeface="+mn-lt"/>
                      </a:endParaRPr>
                    </a:p>
                  </a:txBody>
                  <a:tcPr>
                    <a:solidFill>
                      <a:schemeClr val="accent1">
                        <a:lumMod val="40000"/>
                        <a:lumOff val="60000"/>
                      </a:schemeClr>
                    </a:solidFill>
                  </a:tcPr>
                </a:tc>
                <a:tc>
                  <a:txBody>
                    <a:bodyPr/>
                    <a:lstStyle/>
                    <a:p>
                      <a:pPr algn="ctr"/>
                      <a:endParaRPr lang="es-MX" sz="1100" b="0" dirty="0" smtClean="0">
                        <a:solidFill>
                          <a:schemeClr val="tx1"/>
                        </a:solidFill>
                      </a:endParaRPr>
                    </a:p>
                    <a:p>
                      <a:pPr algn="ctr"/>
                      <a:endParaRPr lang="es-MX" sz="1100" b="0" dirty="0" smtClean="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s-MX" sz="1100" b="0" dirty="0" smtClean="0">
                          <a:solidFill>
                            <a:schemeClr val="tx1"/>
                          </a:solidFill>
                        </a:rPr>
                        <a:t>Subdirección</a:t>
                      </a:r>
                      <a:r>
                        <a:rPr lang="es-MX" sz="1100" b="0" baseline="0" dirty="0" smtClean="0">
                          <a:solidFill>
                            <a:schemeClr val="tx1"/>
                          </a:solidFill>
                        </a:rPr>
                        <a:t> de Regulación</a:t>
                      </a:r>
                      <a:endParaRPr lang="es-CO" sz="1100" b="0" dirty="0" smtClean="0">
                        <a:solidFill>
                          <a:schemeClr val="tx1"/>
                        </a:solidFill>
                      </a:endParaRPr>
                    </a:p>
                  </a:txBody>
                  <a:tcP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MX" sz="1100" b="0" dirty="0" smtClean="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s-MX" sz="1100" b="0" dirty="0" smtClean="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s-MX" sz="1100" b="0" dirty="0" smtClean="0">
                          <a:solidFill>
                            <a:schemeClr val="tx1"/>
                          </a:solidFill>
                        </a:rPr>
                        <a:t>30/9/</a:t>
                      </a:r>
                      <a:r>
                        <a:rPr lang="es-MX" sz="1100" b="0" baseline="0" dirty="0" smtClean="0">
                          <a:solidFill>
                            <a:schemeClr val="tx1"/>
                          </a:solidFill>
                        </a:rPr>
                        <a:t> 2016</a:t>
                      </a:r>
                      <a:endParaRPr lang="es-CO" sz="1100" b="0" dirty="0">
                        <a:solidFill>
                          <a:schemeClr val="tx1"/>
                        </a:solidFill>
                      </a:endParaRPr>
                    </a:p>
                  </a:txBody>
                  <a:tcPr>
                    <a:solidFill>
                      <a:schemeClr val="accent1">
                        <a:lumMod val="40000"/>
                        <a:lumOff val="60000"/>
                      </a:schemeClr>
                    </a:solidFill>
                  </a:tcPr>
                </a:tc>
                <a:tc>
                  <a:txBody>
                    <a:bodyPr/>
                    <a:lstStyle/>
                    <a:p>
                      <a:pPr algn="ctr"/>
                      <a:endParaRPr lang="es-MX" sz="1100" dirty="0" smtClean="0">
                        <a:solidFill>
                          <a:schemeClr val="tx1"/>
                        </a:solidFill>
                        <a:latin typeface="+mn-lt"/>
                      </a:endParaRPr>
                    </a:p>
                    <a:p>
                      <a:pPr algn="ctr"/>
                      <a:endParaRPr lang="es-MX" sz="1100" dirty="0" smtClean="0">
                        <a:solidFill>
                          <a:schemeClr val="tx1"/>
                        </a:solidFill>
                        <a:latin typeface="+mn-lt"/>
                      </a:endParaRPr>
                    </a:p>
                    <a:p>
                      <a:pPr algn="ctr"/>
                      <a:r>
                        <a:rPr lang="es-MX" sz="1100" b="1" dirty="0" smtClean="0">
                          <a:solidFill>
                            <a:schemeClr val="tx1"/>
                          </a:solidFill>
                          <a:latin typeface="+mn-lt"/>
                        </a:rPr>
                        <a:t>CUMPLIDA</a:t>
                      </a:r>
                      <a:endParaRPr lang="es-CO" sz="1100" b="1" dirty="0">
                        <a:solidFill>
                          <a:schemeClr val="tx1"/>
                        </a:solidFill>
                        <a:latin typeface="+mn-lt"/>
                      </a:endParaRPr>
                    </a:p>
                  </a:txBody>
                  <a:tcPr>
                    <a:solidFill>
                      <a:schemeClr val="accent1">
                        <a:lumMod val="40000"/>
                        <a:lumOff val="60000"/>
                      </a:schemeClr>
                    </a:solidFill>
                  </a:tcPr>
                </a:tc>
                <a:extLst>
                  <a:ext uri="{0D108BD9-81ED-4DB2-BD59-A6C34878D82A}">
                    <a16:rowId xmlns:a16="http://schemas.microsoft.com/office/drawing/2014/main" val="10001"/>
                  </a:ext>
                </a:extLst>
              </a:tr>
              <a:tr h="1626843">
                <a:tc>
                  <a:txBody>
                    <a:bodyPr/>
                    <a:lstStyle/>
                    <a:p>
                      <a:pPr marL="12065" marR="3175" algn="ctr">
                        <a:lnSpc>
                          <a:spcPct val="107000"/>
                        </a:lnSpc>
                        <a:spcBef>
                          <a:spcPts val="445"/>
                        </a:spcBef>
                        <a:spcAft>
                          <a:spcPts val="0"/>
                        </a:spcAft>
                      </a:pPr>
                      <a:endParaRPr lang="es-MX" sz="900" b="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MX" sz="900" b="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r>
                        <a:rPr lang="es-MX" sz="900" b="0" dirty="0" smtClean="0">
                          <a:solidFill>
                            <a:schemeClr val="tx1"/>
                          </a:solidFill>
                          <a:effectLst/>
                          <a:latin typeface="Calibri"/>
                          <a:ea typeface="Calibri"/>
                          <a:cs typeface="Times New Roman"/>
                        </a:rPr>
                        <a:t>12</a:t>
                      </a:r>
                      <a:endParaRPr lang="es-CO" sz="900" b="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algn="just">
                        <a:lnSpc>
                          <a:spcPts val="850"/>
                        </a:lnSpc>
                        <a:spcBef>
                          <a:spcPts val="5"/>
                        </a:spcBef>
                        <a:spcAft>
                          <a:spcPts val="0"/>
                        </a:spcAft>
                      </a:pPr>
                      <a:endParaRPr lang="es-MX" sz="900" b="0" dirty="0" smtClean="0">
                        <a:solidFill>
                          <a:schemeClr val="tx1"/>
                        </a:solidFill>
                        <a:effectLst/>
                        <a:latin typeface="Calibri"/>
                        <a:ea typeface="Calibri"/>
                        <a:cs typeface="Times New Roman"/>
                      </a:endParaRPr>
                    </a:p>
                    <a:p>
                      <a:pPr marL="0" marR="0" indent="0" algn="l" defTabSz="914400" rtl="0" eaLnBrk="1" fontAlgn="auto" latinLnBrk="0" hangingPunct="1">
                        <a:lnSpc>
                          <a:spcPct val="100000"/>
                        </a:lnSpc>
                        <a:spcBef>
                          <a:spcPts val="5"/>
                        </a:spcBef>
                        <a:spcAft>
                          <a:spcPts val="0"/>
                        </a:spcAft>
                        <a:buClrTx/>
                        <a:buSzTx/>
                        <a:buFontTx/>
                        <a:buNone/>
                        <a:tabLst/>
                        <a:defRPr/>
                      </a:pPr>
                      <a:r>
                        <a:rPr lang="es-CO" sz="1100" b="0" kern="1200" dirty="0" smtClean="0">
                          <a:solidFill>
                            <a:schemeClr val="dk1"/>
                          </a:solidFill>
                          <a:effectLst/>
                          <a:latin typeface="+mn-lt"/>
                          <a:ea typeface="+mn-ea"/>
                          <a:cs typeface="+mn-cs"/>
                        </a:rPr>
                        <a:t>Revisar la </a:t>
                      </a:r>
                      <a:r>
                        <a:rPr lang="es-CO" sz="1100" b="0" i="0" kern="1200" dirty="0" smtClean="0">
                          <a:solidFill>
                            <a:schemeClr val="tx1"/>
                          </a:solidFill>
                          <a:effectLst/>
                          <a:latin typeface="+mn-lt"/>
                          <a:ea typeface="+mn-ea"/>
                          <a:cs typeface="+mn-cs"/>
                        </a:rPr>
                        <a:t>Resolución</a:t>
                      </a:r>
                      <a:r>
                        <a:rPr lang="es-CO" sz="1100" b="0" kern="1200" dirty="0" smtClean="0">
                          <a:solidFill>
                            <a:schemeClr val="dk1"/>
                          </a:solidFill>
                          <a:effectLst/>
                          <a:latin typeface="+mn-lt"/>
                          <a:ea typeface="+mn-ea"/>
                          <a:cs typeface="+mn-cs"/>
                        </a:rPr>
                        <a:t> UAE.CRA-075 de 2014 o la que haga sus veces.</a:t>
                      </a:r>
                    </a:p>
                    <a:p>
                      <a:pPr marL="0" marR="0" indent="0" algn="l" defTabSz="914400" rtl="0" eaLnBrk="1" fontAlgn="auto" latinLnBrk="0" hangingPunct="1">
                        <a:lnSpc>
                          <a:spcPct val="100000"/>
                        </a:lnSpc>
                        <a:spcBef>
                          <a:spcPts val="5"/>
                        </a:spcBef>
                        <a:spcAft>
                          <a:spcPts val="0"/>
                        </a:spcAft>
                        <a:buClrTx/>
                        <a:buSzTx/>
                        <a:buFontTx/>
                        <a:buNone/>
                        <a:tabLst/>
                        <a:defRPr/>
                      </a:pPr>
                      <a:endParaRPr lang="es-MX" sz="1100" b="0" kern="1200" dirty="0" smtClean="0">
                        <a:solidFill>
                          <a:schemeClr val="dk1"/>
                        </a:solidFill>
                        <a:effectLst/>
                        <a:latin typeface="+mn-lt"/>
                        <a:ea typeface="+mn-ea"/>
                        <a:cs typeface="+mn-cs"/>
                      </a:endParaRPr>
                    </a:p>
                    <a:p>
                      <a:pPr marL="0" marR="0" indent="0" algn="l" defTabSz="914400" rtl="0" eaLnBrk="1" fontAlgn="auto" latinLnBrk="0" hangingPunct="1">
                        <a:lnSpc>
                          <a:spcPct val="100000"/>
                        </a:lnSpc>
                        <a:spcBef>
                          <a:spcPts val="5"/>
                        </a:spcBef>
                        <a:spcAft>
                          <a:spcPts val="0"/>
                        </a:spcAft>
                        <a:buClrTx/>
                        <a:buSzTx/>
                        <a:buFontTx/>
                        <a:buNone/>
                        <a:tabLst/>
                        <a:defRPr/>
                      </a:pPr>
                      <a:r>
                        <a:rPr lang="es-MX" sz="1100" b="1" kern="1200" dirty="0" smtClean="0">
                          <a:solidFill>
                            <a:schemeClr val="dk1"/>
                          </a:solidFill>
                          <a:effectLst/>
                          <a:latin typeface="+mn-lt"/>
                          <a:ea typeface="+mn-ea"/>
                          <a:cs typeface="+mn-cs"/>
                        </a:rPr>
                        <a:t>UNIDAD DE MEDIDA/CANTIDADES</a:t>
                      </a:r>
                      <a:r>
                        <a:rPr lang="es-MX" sz="1100" b="0" kern="1200" dirty="0" smtClean="0">
                          <a:solidFill>
                            <a:schemeClr val="dk1"/>
                          </a:solidFill>
                          <a:effectLst/>
                          <a:latin typeface="+mn-lt"/>
                          <a:ea typeface="+mn-ea"/>
                          <a:cs typeface="+mn-cs"/>
                        </a:rPr>
                        <a:t>: </a:t>
                      </a:r>
                    </a:p>
                    <a:p>
                      <a:pPr marL="0" marR="0" indent="0" algn="l" defTabSz="914400" rtl="0" eaLnBrk="1" fontAlgn="auto" latinLnBrk="0" hangingPunct="1">
                        <a:lnSpc>
                          <a:spcPct val="100000"/>
                        </a:lnSpc>
                        <a:spcBef>
                          <a:spcPts val="5"/>
                        </a:spcBef>
                        <a:spcAft>
                          <a:spcPts val="0"/>
                        </a:spcAft>
                        <a:buClrTx/>
                        <a:buSzTx/>
                        <a:buFontTx/>
                        <a:buNone/>
                        <a:tabLst/>
                        <a:defRPr/>
                      </a:pPr>
                      <a:r>
                        <a:rPr lang="es-MX" sz="1100" b="0" kern="1200" dirty="0" smtClean="0">
                          <a:solidFill>
                            <a:schemeClr val="dk1"/>
                          </a:solidFill>
                          <a:effectLst/>
                          <a:latin typeface="+mn-lt"/>
                          <a:ea typeface="+mn-ea"/>
                          <a:cs typeface="+mn-cs"/>
                        </a:rPr>
                        <a:t>-</a:t>
                      </a:r>
                      <a:r>
                        <a:rPr lang="es-CO" sz="1100" b="0" kern="1200" dirty="0" smtClean="0">
                          <a:solidFill>
                            <a:schemeClr val="dk1"/>
                          </a:solidFill>
                          <a:effectLst/>
                          <a:latin typeface="+mn-lt"/>
                          <a:ea typeface="+mn-ea"/>
                          <a:cs typeface="+mn-cs"/>
                        </a:rPr>
                        <a:t>Resolución modificatoria de la Resolución UAE-CRA-075 de 2014 o la que haga sus veces.</a:t>
                      </a:r>
                    </a:p>
                    <a:p>
                      <a:pPr marL="0" marR="0" indent="0" algn="l" defTabSz="914400" rtl="0" eaLnBrk="1" fontAlgn="auto" latinLnBrk="0" hangingPunct="1">
                        <a:lnSpc>
                          <a:spcPct val="100000"/>
                        </a:lnSpc>
                        <a:spcBef>
                          <a:spcPts val="5"/>
                        </a:spcBef>
                        <a:spcAft>
                          <a:spcPts val="0"/>
                        </a:spcAft>
                        <a:buClrTx/>
                        <a:buSzTx/>
                        <a:buFontTx/>
                        <a:buNone/>
                        <a:tabLst/>
                        <a:defRPr/>
                      </a:pPr>
                      <a:r>
                        <a:rPr lang="es-MX" sz="1100" b="0" kern="1200" dirty="0" smtClean="0">
                          <a:solidFill>
                            <a:schemeClr val="dk1"/>
                          </a:solidFill>
                          <a:effectLst/>
                          <a:latin typeface="+mn-lt"/>
                          <a:ea typeface="+mn-ea"/>
                          <a:cs typeface="+mn-cs"/>
                        </a:rPr>
                        <a:t>-1</a:t>
                      </a:r>
                      <a:endParaRPr lang="es-CO" sz="1100" b="0" kern="1200" dirty="0" smtClean="0">
                        <a:solidFill>
                          <a:schemeClr val="dk1"/>
                        </a:solidFill>
                        <a:effectLst/>
                        <a:latin typeface="+mn-lt"/>
                        <a:ea typeface="+mn-ea"/>
                        <a:cs typeface="+mn-cs"/>
                      </a:endParaRPr>
                    </a:p>
                  </a:txBody>
                  <a:tcPr marL="0" marR="0" marT="0" marB="0">
                    <a:solidFill>
                      <a:schemeClr val="accent1">
                        <a:lumMod val="40000"/>
                        <a:lumOff val="60000"/>
                      </a:schemeClr>
                    </a:solidFill>
                  </a:tcPr>
                </a:tc>
                <a:tc>
                  <a:txBody>
                    <a:bodyPr/>
                    <a:lstStyle/>
                    <a:p>
                      <a:pPr algn="just">
                        <a:lnSpc>
                          <a:spcPts val="500"/>
                        </a:lnSpc>
                        <a:spcBef>
                          <a:spcPts val="50"/>
                        </a:spcBef>
                        <a:spcAft>
                          <a:spcPts val="0"/>
                        </a:spcAft>
                      </a:pPr>
                      <a:endParaRPr lang="es-CO" sz="1100" b="0" kern="1200" dirty="0" smtClean="0">
                        <a:solidFill>
                          <a:schemeClr val="dk1"/>
                        </a:solidFill>
                        <a:effectLst/>
                        <a:latin typeface="+mn-lt"/>
                        <a:ea typeface="+mn-ea"/>
                        <a:cs typeface="+mn-cs"/>
                      </a:endParaRPr>
                    </a:p>
                    <a:p>
                      <a:pPr algn="just">
                        <a:lnSpc>
                          <a:spcPts val="500"/>
                        </a:lnSpc>
                        <a:spcBef>
                          <a:spcPts val="50"/>
                        </a:spcBef>
                        <a:spcAft>
                          <a:spcPts val="0"/>
                        </a:spcAft>
                      </a:pPr>
                      <a:endParaRPr lang="es-CO" sz="1100" b="0" kern="1200" dirty="0" smtClean="0">
                        <a:solidFill>
                          <a:schemeClr val="dk1"/>
                        </a:solidFill>
                        <a:effectLst/>
                        <a:latin typeface="+mn-lt"/>
                        <a:ea typeface="+mn-ea"/>
                        <a:cs typeface="+mn-cs"/>
                      </a:endParaRPr>
                    </a:p>
                    <a:p>
                      <a:pPr algn="just">
                        <a:lnSpc>
                          <a:spcPts val="500"/>
                        </a:lnSpc>
                        <a:spcBef>
                          <a:spcPts val="50"/>
                        </a:spcBef>
                        <a:spcAft>
                          <a:spcPts val="0"/>
                        </a:spcAft>
                      </a:pPr>
                      <a:endParaRPr lang="es-CO" sz="1100" b="0" kern="1200" dirty="0" smtClean="0">
                        <a:solidFill>
                          <a:schemeClr val="dk1"/>
                        </a:solidFill>
                        <a:effectLst/>
                        <a:latin typeface="+mn-lt"/>
                        <a:ea typeface="+mn-ea"/>
                        <a:cs typeface="+mn-cs"/>
                      </a:endParaRPr>
                    </a:p>
                    <a:p>
                      <a:pPr algn="just">
                        <a:lnSpc>
                          <a:spcPts val="500"/>
                        </a:lnSpc>
                        <a:spcBef>
                          <a:spcPts val="50"/>
                        </a:spcBef>
                        <a:spcAft>
                          <a:spcPts val="0"/>
                        </a:spcAft>
                      </a:pPr>
                      <a:r>
                        <a:rPr lang="es-CO" sz="1100" b="0" kern="1200" dirty="0" smtClean="0">
                          <a:solidFill>
                            <a:schemeClr val="dk1"/>
                          </a:solidFill>
                          <a:effectLst/>
                          <a:latin typeface="+mn-lt"/>
                          <a:ea typeface="+mn-ea"/>
                          <a:cs typeface="+mn-cs"/>
                        </a:rPr>
                        <a:t>Se</a:t>
                      </a:r>
                      <a:r>
                        <a:rPr lang="es-CO" sz="1100" b="0" kern="1200" baseline="0" dirty="0" smtClean="0">
                          <a:solidFill>
                            <a:schemeClr val="dk1"/>
                          </a:solidFill>
                          <a:effectLst/>
                          <a:latin typeface="+mn-lt"/>
                          <a:ea typeface="+mn-ea"/>
                          <a:cs typeface="+mn-cs"/>
                        </a:rPr>
                        <a:t> aprobó la Resolución UAE-CRA 828 del </a:t>
                      </a:r>
                    </a:p>
                    <a:p>
                      <a:pPr algn="just">
                        <a:lnSpc>
                          <a:spcPts val="500"/>
                        </a:lnSpc>
                        <a:spcBef>
                          <a:spcPts val="50"/>
                        </a:spcBef>
                        <a:spcAft>
                          <a:spcPts val="0"/>
                        </a:spcAft>
                      </a:pPr>
                      <a:endParaRPr lang="es-CO" sz="1100" b="0" kern="1200" baseline="0" dirty="0" smtClean="0">
                        <a:solidFill>
                          <a:schemeClr val="dk1"/>
                        </a:solidFill>
                        <a:effectLst/>
                        <a:latin typeface="+mn-lt"/>
                        <a:ea typeface="+mn-ea"/>
                        <a:cs typeface="+mn-cs"/>
                      </a:endParaRPr>
                    </a:p>
                    <a:p>
                      <a:pPr algn="just">
                        <a:lnSpc>
                          <a:spcPts val="500"/>
                        </a:lnSpc>
                        <a:spcBef>
                          <a:spcPts val="50"/>
                        </a:spcBef>
                        <a:spcAft>
                          <a:spcPts val="0"/>
                        </a:spcAft>
                      </a:pPr>
                      <a:endParaRPr lang="es-CO" sz="1100" b="0" kern="1200" baseline="0" dirty="0" smtClean="0">
                        <a:solidFill>
                          <a:schemeClr val="dk1"/>
                        </a:solidFill>
                        <a:effectLst/>
                        <a:latin typeface="+mn-lt"/>
                        <a:ea typeface="+mn-ea"/>
                        <a:cs typeface="+mn-cs"/>
                      </a:endParaRPr>
                    </a:p>
                    <a:p>
                      <a:pPr algn="just">
                        <a:lnSpc>
                          <a:spcPct val="100000"/>
                        </a:lnSpc>
                        <a:spcBef>
                          <a:spcPts val="50"/>
                        </a:spcBef>
                        <a:spcAft>
                          <a:spcPts val="0"/>
                        </a:spcAft>
                      </a:pPr>
                      <a:r>
                        <a:rPr lang="es-CO" sz="1100" b="0" kern="1200" baseline="0" dirty="0" smtClean="0">
                          <a:solidFill>
                            <a:schemeClr val="dk1"/>
                          </a:solidFill>
                          <a:effectLst/>
                          <a:latin typeface="+mn-lt"/>
                          <a:ea typeface="+mn-ea"/>
                          <a:cs typeface="+mn-cs"/>
                        </a:rPr>
                        <a:t>26 de agosto de 2016, </a:t>
                      </a:r>
                      <a:r>
                        <a:rPr lang="es-CO" sz="1000" b="0" i="1" kern="1200" baseline="0" dirty="0" smtClean="0">
                          <a:solidFill>
                            <a:schemeClr val="tx1"/>
                          </a:solidFill>
                          <a:effectLst/>
                          <a:latin typeface="+mn-lt"/>
                          <a:ea typeface="+mn-ea"/>
                          <a:cs typeface="+mn-cs"/>
                        </a:rPr>
                        <a:t>“Por medio de la  cual se establecen las pautas, perfiles y honorarios correspondientes a los contratos de prestación de servicios de la Comisión de Regulación de Agua Potable y Saneamiento Básico –CRA”</a:t>
                      </a:r>
                      <a:endParaRPr lang="es-CO" sz="1000" b="0" i="1" kern="1200" dirty="0" smtClean="0">
                        <a:solidFill>
                          <a:srgbClr val="FF0000"/>
                        </a:solidFill>
                        <a:effectLst/>
                        <a:latin typeface="+mn-lt"/>
                        <a:ea typeface="+mn-ea"/>
                        <a:cs typeface="+mn-cs"/>
                      </a:endParaRPr>
                    </a:p>
                  </a:txBody>
                  <a:tcPr marL="0" marR="0" marT="0" marB="0">
                    <a:solidFill>
                      <a:schemeClr val="accent1">
                        <a:lumMod val="40000"/>
                        <a:lumOff val="60000"/>
                      </a:schemeClr>
                    </a:solidFill>
                  </a:tcPr>
                </a:tc>
                <a:tc>
                  <a:txBody>
                    <a:bodyPr/>
                    <a:lstStyle/>
                    <a:p>
                      <a:pPr algn="ct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gn="ctr">
                        <a:lnSpc>
                          <a:spcPct val="100000"/>
                        </a:lnSpc>
                        <a:spcBef>
                          <a:spcPts val="5"/>
                        </a:spcBef>
                        <a:spcAft>
                          <a:spcPts val="0"/>
                        </a:spcAft>
                      </a:pPr>
                      <a:r>
                        <a:rPr lang="es-MX" sz="1100" b="0" dirty="0" smtClean="0">
                          <a:solidFill>
                            <a:schemeClr val="tx1"/>
                          </a:solidFill>
                          <a:effectLst/>
                          <a:latin typeface="+mn-lt"/>
                          <a:ea typeface="Calibri"/>
                          <a:cs typeface="Times New Roman"/>
                        </a:rPr>
                        <a:t>Subdirección Administrativa y Financiera</a:t>
                      </a:r>
                    </a:p>
                  </a:txBody>
                  <a:tcPr marL="0" marR="0" marT="0" marB="0">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50"/>
                        </a:spcBef>
                        <a:spcAft>
                          <a:spcPts val="0"/>
                        </a:spcAft>
                        <a:buClrTx/>
                        <a:buSzTx/>
                        <a:buFontTx/>
                        <a:buNone/>
                        <a:tabLst/>
                        <a:defRPr/>
                      </a:pPr>
                      <a:endParaRPr lang="es-CO" sz="1100" b="0" kern="1200" dirty="0" smtClean="0">
                        <a:solidFill>
                          <a:schemeClr val="dk1"/>
                        </a:solidFill>
                        <a:effectLst/>
                        <a:latin typeface="+mn-lt"/>
                        <a:ea typeface="+mn-ea"/>
                        <a:cs typeface="+mn-cs"/>
                      </a:endParaRPr>
                    </a:p>
                    <a:p>
                      <a:pPr marL="0" marR="0" indent="0" algn="ctr" defTabSz="914400" rtl="0" eaLnBrk="1" fontAlgn="auto" latinLnBrk="0" hangingPunct="1">
                        <a:lnSpc>
                          <a:spcPct val="100000"/>
                        </a:lnSpc>
                        <a:spcBef>
                          <a:spcPts val="50"/>
                        </a:spcBef>
                        <a:spcAft>
                          <a:spcPts val="0"/>
                        </a:spcAft>
                        <a:buClrTx/>
                        <a:buSzTx/>
                        <a:buFontTx/>
                        <a:buNone/>
                        <a:tabLst/>
                        <a:defRPr/>
                      </a:pPr>
                      <a:endParaRPr lang="es-CO" sz="1100" b="0" kern="1200" dirty="0" smtClean="0">
                        <a:solidFill>
                          <a:schemeClr val="dk1"/>
                        </a:solidFill>
                        <a:effectLst/>
                        <a:latin typeface="+mn-lt"/>
                        <a:ea typeface="+mn-ea"/>
                        <a:cs typeface="+mn-cs"/>
                      </a:endParaRPr>
                    </a:p>
                    <a:p>
                      <a:pPr marL="0" marR="0" indent="0" algn="ctr" defTabSz="914400" rtl="0" eaLnBrk="1" fontAlgn="auto" latinLnBrk="0" hangingPunct="1">
                        <a:lnSpc>
                          <a:spcPct val="100000"/>
                        </a:lnSpc>
                        <a:spcBef>
                          <a:spcPts val="50"/>
                        </a:spcBef>
                        <a:spcAft>
                          <a:spcPts val="0"/>
                        </a:spcAft>
                        <a:buClrTx/>
                        <a:buSzTx/>
                        <a:buFontTx/>
                        <a:buNone/>
                        <a:tabLst/>
                        <a:defRPr/>
                      </a:pPr>
                      <a:r>
                        <a:rPr lang="es-CO" sz="1100" b="0" kern="1200" dirty="0" smtClean="0">
                          <a:solidFill>
                            <a:schemeClr val="dk1"/>
                          </a:solidFill>
                          <a:effectLst/>
                          <a:latin typeface="+mn-lt"/>
                          <a:ea typeface="+mn-ea"/>
                          <a:cs typeface="+mn-cs"/>
                        </a:rPr>
                        <a:t>30/6/2016</a:t>
                      </a:r>
                    </a:p>
                  </a:txBody>
                  <a:tcPr marL="0" marR="0" marT="0" marB="0">
                    <a:solidFill>
                      <a:schemeClr val="accent1">
                        <a:lumMod val="40000"/>
                        <a:lumOff val="60000"/>
                      </a:schemeClr>
                    </a:solidFill>
                  </a:tcPr>
                </a:tc>
                <a:tc>
                  <a:txBody>
                    <a:bodyPr/>
                    <a:lstStyle/>
                    <a:p>
                      <a:pPr marL="0" marR="0" indent="0" algn="l" defTabSz="914400" rtl="0" eaLnBrk="1" fontAlgn="auto" latinLnBrk="0" hangingPunct="1">
                        <a:lnSpc>
                          <a:spcPts val="950"/>
                        </a:lnSpc>
                        <a:spcBef>
                          <a:spcPts val="15"/>
                        </a:spcBef>
                        <a:spcAft>
                          <a:spcPts val="0"/>
                        </a:spcAft>
                        <a:buClrTx/>
                        <a:buSzTx/>
                        <a:buFontTx/>
                        <a:buNone/>
                        <a:tabLst/>
                        <a:defRPr/>
                      </a:pPr>
                      <a:endParaRPr lang="es-MX" sz="900" b="1" dirty="0" smtClean="0">
                        <a:solidFill>
                          <a:schemeClr val="tx1"/>
                        </a:solidFill>
                        <a:effectLst/>
                        <a:latin typeface="+mn-lt"/>
                        <a:ea typeface="Calibri"/>
                        <a:cs typeface="Times New Roman"/>
                      </a:endParaRPr>
                    </a:p>
                    <a:p>
                      <a:pPr marL="0" marR="0" indent="0" algn="l" defTabSz="914400" rtl="0" eaLnBrk="1" fontAlgn="auto" latinLnBrk="0" hangingPunct="1">
                        <a:lnSpc>
                          <a:spcPts val="950"/>
                        </a:lnSpc>
                        <a:spcBef>
                          <a:spcPts val="15"/>
                        </a:spcBef>
                        <a:spcAft>
                          <a:spcPts val="0"/>
                        </a:spcAft>
                        <a:buClrTx/>
                        <a:buSzTx/>
                        <a:buFontTx/>
                        <a:buNone/>
                        <a:tabLst/>
                        <a:defRPr/>
                      </a:pPr>
                      <a:endParaRPr lang="es-MX" sz="900" b="1" dirty="0" smtClean="0">
                        <a:solidFill>
                          <a:schemeClr val="tx1"/>
                        </a:solidFill>
                        <a:effectLst/>
                        <a:latin typeface="+mn-lt"/>
                        <a:ea typeface="Calibri"/>
                        <a:cs typeface="Times New Roman"/>
                      </a:endParaRPr>
                    </a:p>
                    <a:p>
                      <a:pPr marL="0" marR="0" indent="0" algn="l" defTabSz="914400" rtl="0" eaLnBrk="1" fontAlgn="auto" latinLnBrk="0" hangingPunct="1">
                        <a:lnSpc>
                          <a:spcPts val="950"/>
                        </a:lnSpc>
                        <a:spcBef>
                          <a:spcPts val="15"/>
                        </a:spcBef>
                        <a:spcAft>
                          <a:spcPts val="0"/>
                        </a:spcAft>
                        <a:buClrTx/>
                        <a:buSzTx/>
                        <a:buFontTx/>
                        <a:buNone/>
                        <a:tabLst/>
                        <a:defRPr/>
                      </a:pPr>
                      <a:endParaRPr lang="es-MX" sz="900" b="1" dirty="0" smtClean="0">
                        <a:solidFill>
                          <a:schemeClr val="tx1"/>
                        </a:solidFill>
                        <a:effectLst/>
                        <a:latin typeface="+mn-lt"/>
                        <a:ea typeface="Calibri"/>
                        <a:cs typeface="Times New Roman"/>
                      </a:endParaRPr>
                    </a:p>
                    <a:p>
                      <a:pPr marL="0" marR="0" lvl="0" indent="0" algn="ctr" defTabSz="914400" rtl="0" eaLnBrk="1" fontAlgn="auto" latinLnBrk="0" hangingPunct="1">
                        <a:lnSpc>
                          <a:spcPts val="950"/>
                        </a:lnSpc>
                        <a:spcBef>
                          <a:spcPts val="15"/>
                        </a:spcBef>
                        <a:spcAft>
                          <a:spcPts val="0"/>
                        </a:spcAft>
                        <a:buClrTx/>
                        <a:buSzTx/>
                        <a:buFontTx/>
                        <a:buNone/>
                        <a:tabLst/>
                        <a:defRPr/>
                      </a:pPr>
                      <a:r>
                        <a:rPr lang="es-MX" sz="1100" b="1" kern="1200" dirty="0" smtClean="0">
                          <a:solidFill>
                            <a:schemeClr val="tx1"/>
                          </a:solidFill>
                          <a:latin typeface="+mn-lt"/>
                          <a:ea typeface="+mn-ea"/>
                          <a:cs typeface="+mn-cs"/>
                        </a:rPr>
                        <a:t>CUMPLIDA</a:t>
                      </a:r>
                      <a:endParaRPr lang="es-CO" sz="1100" b="1" kern="1200" dirty="0" smtClean="0">
                        <a:solidFill>
                          <a:schemeClr val="tx1"/>
                        </a:solidFill>
                        <a:latin typeface="+mn-lt"/>
                        <a:ea typeface="+mn-ea"/>
                        <a:cs typeface="+mn-cs"/>
                      </a:endParaRPr>
                    </a:p>
                    <a:p>
                      <a:pPr marL="0" marR="0" indent="0" algn="l" defTabSz="914400" rtl="0" eaLnBrk="1" fontAlgn="auto" latinLnBrk="0" hangingPunct="1">
                        <a:lnSpc>
                          <a:spcPts val="950"/>
                        </a:lnSpc>
                        <a:spcBef>
                          <a:spcPts val="15"/>
                        </a:spcBef>
                        <a:spcAft>
                          <a:spcPts val="0"/>
                        </a:spcAft>
                        <a:buClrTx/>
                        <a:buSzTx/>
                        <a:buFontTx/>
                        <a:buNone/>
                        <a:tabLst/>
                        <a:defRPr/>
                      </a:pPr>
                      <a:endParaRPr lang="es-MX" sz="900" b="1" dirty="0" smtClean="0">
                        <a:solidFill>
                          <a:schemeClr val="tx1"/>
                        </a:solidFill>
                        <a:effectLst/>
                        <a:latin typeface="+mn-lt"/>
                        <a:ea typeface="Calibri"/>
                        <a:cs typeface="Times New Roman"/>
                      </a:endParaRPr>
                    </a:p>
                  </a:txBody>
                  <a:tcPr marL="0" marR="0" marT="0" marB="0">
                    <a:solidFill>
                      <a:schemeClr val="accent1">
                        <a:lumMod val="40000"/>
                        <a:lumOff val="60000"/>
                      </a:schemeClr>
                    </a:solidFill>
                  </a:tcPr>
                </a:tc>
                <a:extLst>
                  <a:ext uri="{0D108BD9-81ED-4DB2-BD59-A6C34878D82A}">
                    <a16:rowId xmlns:a16="http://schemas.microsoft.com/office/drawing/2014/main" val="10002"/>
                  </a:ext>
                </a:extLst>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1458" y="386696"/>
            <a:ext cx="1490262" cy="830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92515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a:t>SEGUIMIENTO PLAN DE MEJORAMIENTO DE LA CGR AL 31 DE DICIEMBRE DE 2017</a:t>
            </a:r>
          </a:p>
        </p:txBody>
      </p:sp>
      <p:graphicFrame>
        <p:nvGraphicFramePr>
          <p:cNvPr id="10" name="9 Tabla"/>
          <p:cNvGraphicFramePr>
            <a:graphicFrameLocks noGrp="1"/>
          </p:cNvGraphicFramePr>
          <p:nvPr>
            <p:extLst>
              <p:ext uri="{D42A27DB-BD31-4B8C-83A1-F6EECF244321}">
                <p14:modId xmlns:p14="http://schemas.microsoft.com/office/powerpoint/2010/main" val="3443095909"/>
              </p:ext>
            </p:extLst>
          </p:nvPr>
        </p:nvGraphicFramePr>
        <p:xfrm>
          <a:off x="395536" y="1412776"/>
          <a:ext cx="8496943" cy="4297693"/>
        </p:xfrm>
        <a:graphic>
          <a:graphicData uri="http://schemas.openxmlformats.org/drawingml/2006/table">
            <a:tbl>
              <a:tblPr firstRow="1" firstCol="1" lastRow="1" lastCol="1" bandRow="1" bandCol="1">
                <a:tableStyleId>{5C22544A-7EE6-4342-B048-85BDC9FD1C3A}</a:tableStyleId>
              </a:tblPr>
              <a:tblGrid>
                <a:gridCol w="702227">
                  <a:extLst>
                    <a:ext uri="{9D8B030D-6E8A-4147-A177-3AD203B41FA5}">
                      <a16:colId xmlns:a16="http://schemas.microsoft.com/office/drawing/2014/main" val="20000"/>
                    </a:ext>
                  </a:extLst>
                </a:gridCol>
                <a:gridCol w="2036457">
                  <a:extLst>
                    <a:ext uri="{9D8B030D-6E8A-4147-A177-3AD203B41FA5}">
                      <a16:colId xmlns:a16="http://schemas.microsoft.com/office/drawing/2014/main" val="20001"/>
                    </a:ext>
                  </a:extLst>
                </a:gridCol>
                <a:gridCol w="2589908">
                  <a:extLst>
                    <a:ext uri="{9D8B030D-6E8A-4147-A177-3AD203B41FA5}">
                      <a16:colId xmlns:a16="http://schemas.microsoft.com/office/drawing/2014/main" val="20002"/>
                    </a:ext>
                  </a:extLst>
                </a:gridCol>
                <a:gridCol w="1080120">
                  <a:extLst>
                    <a:ext uri="{9D8B030D-6E8A-4147-A177-3AD203B41FA5}">
                      <a16:colId xmlns:a16="http://schemas.microsoft.com/office/drawing/2014/main" val="20003"/>
                    </a:ext>
                  </a:extLst>
                </a:gridCol>
                <a:gridCol w="1252465">
                  <a:extLst>
                    <a:ext uri="{9D8B030D-6E8A-4147-A177-3AD203B41FA5}">
                      <a16:colId xmlns:a16="http://schemas.microsoft.com/office/drawing/2014/main" val="20004"/>
                    </a:ext>
                  </a:extLst>
                </a:gridCol>
                <a:gridCol w="835766">
                  <a:extLst>
                    <a:ext uri="{9D8B030D-6E8A-4147-A177-3AD203B41FA5}">
                      <a16:colId xmlns:a16="http://schemas.microsoft.com/office/drawing/2014/main" val="20005"/>
                    </a:ext>
                  </a:extLst>
                </a:gridCol>
              </a:tblGrid>
              <a:tr h="648072">
                <a:tc>
                  <a:txBody>
                    <a:bodyPr/>
                    <a:lstStyle/>
                    <a:p>
                      <a:pPr>
                        <a:lnSpc>
                          <a:spcPts val="1000"/>
                        </a:lnSpc>
                        <a:spcBef>
                          <a:spcPts val="90"/>
                        </a:spcBef>
                        <a:spcAft>
                          <a:spcPts val="0"/>
                        </a:spcAft>
                      </a:pPr>
                      <a:r>
                        <a:rPr lang="en-US" sz="1100" dirty="0">
                          <a:effectLst/>
                        </a:rPr>
                        <a:t> </a:t>
                      </a:r>
                      <a:endParaRPr lang="es-CO" sz="1100" dirty="0">
                        <a:effectLst/>
                      </a:endParaRPr>
                    </a:p>
                    <a:p>
                      <a:pPr marL="26670" marR="20955" algn="ctr">
                        <a:lnSpc>
                          <a:spcPct val="107000"/>
                        </a:lnSpc>
                        <a:spcAft>
                          <a:spcPts val="0"/>
                        </a:spcAft>
                      </a:pPr>
                      <a:endParaRPr lang="en-US" sz="1100" spc="5" dirty="0" smtClean="0">
                        <a:effectLst/>
                      </a:endParaRPr>
                    </a:p>
                    <a:p>
                      <a:pPr marL="26670" marR="20955" algn="ctr">
                        <a:lnSpc>
                          <a:spcPct val="107000"/>
                        </a:lnSpc>
                        <a:spcAft>
                          <a:spcPts val="0"/>
                        </a:spcAft>
                      </a:pPr>
                      <a:r>
                        <a:rPr lang="en-US" sz="1100" spc="5" dirty="0" smtClean="0">
                          <a:effectLst/>
                        </a:rPr>
                        <a:t>HALLAZGO</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750"/>
                        </a:lnSpc>
                        <a:spcBef>
                          <a:spcPts val="5"/>
                        </a:spcBef>
                        <a:spcAft>
                          <a:spcPts val="0"/>
                        </a:spcAft>
                      </a:pPr>
                      <a:r>
                        <a:rPr lang="es-CO" sz="1100" dirty="0">
                          <a:effectLst/>
                        </a:rPr>
                        <a:t> </a:t>
                      </a:r>
                    </a:p>
                    <a:p>
                      <a:pPr>
                        <a:lnSpc>
                          <a:spcPts val="1000"/>
                        </a:lnSpc>
                        <a:spcAft>
                          <a:spcPts val="0"/>
                        </a:spcAft>
                      </a:pPr>
                      <a:r>
                        <a:rPr lang="es-CO" sz="1100" dirty="0">
                          <a:effectLst/>
                        </a:rPr>
                        <a:t>  </a:t>
                      </a:r>
                      <a:endParaRPr lang="es-CO" sz="1100" dirty="0" smtClean="0">
                        <a:effectLst/>
                      </a:endParaRPr>
                    </a:p>
                    <a:p>
                      <a:pPr>
                        <a:lnSpc>
                          <a:spcPts val="1000"/>
                        </a:lnSpc>
                        <a:spcAft>
                          <a:spcPts val="0"/>
                        </a:spcAft>
                      </a:pPr>
                      <a:r>
                        <a:rPr lang="es-MX" sz="1100" dirty="0" smtClean="0">
                          <a:effectLst/>
                        </a:rPr>
                        <a:t>      </a:t>
                      </a:r>
                    </a:p>
                    <a:p>
                      <a:pPr algn="ctr">
                        <a:lnSpc>
                          <a:spcPts val="1000"/>
                        </a:lnSpc>
                        <a:spcAft>
                          <a:spcPts val="0"/>
                        </a:spcAft>
                      </a:pPr>
                      <a:r>
                        <a:rPr lang="es-MX" sz="1100" dirty="0" smtClean="0">
                          <a:effectLst/>
                        </a:rPr>
                        <a:t>ACCIÓN DE MEJORA/UNIDAD DE MEDIDA/CANTIDADES </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endParaRPr lang="en-US" sz="1100" dirty="0" smtClean="0">
                        <a:effectLst/>
                      </a:endParaRPr>
                    </a:p>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spc="-5" dirty="0" smtClean="0">
                          <a:effectLst/>
                        </a:rPr>
                        <a:t>AC</a:t>
                      </a:r>
                      <a:r>
                        <a:rPr lang="en-US" sz="1100" dirty="0" smtClean="0">
                          <a:effectLst/>
                        </a:rPr>
                        <a:t>T</a:t>
                      </a:r>
                      <a:r>
                        <a:rPr lang="en-US" sz="1100" spc="-10" dirty="0" smtClean="0">
                          <a:effectLst/>
                        </a:rPr>
                        <a:t>I</a:t>
                      </a:r>
                      <a:r>
                        <a:rPr lang="en-US" sz="1100" spc="-5" dirty="0" smtClean="0">
                          <a:effectLst/>
                        </a:rPr>
                        <a:t>VI</a:t>
                      </a:r>
                      <a:r>
                        <a:rPr lang="en-US" sz="1100" dirty="0" smtClean="0">
                          <a:effectLst/>
                        </a:rPr>
                        <a:t>D</a:t>
                      </a:r>
                      <a:r>
                        <a:rPr lang="en-US" sz="1100" spc="-5" dirty="0" smtClean="0">
                          <a:effectLst/>
                        </a:rPr>
                        <a:t>A</a:t>
                      </a:r>
                      <a:r>
                        <a:rPr lang="en-US" sz="1100" dirty="0" smtClean="0">
                          <a:effectLst/>
                        </a:rPr>
                        <a:t>D</a:t>
                      </a:r>
                      <a:r>
                        <a:rPr lang="en-US" sz="1100" spc="5" dirty="0" smtClean="0">
                          <a:effectLst/>
                        </a:rPr>
                        <a:t>E</a:t>
                      </a:r>
                      <a:r>
                        <a:rPr lang="en-US" sz="1100" dirty="0" smtClean="0">
                          <a:effectLst/>
                        </a:rPr>
                        <a:t>S</a:t>
                      </a:r>
                      <a:r>
                        <a:rPr lang="en-US" sz="1100" spc="-15" dirty="0" smtClean="0">
                          <a:effectLst/>
                        </a:rPr>
                        <a:t> </a:t>
                      </a:r>
                      <a:r>
                        <a:rPr lang="en-US" sz="1100" spc="5" dirty="0">
                          <a:effectLst/>
                        </a:rPr>
                        <a:t>RE</a:t>
                      </a:r>
                      <a:r>
                        <a:rPr lang="en-US" sz="1100" spc="-5" dirty="0">
                          <a:effectLst/>
                        </a:rPr>
                        <a:t>A</a:t>
                      </a:r>
                      <a:r>
                        <a:rPr lang="en-US" sz="1100" spc="-10" dirty="0">
                          <a:effectLst/>
                        </a:rPr>
                        <a:t>L</a:t>
                      </a:r>
                      <a:r>
                        <a:rPr lang="en-US" sz="1100" spc="-5" dirty="0">
                          <a:effectLst/>
                        </a:rPr>
                        <a:t>I</a:t>
                      </a:r>
                      <a:r>
                        <a:rPr lang="en-US" sz="1100" dirty="0">
                          <a:effectLst/>
                        </a:rPr>
                        <a:t>Z</a:t>
                      </a:r>
                      <a:r>
                        <a:rPr lang="en-US" sz="1100" spc="-5" dirty="0">
                          <a:effectLst/>
                        </a:rPr>
                        <a:t>A</a:t>
                      </a:r>
                      <a:r>
                        <a:rPr lang="en-US" sz="1100" dirty="0">
                          <a:effectLst/>
                        </a:rPr>
                        <a:t>D</a:t>
                      </a:r>
                      <a:r>
                        <a:rPr lang="en-US" sz="1100" spc="-5" dirty="0">
                          <a:effectLst/>
                        </a:rPr>
                        <a:t>A</a:t>
                      </a:r>
                      <a:r>
                        <a:rPr lang="en-US" sz="1100" dirty="0">
                          <a:effectLst/>
                        </a:rPr>
                        <a:t>S</a:t>
                      </a:r>
                      <a:r>
                        <a:rPr lang="en-US" sz="1100" spc="-35" dirty="0">
                          <a:effectLst/>
                        </a:rPr>
                        <a:t> </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s-CO" sz="1100" dirty="0">
                        <a:effectLst/>
                      </a:endParaRPr>
                    </a:p>
                    <a:p>
                      <a:pPr algn="ctr">
                        <a:lnSpc>
                          <a:spcPts val="1300"/>
                        </a:lnSpc>
                        <a:spcBef>
                          <a:spcPts val="100"/>
                        </a:spcBef>
                        <a:spcAft>
                          <a:spcPts val="0"/>
                        </a:spcAft>
                      </a:pPr>
                      <a:r>
                        <a:rPr lang="en-US" sz="1100" dirty="0">
                          <a:effectLst/>
                        </a:rPr>
                        <a:t> </a:t>
                      </a:r>
                      <a:r>
                        <a:rPr lang="en-US" sz="1100" spc="5" dirty="0" smtClean="0">
                          <a:effectLst/>
                        </a:rPr>
                        <a:t>RESP</a:t>
                      </a:r>
                      <a:r>
                        <a:rPr lang="en-US" sz="1100" dirty="0" smtClean="0">
                          <a:effectLst/>
                        </a:rPr>
                        <a:t>ON</a:t>
                      </a:r>
                      <a:r>
                        <a:rPr lang="en-US" sz="1100" spc="5" dirty="0" smtClean="0">
                          <a:effectLst/>
                        </a:rPr>
                        <a:t>S</a:t>
                      </a:r>
                      <a:r>
                        <a:rPr lang="en-US" sz="1100" spc="-5" dirty="0" smtClean="0">
                          <a:effectLst/>
                        </a:rPr>
                        <a:t>AB</a:t>
                      </a:r>
                      <a:r>
                        <a:rPr lang="en-US" sz="1100" spc="-10" dirty="0" smtClean="0">
                          <a:effectLst/>
                        </a:rPr>
                        <a:t>L</a:t>
                      </a:r>
                      <a:r>
                        <a:rPr lang="en-US" sz="1100" dirty="0" smtClean="0">
                          <a:effectLst/>
                        </a:rPr>
                        <a:t>E</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dirty="0" smtClean="0">
                          <a:effectLst/>
                        </a:rPr>
                        <a:t> FECHA </a:t>
                      </a:r>
                    </a:p>
                    <a:p>
                      <a:pPr algn="ctr">
                        <a:lnSpc>
                          <a:spcPts val="1000"/>
                        </a:lnSpc>
                        <a:spcAft>
                          <a:spcPts val="0"/>
                        </a:spcAft>
                      </a:pPr>
                      <a:r>
                        <a:rPr lang="en-US" sz="1100" dirty="0" smtClean="0">
                          <a:effectLst/>
                        </a:rPr>
                        <a:t>DE  VENCIMIENTO                                             INTERNA </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r>
                        <a:rPr lang="en-US" sz="1100" spc="5" dirty="0" smtClean="0">
                          <a:effectLst/>
                        </a:rPr>
                        <a:t>ES</a:t>
                      </a:r>
                      <a:r>
                        <a:rPr lang="en-US" sz="1100" dirty="0" smtClean="0">
                          <a:effectLst/>
                        </a:rPr>
                        <a:t>T</a:t>
                      </a:r>
                      <a:r>
                        <a:rPr lang="en-US" sz="1100" spc="-10" dirty="0" smtClean="0">
                          <a:effectLst/>
                        </a:rPr>
                        <a:t>A</a:t>
                      </a:r>
                      <a:r>
                        <a:rPr lang="en-US" sz="1100" dirty="0" smtClean="0">
                          <a:effectLst/>
                        </a:rPr>
                        <a:t>DO</a:t>
                      </a:r>
                      <a:r>
                        <a:rPr lang="en-US" sz="1100" spc="-5" dirty="0" smtClean="0">
                          <a:effectLst/>
                        </a:rPr>
                        <a:t> </a:t>
                      </a:r>
                      <a:r>
                        <a:rPr lang="en-US" sz="1100" dirty="0">
                          <a:effectLst/>
                        </a:rPr>
                        <a:t>DE</a:t>
                      </a:r>
                      <a:r>
                        <a:rPr lang="en-US" sz="1100" spc="10" dirty="0">
                          <a:effectLst/>
                        </a:rPr>
                        <a:t> </a:t>
                      </a:r>
                      <a:r>
                        <a:rPr lang="en-US" sz="1100" spc="-10" dirty="0">
                          <a:effectLst/>
                        </a:rPr>
                        <a:t>L</a:t>
                      </a:r>
                      <a:r>
                        <a:rPr lang="en-US" sz="1100" dirty="0">
                          <a:effectLst/>
                        </a:rPr>
                        <a:t>A </a:t>
                      </a:r>
                      <a:r>
                        <a:rPr lang="en-US" sz="1100" spc="-5" dirty="0">
                          <a:effectLst/>
                        </a:rPr>
                        <a:t>AC</a:t>
                      </a:r>
                      <a:r>
                        <a:rPr lang="en-US" sz="1100" dirty="0">
                          <a:effectLst/>
                        </a:rPr>
                        <a:t>T</a:t>
                      </a:r>
                      <a:r>
                        <a:rPr lang="en-US" sz="1100" spc="-10" dirty="0">
                          <a:effectLst/>
                        </a:rPr>
                        <a:t>I</a:t>
                      </a:r>
                      <a:r>
                        <a:rPr lang="en-US" sz="1100" spc="-5" dirty="0">
                          <a:effectLst/>
                        </a:rPr>
                        <a:t>VI</a:t>
                      </a:r>
                      <a:r>
                        <a:rPr lang="en-US" sz="1100" dirty="0">
                          <a:effectLst/>
                        </a:rPr>
                        <a:t>D</a:t>
                      </a:r>
                      <a:r>
                        <a:rPr lang="en-US" sz="1100" spc="-5" dirty="0">
                          <a:effectLst/>
                        </a:rPr>
                        <a:t>A</a:t>
                      </a:r>
                      <a:r>
                        <a:rPr lang="en-US" sz="1100" dirty="0">
                          <a:effectLst/>
                        </a:rPr>
                        <a:t>D</a:t>
                      </a:r>
                      <a:endParaRPr lang="es-CO" sz="1100" dirty="0">
                        <a:effectLst/>
                        <a:latin typeface="Calibri"/>
                        <a:ea typeface="Calibri"/>
                        <a:cs typeface="Times New Roman"/>
                      </a:endParaRPr>
                    </a:p>
                  </a:txBody>
                  <a:tcPr marL="0" marR="0" marT="0" marB="0">
                    <a:solidFill>
                      <a:schemeClr val="tx2"/>
                    </a:solidFill>
                  </a:tcPr>
                </a:tc>
                <a:extLst>
                  <a:ext uri="{0D108BD9-81ED-4DB2-BD59-A6C34878D82A}">
                    <a16:rowId xmlns:a16="http://schemas.microsoft.com/office/drawing/2014/main" val="10000"/>
                  </a:ext>
                </a:extLst>
              </a:tr>
              <a:tr h="1611048">
                <a:tc>
                  <a:txBody>
                    <a:bodyPr/>
                    <a:lstStyle/>
                    <a:p>
                      <a:pPr marL="12065" marR="3175" algn="ctr">
                        <a:lnSpc>
                          <a:spcPct val="107000"/>
                        </a:lnSpc>
                        <a:spcBef>
                          <a:spcPts val="445"/>
                        </a:spcBef>
                        <a:spcAft>
                          <a:spcPts val="0"/>
                        </a:spcAft>
                      </a:pPr>
                      <a:endParaRPr lang="es-MX" sz="900" b="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r>
                        <a:rPr lang="es-MX" sz="900" b="0" dirty="0" smtClean="0">
                          <a:solidFill>
                            <a:schemeClr val="tx1"/>
                          </a:solidFill>
                          <a:effectLst/>
                          <a:latin typeface="Calibri"/>
                          <a:ea typeface="Calibri"/>
                          <a:cs typeface="Times New Roman"/>
                        </a:rPr>
                        <a:t>13</a:t>
                      </a:r>
                    </a:p>
                  </a:txBody>
                  <a:tcPr marL="0" marR="0" marT="0" marB="0">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5"/>
                        </a:spcBef>
                        <a:spcAft>
                          <a:spcPts val="0"/>
                        </a:spcAft>
                        <a:buClrTx/>
                        <a:buSzTx/>
                        <a:buFontTx/>
                        <a:buNone/>
                        <a:tabLst/>
                        <a:defRPr/>
                      </a:pPr>
                      <a:endParaRPr lang="es-CO" sz="1100" b="0" kern="1200" dirty="0" smtClean="0">
                        <a:solidFill>
                          <a:schemeClr val="dk1"/>
                        </a:solidFill>
                        <a:effectLst/>
                        <a:latin typeface="+mn-lt"/>
                        <a:ea typeface="+mn-ea"/>
                        <a:cs typeface="+mn-cs"/>
                      </a:endParaRPr>
                    </a:p>
                    <a:p>
                      <a:pPr marL="0" marR="0" indent="0" algn="just" defTabSz="914400" rtl="0" eaLnBrk="1" fontAlgn="auto" latinLnBrk="0" hangingPunct="1">
                        <a:lnSpc>
                          <a:spcPct val="100000"/>
                        </a:lnSpc>
                        <a:spcBef>
                          <a:spcPts val="5"/>
                        </a:spcBef>
                        <a:spcAft>
                          <a:spcPts val="0"/>
                        </a:spcAft>
                        <a:buClrTx/>
                        <a:buSzTx/>
                        <a:buFontTx/>
                        <a:buNone/>
                        <a:tabLst/>
                        <a:defRPr/>
                      </a:pPr>
                      <a:r>
                        <a:rPr lang="es-CO" sz="1100" b="0" kern="1200" dirty="0" smtClean="0">
                          <a:solidFill>
                            <a:schemeClr val="dk1"/>
                          </a:solidFill>
                          <a:effectLst/>
                          <a:latin typeface="+mn-lt"/>
                          <a:ea typeface="+mn-ea"/>
                          <a:cs typeface="+mn-cs"/>
                        </a:rPr>
                        <a:t>Incluir en el Plan de Acción de la CRA, la elaboración del plan anual de previsión de recursos humanos. </a:t>
                      </a:r>
                    </a:p>
                    <a:p>
                      <a:pPr marL="0" marR="0" indent="0" algn="just" defTabSz="914400" rtl="0" eaLnBrk="1" fontAlgn="auto" latinLnBrk="0" hangingPunct="1">
                        <a:lnSpc>
                          <a:spcPct val="100000"/>
                        </a:lnSpc>
                        <a:spcBef>
                          <a:spcPts val="5"/>
                        </a:spcBef>
                        <a:spcAft>
                          <a:spcPts val="0"/>
                        </a:spcAft>
                        <a:buClrTx/>
                        <a:buSzTx/>
                        <a:buFontTx/>
                        <a:buNone/>
                        <a:tabLst/>
                        <a:defRPr/>
                      </a:pPr>
                      <a:endParaRPr lang="es-CO" sz="1100" b="0" kern="1200" dirty="0" smtClean="0">
                        <a:solidFill>
                          <a:schemeClr val="dk1"/>
                        </a:solidFill>
                        <a:effectLst/>
                        <a:latin typeface="+mn-lt"/>
                        <a:ea typeface="+mn-ea"/>
                        <a:cs typeface="+mn-cs"/>
                      </a:endParaRPr>
                    </a:p>
                    <a:p>
                      <a:pPr marL="0" marR="0" indent="0" algn="just" defTabSz="914400" rtl="0" eaLnBrk="1" fontAlgn="auto" latinLnBrk="0" hangingPunct="1">
                        <a:lnSpc>
                          <a:spcPct val="100000"/>
                        </a:lnSpc>
                        <a:spcBef>
                          <a:spcPts val="5"/>
                        </a:spcBef>
                        <a:spcAft>
                          <a:spcPts val="0"/>
                        </a:spcAft>
                        <a:buClrTx/>
                        <a:buSzTx/>
                        <a:buFontTx/>
                        <a:buNone/>
                        <a:tabLst/>
                        <a:defRPr/>
                      </a:pPr>
                      <a:r>
                        <a:rPr lang="es-MX" sz="1100" b="1" kern="1200" dirty="0" smtClean="0">
                          <a:solidFill>
                            <a:schemeClr val="dk1"/>
                          </a:solidFill>
                          <a:effectLst/>
                          <a:latin typeface="+mn-lt"/>
                          <a:ea typeface="+mn-ea"/>
                          <a:cs typeface="+mn-cs"/>
                        </a:rPr>
                        <a:t>UNIDAD DE MEDIDA/CANTIDADES</a:t>
                      </a:r>
                      <a:r>
                        <a:rPr lang="es-MX" sz="1100" b="0" kern="1200" dirty="0" smtClean="0">
                          <a:solidFill>
                            <a:schemeClr val="dk1"/>
                          </a:solidFill>
                          <a:effectLst/>
                          <a:latin typeface="+mn-lt"/>
                          <a:ea typeface="+mn-ea"/>
                          <a:cs typeface="+mn-cs"/>
                        </a:rPr>
                        <a:t>: </a:t>
                      </a:r>
                    </a:p>
                    <a:p>
                      <a:pPr marL="0" marR="0" indent="0" algn="just" defTabSz="914400" rtl="0" eaLnBrk="1" fontAlgn="auto" latinLnBrk="0" hangingPunct="1">
                        <a:lnSpc>
                          <a:spcPct val="100000"/>
                        </a:lnSpc>
                        <a:spcBef>
                          <a:spcPts val="5"/>
                        </a:spcBef>
                        <a:spcAft>
                          <a:spcPts val="0"/>
                        </a:spcAft>
                        <a:buClrTx/>
                        <a:buSzTx/>
                        <a:buFontTx/>
                        <a:buNone/>
                        <a:tabLst/>
                        <a:defRPr/>
                      </a:pPr>
                      <a:r>
                        <a:rPr lang="es-MX" sz="1100" b="0" kern="1200" dirty="0" smtClean="0">
                          <a:solidFill>
                            <a:schemeClr val="dk1"/>
                          </a:solidFill>
                          <a:effectLst/>
                          <a:latin typeface="+mn-lt"/>
                          <a:ea typeface="+mn-ea"/>
                          <a:cs typeface="+mn-cs"/>
                        </a:rPr>
                        <a:t>-</a:t>
                      </a:r>
                      <a:r>
                        <a:rPr lang="es-CO" sz="1100" b="0" kern="1200" dirty="0" smtClean="0">
                          <a:solidFill>
                            <a:schemeClr val="dk1"/>
                          </a:solidFill>
                          <a:effectLst/>
                          <a:latin typeface="+mn-lt"/>
                          <a:ea typeface="+mn-ea"/>
                          <a:cs typeface="+mn-cs"/>
                        </a:rPr>
                        <a:t>Plan Anual de Previsión de Recursos Humanos para el 2016.</a:t>
                      </a:r>
                    </a:p>
                    <a:p>
                      <a:pPr marL="0" marR="0" indent="0" algn="just" defTabSz="914400" rtl="0" eaLnBrk="1" fontAlgn="auto" latinLnBrk="0" hangingPunct="1">
                        <a:lnSpc>
                          <a:spcPct val="100000"/>
                        </a:lnSpc>
                        <a:spcBef>
                          <a:spcPts val="5"/>
                        </a:spcBef>
                        <a:spcAft>
                          <a:spcPts val="0"/>
                        </a:spcAft>
                        <a:buClrTx/>
                        <a:buSzTx/>
                        <a:buFontTx/>
                        <a:buNone/>
                        <a:tabLst/>
                        <a:defRPr/>
                      </a:pPr>
                      <a:r>
                        <a:rPr lang="es-MX" sz="1100" b="0" kern="1200" dirty="0" smtClean="0">
                          <a:solidFill>
                            <a:schemeClr val="dk1"/>
                          </a:solidFill>
                          <a:effectLst/>
                          <a:latin typeface="+mn-lt"/>
                          <a:ea typeface="+mn-ea"/>
                          <a:cs typeface="+mn-cs"/>
                        </a:rPr>
                        <a:t>-1</a:t>
                      </a:r>
                      <a:endParaRPr lang="es-CO" sz="1100" b="0" kern="1200" dirty="0" smtClean="0">
                        <a:solidFill>
                          <a:schemeClr val="dk1"/>
                        </a:solidFill>
                        <a:effectLst/>
                        <a:latin typeface="+mn-lt"/>
                        <a:ea typeface="+mn-ea"/>
                        <a:cs typeface="+mn-cs"/>
                      </a:endParaRPr>
                    </a:p>
                  </a:txBody>
                  <a:tcPr marL="0" marR="0" marT="0" marB="0">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50"/>
                        </a:spcBef>
                        <a:spcAft>
                          <a:spcPts val="0"/>
                        </a:spcAft>
                        <a:buClrTx/>
                        <a:buSzTx/>
                        <a:buFontTx/>
                        <a:buNone/>
                        <a:tabLst/>
                        <a:defRPr/>
                      </a:pPr>
                      <a:endParaRPr lang="es-CO" sz="1050" b="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50"/>
                        </a:spcBef>
                        <a:spcAft>
                          <a:spcPts val="0"/>
                        </a:spcAft>
                        <a:buClrTx/>
                        <a:buSzTx/>
                        <a:buFontTx/>
                        <a:buNone/>
                        <a:tabLst/>
                        <a:defRPr/>
                      </a:pPr>
                      <a:r>
                        <a:rPr lang="es-CO" sz="1100" b="0" kern="1200" dirty="0" smtClean="0">
                          <a:solidFill>
                            <a:schemeClr val="tx1"/>
                          </a:solidFill>
                          <a:effectLst/>
                          <a:latin typeface="+mn-lt"/>
                          <a:ea typeface="+mn-ea"/>
                          <a:cs typeface="+mn-cs"/>
                        </a:rPr>
                        <a:t>En el Comité SIGC N° 7 del 12 de julio de 2016, fue aprobado el proyecto del Plan de Previsión de recursos humanos.</a:t>
                      </a:r>
                    </a:p>
                  </a:txBody>
                  <a:tcPr marL="0" marR="0" marT="0" marB="0">
                    <a:solidFill>
                      <a:schemeClr val="accent1">
                        <a:lumMod val="40000"/>
                        <a:lumOff val="60000"/>
                      </a:schemeClr>
                    </a:solidFill>
                  </a:tcPr>
                </a:tc>
                <a:tc>
                  <a:txBody>
                    <a:bodyPr/>
                    <a:lstStyle/>
                    <a:p>
                      <a:pPr algn="ct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gn="ctr">
                        <a:lnSpc>
                          <a:spcPct val="100000"/>
                        </a:lnSpc>
                        <a:spcBef>
                          <a:spcPts val="5"/>
                        </a:spcBef>
                        <a:spcAft>
                          <a:spcPts val="0"/>
                        </a:spcAft>
                      </a:pPr>
                      <a:r>
                        <a:rPr lang="es-MX" sz="1100" b="0" dirty="0" smtClean="0">
                          <a:solidFill>
                            <a:schemeClr val="tx1"/>
                          </a:solidFill>
                          <a:effectLst/>
                          <a:latin typeface="+mn-lt"/>
                          <a:ea typeface="Calibri"/>
                          <a:cs typeface="Times New Roman"/>
                        </a:rPr>
                        <a:t>Subdirección Administrativa y Financiera</a:t>
                      </a:r>
                    </a:p>
                  </a:txBody>
                  <a:tcPr marL="0" marR="0" marT="0" marB="0">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50"/>
                        </a:spcBef>
                        <a:spcAft>
                          <a:spcPts val="0"/>
                        </a:spcAft>
                        <a:buClrTx/>
                        <a:buSzTx/>
                        <a:buFontTx/>
                        <a:buNone/>
                        <a:tabLst/>
                        <a:defRPr/>
                      </a:pPr>
                      <a:endParaRPr lang="es-CO" sz="1100" kern="1200" dirty="0" smtClean="0">
                        <a:solidFill>
                          <a:schemeClr val="dk1"/>
                        </a:solidFill>
                        <a:effectLst/>
                        <a:latin typeface="+mn-lt"/>
                        <a:ea typeface="+mn-ea"/>
                        <a:cs typeface="+mn-cs"/>
                      </a:endParaRPr>
                    </a:p>
                    <a:p>
                      <a:pPr marL="0" marR="0" indent="0" algn="ctr" defTabSz="914400" rtl="0" eaLnBrk="1" fontAlgn="auto" latinLnBrk="0" hangingPunct="1">
                        <a:lnSpc>
                          <a:spcPct val="100000"/>
                        </a:lnSpc>
                        <a:spcBef>
                          <a:spcPts val="50"/>
                        </a:spcBef>
                        <a:spcAft>
                          <a:spcPts val="0"/>
                        </a:spcAft>
                        <a:buClrTx/>
                        <a:buSzTx/>
                        <a:buFontTx/>
                        <a:buNone/>
                        <a:tabLst/>
                        <a:defRPr/>
                      </a:pPr>
                      <a:endParaRPr lang="es-CO" sz="1100" kern="1200" dirty="0" smtClean="0">
                        <a:solidFill>
                          <a:schemeClr val="dk1"/>
                        </a:solidFill>
                        <a:effectLst/>
                        <a:latin typeface="+mn-lt"/>
                        <a:ea typeface="+mn-ea"/>
                        <a:cs typeface="+mn-cs"/>
                      </a:endParaRPr>
                    </a:p>
                    <a:p>
                      <a:pPr marL="0" marR="0" indent="0" algn="ctr" defTabSz="914400" rtl="0" eaLnBrk="1" fontAlgn="auto" latinLnBrk="0" hangingPunct="1">
                        <a:lnSpc>
                          <a:spcPct val="100000"/>
                        </a:lnSpc>
                        <a:spcBef>
                          <a:spcPts val="50"/>
                        </a:spcBef>
                        <a:spcAft>
                          <a:spcPts val="0"/>
                        </a:spcAft>
                        <a:buClrTx/>
                        <a:buSzTx/>
                        <a:buFontTx/>
                        <a:buNone/>
                        <a:tabLst/>
                        <a:defRPr/>
                      </a:pPr>
                      <a:r>
                        <a:rPr lang="es-CO" sz="1100" b="0" kern="1200" dirty="0" smtClean="0">
                          <a:solidFill>
                            <a:schemeClr val="dk1"/>
                          </a:solidFill>
                          <a:effectLst/>
                          <a:latin typeface="+mn-lt"/>
                          <a:ea typeface="+mn-ea"/>
                          <a:cs typeface="+mn-cs"/>
                        </a:rPr>
                        <a:t>30/6/2016</a:t>
                      </a:r>
                    </a:p>
                  </a:txBody>
                  <a:tcPr marL="0" marR="0" marT="0" marB="0">
                    <a:solidFill>
                      <a:schemeClr val="accent1">
                        <a:lumMod val="40000"/>
                        <a:lumOff val="60000"/>
                      </a:schemeClr>
                    </a:solidFill>
                  </a:tcPr>
                </a:tc>
                <a:tc>
                  <a:txBody>
                    <a:bodyPr/>
                    <a:lstStyle/>
                    <a:p>
                      <a:pPr>
                        <a:lnSpc>
                          <a:spcPts val="950"/>
                        </a:lnSpc>
                        <a:spcBef>
                          <a:spcPts val="15"/>
                        </a:spcBef>
                        <a:spcAft>
                          <a:spcPts val="0"/>
                        </a:spcAft>
                      </a:pPr>
                      <a:endParaRPr lang="es-MX" sz="1100" dirty="0" smtClean="0">
                        <a:solidFill>
                          <a:schemeClr val="tx1"/>
                        </a:solidFill>
                        <a:effectLst/>
                        <a:latin typeface="Calibri"/>
                        <a:ea typeface="Calibri"/>
                        <a:cs typeface="Times New Roman"/>
                      </a:endParaRPr>
                    </a:p>
                    <a:p>
                      <a:pPr>
                        <a:lnSpc>
                          <a:spcPts val="950"/>
                        </a:lnSpc>
                        <a:spcBef>
                          <a:spcPts val="15"/>
                        </a:spcBef>
                        <a:spcAft>
                          <a:spcPts val="0"/>
                        </a:spcAft>
                      </a:pPr>
                      <a:r>
                        <a:rPr lang="es-MX" sz="1100" b="1" dirty="0" smtClean="0">
                          <a:solidFill>
                            <a:schemeClr val="tx1"/>
                          </a:solidFill>
                          <a:effectLst/>
                          <a:latin typeface="Calibri"/>
                          <a:ea typeface="Calibri"/>
                          <a:cs typeface="Times New Roman"/>
                        </a:rPr>
                        <a:t>    </a:t>
                      </a:r>
                    </a:p>
                    <a:p>
                      <a:pPr>
                        <a:lnSpc>
                          <a:spcPts val="950"/>
                        </a:lnSpc>
                        <a:spcBef>
                          <a:spcPts val="15"/>
                        </a:spcBef>
                        <a:spcAft>
                          <a:spcPts val="0"/>
                        </a:spcAft>
                      </a:pPr>
                      <a:endParaRPr lang="es-MX" sz="1100" b="1" dirty="0" smtClean="0">
                        <a:solidFill>
                          <a:schemeClr val="tx1"/>
                        </a:solidFill>
                        <a:effectLst/>
                        <a:latin typeface="Calibri"/>
                        <a:ea typeface="Calibri"/>
                        <a:cs typeface="Times New Roman"/>
                      </a:endParaRPr>
                    </a:p>
                    <a:p>
                      <a:pPr algn="ctr">
                        <a:lnSpc>
                          <a:spcPts val="950"/>
                        </a:lnSpc>
                        <a:spcBef>
                          <a:spcPts val="15"/>
                        </a:spcBef>
                        <a:spcAft>
                          <a:spcPts val="0"/>
                        </a:spcAft>
                      </a:pPr>
                      <a:r>
                        <a:rPr lang="es-MX" sz="1100" dirty="0" smtClean="0">
                          <a:solidFill>
                            <a:schemeClr val="tx1"/>
                          </a:solidFill>
                          <a:effectLst/>
                          <a:latin typeface="+mn-lt"/>
                          <a:ea typeface="Calibri"/>
                          <a:cs typeface="Times New Roman"/>
                        </a:rPr>
                        <a:t>    CUMPLIDA</a:t>
                      </a:r>
                    </a:p>
                  </a:txBody>
                  <a:tcPr marL="0" marR="0" marT="0" marB="0">
                    <a:solidFill>
                      <a:schemeClr val="accent1">
                        <a:lumMod val="40000"/>
                        <a:lumOff val="60000"/>
                      </a:schemeClr>
                    </a:solidFill>
                  </a:tcPr>
                </a:tc>
                <a:extLst>
                  <a:ext uri="{0D108BD9-81ED-4DB2-BD59-A6C34878D82A}">
                    <a16:rowId xmlns:a16="http://schemas.microsoft.com/office/drawing/2014/main" val="10001"/>
                  </a:ext>
                </a:extLst>
              </a:tr>
              <a:tr h="2038573">
                <a:tc>
                  <a:txBody>
                    <a:bodyPr/>
                    <a:lstStyle/>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r>
                        <a:rPr lang="es-MX" sz="900" dirty="0" smtClean="0">
                          <a:solidFill>
                            <a:schemeClr val="tx1"/>
                          </a:solidFill>
                          <a:effectLst/>
                          <a:latin typeface="Calibri"/>
                          <a:ea typeface="Calibri"/>
                          <a:cs typeface="Times New Roman"/>
                        </a:rPr>
                        <a:t>14</a:t>
                      </a:r>
                      <a:endParaRPr lang="es-CO" sz="90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marL="0" marR="0" indent="0" algn="just" defTabSz="914400" rtl="0" eaLnBrk="1" fontAlgn="ctr" latinLnBrk="0" hangingPunct="1">
                        <a:lnSpc>
                          <a:spcPct val="100000"/>
                        </a:lnSpc>
                        <a:spcBef>
                          <a:spcPts val="0"/>
                        </a:spcBef>
                        <a:spcAft>
                          <a:spcPts val="0"/>
                        </a:spcAft>
                        <a:buClrTx/>
                        <a:buSzTx/>
                        <a:buFontTx/>
                        <a:buNone/>
                        <a:tabLst/>
                        <a:defRPr/>
                      </a:pPr>
                      <a:r>
                        <a:rPr lang="es-CO" sz="1100" b="0" i="0" kern="1200" dirty="0" smtClean="0">
                          <a:solidFill>
                            <a:schemeClr val="tx1"/>
                          </a:solidFill>
                          <a:effectLst/>
                          <a:latin typeface="+mn-lt"/>
                          <a:ea typeface="+mn-ea"/>
                          <a:cs typeface="+mn-cs"/>
                        </a:rPr>
                        <a:t>Modificar la política de eficiencia administrativa y cero papel de la entidad.</a:t>
                      </a:r>
                    </a:p>
                    <a:p>
                      <a:pPr marL="0" marR="0" indent="0" algn="just" defTabSz="914400" rtl="0" eaLnBrk="1" fontAlgn="ctr" latinLnBrk="0" hangingPunct="1">
                        <a:lnSpc>
                          <a:spcPct val="100000"/>
                        </a:lnSpc>
                        <a:spcBef>
                          <a:spcPts val="0"/>
                        </a:spcBef>
                        <a:spcAft>
                          <a:spcPts val="0"/>
                        </a:spcAft>
                        <a:buClrTx/>
                        <a:buSzTx/>
                        <a:buFontTx/>
                        <a:buNone/>
                        <a:tabLst/>
                        <a:defRPr/>
                      </a:pPr>
                      <a:endParaRPr lang="es-CO" sz="1100" b="0" i="0" kern="1200" dirty="0" smtClean="0">
                        <a:solidFill>
                          <a:schemeClr val="tx1"/>
                        </a:solidFill>
                        <a:effectLst/>
                        <a:latin typeface="+mn-lt"/>
                        <a:ea typeface="+mn-ea"/>
                        <a:cs typeface="+mn-cs"/>
                      </a:endParaRPr>
                    </a:p>
                    <a:p>
                      <a:pPr marL="0" marR="0" indent="0" algn="just" defTabSz="914400" rtl="0" eaLnBrk="1" fontAlgn="ctr" latinLnBrk="0" hangingPunct="1">
                        <a:lnSpc>
                          <a:spcPct val="100000"/>
                        </a:lnSpc>
                        <a:spcBef>
                          <a:spcPts val="0"/>
                        </a:spcBef>
                        <a:spcAft>
                          <a:spcPts val="0"/>
                        </a:spcAft>
                        <a:buClrTx/>
                        <a:buSzTx/>
                        <a:buFontTx/>
                        <a:buNone/>
                        <a:tabLst/>
                        <a:defRPr/>
                      </a:pPr>
                      <a:r>
                        <a:rPr lang="es-MX" sz="1100" b="1" kern="1200" dirty="0" smtClean="0">
                          <a:solidFill>
                            <a:schemeClr val="dk1"/>
                          </a:solidFill>
                          <a:effectLst/>
                          <a:latin typeface="+mn-lt"/>
                          <a:ea typeface="+mn-ea"/>
                          <a:cs typeface="+mn-cs"/>
                        </a:rPr>
                        <a:t>UNIDAD DE MEDIDA/CANTIDADES</a:t>
                      </a:r>
                      <a:r>
                        <a:rPr lang="es-MX" sz="1100" b="0" kern="1200" dirty="0" smtClean="0">
                          <a:solidFill>
                            <a:schemeClr val="dk1"/>
                          </a:solidFill>
                          <a:effectLst/>
                          <a:latin typeface="+mn-lt"/>
                          <a:ea typeface="+mn-ea"/>
                          <a:cs typeface="+mn-cs"/>
                        </a:rPr>
                        <a:t>: </a:t>
                      </a:r>
                    </a:p>
                    <a:p>
                      <a:pPr marL="0" marR="0" indent="0" algn="just" defTabSz="914400" rtl="0" eaLnBrk="1" fontAlgn="ctr" latinLnBrk="0" hangingPunct="1">
                        <a:lnSpc>
                          <a:spcPct val="100000"/>
                        </a:lnSpc>
                        <a:spcBef>
                          <a:spcPts val="0"/>
                        </a:spcBef>
                        <a:spcAft>
                          <a:spcPts val="0"/>
                        </a:spcAft>
                        <a:buClrTx/>
                        <a:buSzTx/>
                        <a:buFontTx/>
                        <a:buNone/>
                        <a:tabLst/>
                        <a:defRPr/>
                      </a:pPr>
                      <a:r>
                        <a:rPr lang="es-MX" sz="1100" b="0" kern="1200" dirty="0" smtClean="0">
                          <a:solidFill>
                            <a:schemeClr val="dk1"/>
                          </a:solidFill>
                          <a:effectLst/>
                          <a:latin typeface="+mn-lt"/>
                          <a:ea typeface="+mn-ea"/>
                          <a:cs typeface="+mn-cs"/>
                        </a:rPr>
                        <a:t>-Política de Eficiencia Administrativa y Cero Papel modificada.</a:t>
                      </a:r>
                    </a:p>
                    <a:p>
                      <a:pPr marL="0" marR="0" indent="0" algn="just" defTabSz="914400" rtl="0" eaLnBrk="1" fontAlgn="ctr" latinLnBrk="0" hangingPunct="1">
                        <a:lnSpc>
                          <a:spcPct val="100000"/>
                        </a:lnSpc>
                        <a:spcBef>
                          <a:spcPts val="0"/>
                        </a:spcBef>
                        <a:spcAft>
                          <a:spcPts val="0"/>
                        </a:spcAft>
                        <a:buClrTx/>
                        <a:buSzTx/>
                        <a:buFontTx/>
                        <a:buNone/>
                        <a:tabLst/>
                        <a:defRPr/>
                      </a:pPr>
                      <a:r>
                        <a:rPr lang="es-MX" sz="1100" b="0" i="0" kern="1200" dirty="0" smtClean="0">
                          <a:solidFill>
                            <a:schemeClr val="dk1"/>
                          </a:solidFill>
                          <a:effectLst/>
                          <a:latin typeface="+mn-lt"/>
                          <a:ea typeface="+mn-ea"/>
                          <a:cs typeface="+mn-cs"/>
                        </a:rPr>
                        <a:t>-1</a:t>
                      </a:r>
                      <a:endParaRPr lang="es-CO" sz="1100" b="0" i="0" kern="1200" dirty="0" smtClean="0">
                        <a:solidFill>
                          <a:schemeClr val="tx1"/>
                        </a:solidFill>
                        <a:effectLst/>
                        <a:latin typeface="+mn-lt"/>
                        <a:ea typeface="+mn-ea"/>
                        <a:cs typeface="+mn-cs"/>
                      </a:endParaRPr>
                    </a:p>
                  </a:txBody>
                  <a:tcPr marL="0" marR="0" marT="0" marB="0" anchor="ctr">
                    <a:solidFill>
                      <a:schemeClr val="accent1">
                        <a:lumMod val="40000"/>
                        <a:lumOff val="60000"/>
                      </a:schemeClr>
                    </a:solidFill>
                  </a:tcPr>
                </a:tc>
                <a:tc>
                  <a:txBody>
                    <a:bodyPr/>
                    <a:lstStyle/>
                    <a:p>
                      <a:pPr marL="0" marR="0" indent="0" algn="just" defTabSz="914400" rtl="0" eaLnBrk="1" fontAlgn="auto" latinLnBrk="0" hangingPunct="1">
                        <a:lnSpc>
                          <a:spcPct val="100000"/>
                        </a:lnSpc>
                        <a:spcBef>
                          <a:spcPts val="50"/>
                        </a:spcBef>
                        <a:spcAft>
                          <a:spcPts val="0"/>
                        </a:spcAft>
                        <a:buClrTx/>
                        <a:buSzTx/>
                        <a:buFontTx/>
                        <a:buNone/>
                        <a:tabLst/>
                        <a:defRPr/>
                      </a:pPr>
                      <a:endParaRPr lang="es-CO" sz="1100" b="0" kern="1200" dirty="0" smtClean="0">
                        <a:solidFill>
                          <a:schemeClr val="dk1"/>
                        </a:solidFill>
                        <a:effectLst/>
                        <a:latin typeface="+mn-lt"/>
                        <a:ea typeface="+mn-ea"/>
                        <a:cs typeface="+mn-cs"/>
                      </a:endParaRPr>
                    </a:p>
                    <a:p>
                      <a:pPr marL="0" marR="0" indent="0" algn="just" defTabSz="914400" rtl="0" eaLnBrk="1" fontAlgn="auto" latinLnBrk="0" hangingPunct="1">
                        <a:lnSpc>
                          <a:spcPct val="100000"/>
                        </a:lnSpc>
                        <a:spcBef>
                          <a:spcPts val="50"/>
                        </a:spcBef>
                        <a:spcAft>
                          <a:spcPts val="0"/>
                        </a:spcAft>
                        <a:buClrTx/>
                        <a:buSzTx/>
                        <a:buFontTx/>
                        <a:buNone/>
                        <a:tabLst/>
                        <a:defRPr/>
                      </a:pPr>
                      <a:endParaRPr lang="es-CO" sz="1100" b="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50"/>
                        </a:spcBef>
                        <a:spcAft>
                          <a:spcPts val="0"/>
                        </a:spcAft>
                        <a:buClrTx/>
                        <a:buSzTx/>
                        <a:buFontTx/>
                        <a:buNone/>
                        <a:tabLst/>
                        <a:defRPr/>
                      </a:pPr>
                      <a:r>
                        <a:rPr lang="es-CO" sz="1100" b="0" kern="1200" dirty="0" smtClean="0">
                          <a:solidFill>
                            <a:schemeClr val="tx1"/>
                          </a:solidFill>
                          <a:effectLst/>
                          <a:latin typeface="+mn-lt"/>
                          <a:ea typeface="+mn-ea"/>
                          <a:cs typeface="+mn-cs"/>
                        </a:rPr>
                        <a:t>En el Comité SIGC N° 7 del 12 de julio de 2016, fue aprobado </a:t>
                      </a:r>
                      <a:r>
                        <a:rPr lang="es-CO" sz="1100" b="0" kern="1200" dirty="0" smtClean="0">
                          <a:solidFill>
                            <a:schemeClr val="dk1"/>
                          </a:solidFill>
                          <a:effectLst/>
                          <a:latin typeface="+mn-lt"/>
                          <a:ea typeface="+mn-ea"/>
                          <a:cs typeface="+mn-cs"/>
                        </a:rPr>
                        <a:t>el</a:t>
                      </a:r>
                      <a:r>
                        <a:rPr lang="es-CO" sz="1100" b="0" kern="1200" baseline="0" dirty="0" smtClean="0">
                          <a:solidFill>
                            <a:schemeClr val="dk1"/>
                          </a:solidFill>
                          <a:effectLst/>
                          <a:latin typeface="+mn-lt"/>
                          <a:ea typeface="+mn-ea"/>
                          <a:cs typeface="+mn-cs"/>
                        </a:rPr>
                        <a:t> proyecto de</a:t>
                      </a:r>
                      <a:r>
                        <a:rPr lang="es-CO" sz="1100" b="0" kern="1200" dirty="0" smtClean="0">
                          <a:solidFill>
                            <a:schemeClr val="dk1"/>
                          </a:solidFill>
                          <a:effectLst/>
                          <a:latin typeface="+mn-lt"/>
                          <a:ea typeface="+mn-ea"/>
                          <a:cs typeface="+mn-cs"/>
                        </a:rPr>
                        <a:t> modificación de la política de eficiencia administrativa y cero papel de la entidad. </a:t>
                      </a:r>
                    </a:p>
                  </a:txBody>
                  <a:tcPr marL="0" marR="0" marT="0" marB="0">
                    <a:solidFill>
                      <a:schemeClr val="accent1">
                        <a:lumMod val="40000"/>
                        <a:lumOff val="60000"/>
                      </a:schemeClr>
                    </a:solidFill>
                  </a:tcPr>
                </a:tc>
                <a:tc>
                  <a:txBody>
                    <a:bodyPr/>
                    <a:lstStyle/>
                    <a:p>
                      <a:pPr algn="ct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gn="ct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gn="ctr">
                        <a:lnSpc>
                          <a:spcPct val="100000"/>
                        </a:lnSpc>
                        <a:spcBef>
                          <a:spcPts val="5"/>
                        </a:spcBef>
                        <a:spcAft>
                          <a:spcPts val="0"/>
                        </a:spcAft>
                      </a:pPr>
                      <a:r>
                        <a:rPr lang="es-MX" sz="1100" b="0" dirty="0" smtClean="0">
                          <a:solidFill>
                            <a:schemeClr val="tx1"/>
                          </a:solidFill>
                          <a:effectLst/>
                          <a:latin typeface="+mn-lt"/>
                          <a:ea typeface="Calibri"/>
                          <a:cs typeface="Times New Roman"/>
                        </a:rPr>
                        <a:t>Subdirección Administrativa y Financiera</a:t>
                      </a:r>
                    </a:p>
                  </a:txBody>
                  <a:tcPr marL="0" marR="0" marT="0" marB="0">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50"/>
                        </a:spcBef>
                        <a:spcAft>
                          <a:spcPts val="0"/>
                        </a:spcAft>
                        <a:buClrTx/>
                        <a:buSzTx/>
                        <a:buFontTx/>
                        <a:buNone/>
                        <a:tabLst/>
                        <a:defRPr/>
                      </a:pPr>
                      <a:endParaRPr lang="es-CO" sz="1100" kern="1200" dirty="0" smtClean="0">
                        <a:solidFill>
                          <a:schemeClr val="dk1"/>
                        </a:solidFill>
                        <a:effectLst/>
                        <a:latin typeface="+mn-lt"/>
                        <a:ea typeface="+mn-ea"/>
                        <a:cs typeface="+mn-cs"/>
                      </a:endParaRPr>
                    </a:p>
                    <a:p>
                      <a:pPr marL="0" marR="0" indent="0" algn="ctr" defTabSz="914400" rtl="0" eaLnBrk="1" fontAlgn="auto" latinLnBrk="0" hangingPunct="1">
                        <a:lnSpc>
                          <a:spcPct val="100000"/>
                        </a:lnSpc>
                        <a:spcBef>
                          <a:spcPts val="50"/>
                        </a:spcBef>
                        <a:spcAft>
                          <a:spcPts val="0"/>
                        </a:spcAft>
                        <a:buClrTx/>
                        <a:buSzTx/>
                        <a:buFontTx/>
                        <a:buNone/>
                        <a:tabLst/>
                        <a:defRPr/>
                      </a:pPr>
                      <a:endParaRPr lang="es-CO" sz="1100" kern="1200" dirty="0" smtClean="0">
                        <a:solidFill>
                          <a:schemeClr val="dk1"/>
                        </a:solidFill>
                        <a:effectLst/>
                        <a:latin typeface="+mn-lt"/>
                        <a:ea typeface="+mn-ea"/>
                        <a:cs typeface="+mn-cs"/>
                      </a:endParaRPr>
                    </a:p>
                    <a:p>
                      <a:pPr marL="0" marR="0" indent="0" algn="ctr" defTabSz="914400" rtl="0" eaLnBrk="1" fontAlgn="auto" latinLnBrk="0" hangingPunct="1">
                        <a:lnSpc>
                          <a:spcPct val="100000"/>
                        </a:lnSpc>
                        <a:spcBef>
                          <a:spcPts val="50"/>
                        </a:spcBef>
                        <a:spcAft>
                          <a:spcPts val="0"/>
                        </a:spcAft>
                        <a:buClrTx/>
                        <a:buSzTx/>
                        <a:buFontTx/>
                        <a:buNone/>
                        <a:tabLst/>
                        <a:defRPr/>
                      </a:pPr>
                      <a:r>
                        <a:rPr lang="es-CO" sz="1100" b="0" kern="1200" dirty="0" smtClean="0">
                          <a:solidFill>
                            <a:schemeClr val="dk1"/>
                          </a:solidFill>
                          <a:effectLst/>
                          <a:latin typeface="+mn-lt"/>
                          <a:ea typeface="+mn-ea"/>
                          <a:cs typeface="+mn-cs"/>
                        </a:rPr>
                        <a:t>30/6/2016</a:t>
                      </a:r>
                    </a:p>
                  </a:txBody>
                  <a:tcPr marL="0" marR="0" marT="0" marB="0">
                    <a:solidFill>
                      <a:schemeClr val="accent1">
                        <a:lumMod val="40000"/>
                        <a:lumOff val="60000"/>
                      </a:schemeClr>
                    </a:solidFill>
                  </a:tcPr>
                </a:tc>
                <a:tc>
                  <a:txBody>
                    <a:bodyPr/>
                    <a:lstStyle/>
                    <a:p>
                      <a:pPr algn="ctr">
                        <a:lnSpc>
                          <a:spcPts val="950"/>
                        </a:lnSpc>
                        <a:spcBef>
                          <a:spcPts val="15"/>
                        </a:spcBef>
                        <a:spcAft>
                          <a:spcPts val="0"/>
                        </a:spcAft>
                      </a:pPr>
                      <a:endParaRPr lang="es-MX" sz="1100" dirty="0" smtClean="0">
                        <a:solidFill>
                          <a:schemeClr val="tx1"/>
                        </a:solidFill>
                        <a:effectLst/>
                        <a:latin typeface="Calibri"/>
                        <a:ea typeface="Calibri"/>
                        <a:cs typeface="Times New Roman"/>
                      </a:endParaRPr>
                    </a:p>
                    <a:p>
                      <a:pPr algn="ctr">
                        <a:lnSpc>
                          <a:spcPts val="950"/>
                        </a:lnSpc>
                        <a:spcBef>
                          <a:spcPts val="15"/>
                        </a:spcBef>
                        <a:spcAft>
                          <a:spcPts val="0"/>
                        </a:spcAft>
                      </a:pPr>
                      <a:endParaRPr lang="es-MX" sz="1100" dirty="0" smtClean="0">
                        <a:solidFill>
                          <a:schemeClr val="tx1"/>
                        </a:solidFill>
                        <a:effectLst/>
                        <a:latin typeface="Calibri"/>
                        <a:ea typeface="Calibri"/>
                        <a:cs typeface="Times New Roman"/>
                      </a:endParaRPr>
                    </a:p>
                    <a:p>
                      <a:pPr algn="ctr">
                        <a:lnSpc>
                          <a:spcPts val="950"/>
                        </a:lnSpc>
                        <a:spcBef>
                          <a:spcPts val="15"/>
                        </a:spcBef>
                        <a:spcAft>
                          <a:spcPts val="0"/>
                        </a:spcAft>
                      </a:pPr>
                      <a:endParaRPr lang="es-MX" sz="1100" dirty="0" smtClean="0">
                        <a:solidFill>
                          <a:schemeClr val="tx1"/>
                        </a:solidFill>
                        <a:effectLst/>
                        <a:latin typeface="Calibri"/>
                        <a:ea typeface="Calibri"/>
                        <a:cs typeface="Times New Roman"/>
                      </a:endParaRPr>
                    </a:p>
                    <a:p>
                      <a:pPr algn="ctr">
                        <a:lnSpc>
                          <a:spcPts val="950"/>
                        </a:lnSpc>
                        <a:spcBef>
                          <a:spcPts val="15"/>
                        </a:spcBef>
                        <a:spcAft>
                          <a:spcPts val="0"/>
                        </a:spcAft>
                      </a:pPr>
                      <a:r>
                        <a:rPr lang="es-MX" sz="1100" dirty="0" smtClean="0">
                          <a:solidFill>
                            <a:schemeClr val="tx1"/>
                          </a:solidFill>
                          <a:effectLst/>
                          <a:latin typeface="+mn-lt"/>
                          <a:ea typeface="Calibri"/>
                          <a:cs typeface="Times New Roman"/>
                        </a:rPr>
                        <a:t>CUMPLIDA</a:t>
                      </a:r>
                    </a:p>
                  </a:txBody>
                  <a:tcPr marL="0" marR="0" marT="0" marB="0">
                    <a:solidFill>
                      <a:schemeClr val="accent1">
                        <a:lumMod val="40000"/>
                        <a:lumOff val="60000"/>
                      </a:schemeClr>
                    </a:solidFill>
                  </a:tcPr>
                </a:tc>
                <a:extLst>
                  <a:ext uri="{0D108BD9-81ED-4DB2-BD59-A6C34878D82A}">
                    <a16:rowId xmlns:a16="http://schemas.microsoft.com/office/drawing/2014/main" val="383482759"/>
                  </a:ext>
                </a:extLst>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1458" y="386697"/>
            <a:ext cx="1490262" cy="882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28971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a:t>SEGUIMIENTO PLAN DE MEJORAMIENTO DE LA CGR AL 31 DE DICIEMBRE DE 2017</a:t>
            </a:r>
          </a:p>
        </p:txBody>
      </p:sp>
      <p:graphicFrame>
        <p:nvGraphicFramePr>
          <p:cNvPr id="10" name="9 Tabla"/>
          <p:cNvGraphicFramePr>
            <a:graphicFrameLocks noGrp="1"/>
          </p:cNvGraphicFramePr>
          <p:nvPr>
            <p:extLst>
              <p:ext uri="{D42A27DB-BD31-4B8C-83A1-F6EECF244321}">
                <p14:modId xmlns:p14="http://schemas.microsoft.com/office/powerpoint/2010/main" val="360332860"/>
              </p:ext>
            </p:extLst>
          </p:nvPr>
        </p:nvGraphicFramePr>
        <p:xfrm>
          <a:off x="251519" y="1700809"/>
          <a:ext cx="8640960" cy="4104456"/>
        </p:xfrm>
        <a:graphic>
          <a:graphicData uri="http://schemas.openxmlformats.org/drawingml/2006/table">
            <a:tbl>
              <a:tblPr firstRow="1" firstCol="1" lastRow="1" lastCol="1" bandRow="1" bandCol="1">
                <a:tableStyleId>{5C22544A-7EE6-4342-B048-85BDC9FD1C3A}</a:tableStyleId>
              </a:tblPr>
              <a:tblGrid>
                <a:gridCol w="714129">
                  <a:extLst>
                    <a:ext uri="{9D8B030D-6E8A-4147-A177-3AD203B41FA5}">
                      <a16:colId xmlns:a16="http://schemas.microsoft.com/office/drawing/2014/main" val="20000"/>
                    </a:ext>
                  </a:extLst>
                </a:gridCol>
                <a:gridCol w="2070974">
                  <a:extLst>
                    <a:ext uri="{9D8B030D-6E8A-4147-A177-3AD203B41FA5}">
                      <a16:colId xmlns:a16="http://schemas.microsoft.com/office/drawing/2014/main" val="20001"/>
                    </a:ext>
                  </a:extLst>
                </a:gridCol>
                <a:gridCol w="2468601">
                  <a:extLst>
                    <a:ext uri="{9D8B030D-6E8A-4147-A177-3AD203B41FA5}">
                      <a16:colId xmlns:a16="http://schemas.microsoft.com/office/drawing/2014/main" val="20002"/>
                    </a:ext>
                  </a:extLst>
                </a:gridCol>
                <a:gridCol w="1227017">
                  <a:extLst>
                    <a:ext uri="{9D8B030D-6E8A-4147-A177-3AD203B41FA5}">
                      <a16:colId xmlns:a16="http://schemas.microsoft.com/office/drawing/2014/main" val="20003"/>
                    </a:ext>
                  </a:extLst>
                </a:gridCol>
                <a:gridCol w="1310306">
                  <a:extLst>
                    <a:ext uri="{9D8B030D-6E8A-4147-A177-3AD203B41FA5}">
                      <a16:colId xmlns:a16="http://schemas.microsoft.com/office/drawing/2014/main" val="20004"/>
                    </a:ext>
                  </a:extLst>
                </a:gridCol>
                <a:gridCol w="849933">
                  <a:extLst>
                    <a:ext uri="{9D8B030D-6E8A-4147-A177-3AD203B41FA5}">
                      <a16:colId xmlns:a16="http://schemas.microsoft.com/office/drawing/2014/main" val="20005"/>
                    </a:ext>
                  </a:extLst>
                </a:gridCol>
              </a:tblGrid>
              <a:tr h="745230">
                <a:tc>
                  <a:txBody>
                    <a:bodyPr/>
                    <a:lstStyle/>
                    <a:p>
                      <a:pPr>
                        <a:lnSpc>
                          <a:spcPts val="1000"/>
                        </a:lnSpc>
                        <a:spcBef>
                          <a:spcPts val="90"/>
                        </a:spcBef>
                        <a:spcAft>
                          <a:spcPts val="0"/>
                        </a:spcAft>
                      </a:pPr>
                      <a:r>
                        <a:rPr lang="en-US" sz="1100" dirty="0">
                          <a:effectLst/>
                        </a:rPr>
                        <a:t> </a:t>
                      </a:r>
                      <a:endParaRPr lang="es-CO" sz="1100" dirty="0">
                        <a:effectLst/>
                      </a:endParaRPr>
                    </a:p>
                    <a:p>
                      <a:pPr marL="26670" marR="20955" algn="ctr">
                        <a:lnSpc>
                          <a:spcPct val="107000"/>
                        </a:lnSpc>
                        <a:spcAft>
                          <a:spcPts val="0"/>
                        </a:spcAft>
                      </a:pPr>
                      <a:endParaRPr lang="en-US" sz="1100" spc="5" dirty="0" smtClean="0">
                        <a:effectLst/>
                      </a:endParaRPr>
                    </a:p>
                    <a:p>
                      <a:pPr marL="26670" marR="20955" algn="ctr">
                        <a:lnSpc>
                          <a:spcPct val="107000"/>
                        </a:lnSpc>
                        <a:spcAft>
                          <a:spcPts val="0"/>
                        </a:spcAft>
                      </a:pPr>
                      <a:r>
                        <a:rPr lang="en-US" sz="1100" spc="5" dirty="0" smtClean="0">
                          <a:effectLst/>
                        </a:rPr>
                        <a:t>HALLAZGO</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750"/>
                        </a:lnSpc>
                        <a:spcBef>
                          <a:spcPts val="5"/>
                        </a:spcBef>
                        <a:spcAft>
                          <a:spcPts val="0"/>
                        </a:spcAft>
                      </a:pPr>
                      <a:r>
                        <a:rPr lang="es-CO" sz="1100" dirty="0">
                          <a:effectLst/>
                        </a:rPr>
                        <a:t> </a:t>
                      </a:r>
                    </a:p>
                    <a:p>
                      <a:pPr>
                        <a:lnSpc>
                          <a:spcPts val="1000"/>
                        </a:lnSpc>
                        <a:spcAft>
                          <a:spcPts val="0"/>
                        </a:spcAft>
                      </a:pPr>
                      <a:r>
                        <a:rPr lang="es-CO" sz="1100" dirty="0">
                          <a:effectLst/>
                        </a:rPr>
                        <a:t>  </a:t>
                      </a:r>
                      <a:endParaRPr lang="es-CO" sz="1100" dirty="0" smtClean="0">
                        <a:effectLst/>
                      </a:endParaRPr>
                    </a:p>
                    <a:p>
                      <a:pPr>
                        <a:lnSpc>
                          <a:spcPts val="1000"/>
                        </a:lnSpc>
                        <a:spcAft>
                          <a:spcPts val="0"/>
                        </a:spcAft>
                      </a:pPr>
                      <a:r>
                        <a:rPr lang="es-MX" sz="1100" dirty="0" smtClean="0">
                          <a:effectLst/>
                        </a:rPr>
                        <a:t>      </a:t>
                      </a:r>
                    </a:p>
                    <a:p>
                      <a:pPr algn="ctr">
                        <a:lnSpc>
                          <a:spcPts val="1000"/>
                        </a:lnSpc>
                        <a:spcAft>
                          <a:spcPts val="0"/>
                        </a:spcAft>
                      </a:pPr>
                      <a:r>
                        <a:rPr lang="es-MX" sz="1100" dirty="0" smtClean="0">
                          <a:effectLst/>
                        </a:rPr>
                        <a:t>ACCIÓN DE MEJORA/UNIDAD DE MEDIDA/</a:t>
                      </a:r>
                      <a:r>
                        <a:rPr lang="es-MX" sz="1100" baseline="0" dirty="0" smtClean="0">
                          <a:effectLst/>
                        </a:rPr>
                        <a:t> CANTIDADES</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endParaRPr lang="en-US" sz="1100" spc="-5" dirty="0" smtClean="0">
                        <a:effectLst/>
                      </a:endParaRPr>
                    </a:p>
                    <a:p>
                      <a:pPr algn="ctr">
                        <a:lnSpc>
                          <a:spcPts val="1000"/>
                        </a:lnSpc>
                        <a:spcAft>
                          <a:spcPts val="0"/>
                        </a:spcAft>
                      </a:pPr>
                      <a:r>
                        <a:rPr lang="en-US" sz="1100" spc="-5" dirty="0" smtClean="0">
                          <a:effectLst/>
                        </a:rPr>
                        <a:t>AC</a:t>
                      </a:r>
                      <a:r>
                        <a:rPr lang="en-US" sz="1100" dirty="0" smtClean="0">
                          <a:effectLst/>
                        </a:rPr>
                        <a:t>T</a:t>
                      </a:r>
                      <a:r>
                        <a:rPr lang="en-US" sz="1100" spc="-10" dirty="0" smtClean="0">
                          <a:effectLst/>
                        </a:rPr>
                        <a:t>I</a:t>
                      </a:r>
                      <a:r>
                        <a:rPr lang="en-US" sz="1100" spc="-5" dirty="0" smtClean="0">
                          <a:effectLst/>
                        </a:rPr>
                        <a:t>VI</a:t>
                      </a:r>
                      <a:r>
                        <a:rPr lang="en-US" sz="1100" dirty="0" smtClean="0">
                          <a:effectLst/>
                        </a:rPr>
                        <a:t>D</a:t>
                      </a:r>
                      <a:r>
                        <a:rPr lang="en-US" sz="1100" spc="-5" dirty="0" smtClean="0">
                          <a:effectLst/>
                        </a:rPr>
                        <a:t>A</a:t>
                      </a:r>
                      <a:r>
                        <a:rPr lang="en-US" sz="1100" dirty="0" smtClean="0">
                          <a:effectLst/>
                        </a:rPr>
                        <a:t>D</a:t>
                      </a:r>
                      <a:r>
                        <a:rPr lang="en-US" sz="1100" spc="5" dirty="0" smtClean="0">
                          <a:effectLst/>
                        </a:rPr>
                        <a:t>E</a:t>
                      </a:r>
                      <a:r>
                        <a:rPr lang="en-US" sz="1100" dirty="0" smtClean="0">
                          <a:effectLst/>
                        </a:rPr>
                        <a:t>S</a:t>
                      </a:r>
                      <a:r>
                        <a:rPr lang="en-US" sz="1100" spc="-15" dirty="0" smtClean="0">
                          <a:effectLst/>
                        </a:rPr>
                        <a:t> </a:t>
                      </a:r>
                      <a:r>
                        <a:rPr lang="en-US" sz="1100" spc="5" dirty="0">
                          <a:effectLst/>
                        </a:rPr>
                        <a:t>RE</a:t>
                      </a:r>
                      <a:r>
                        <a:rPr lang="en-US" sz="1100" spc="-5" dirty="0">
                          <a:effectLst/>
                        </a:rPr>
                        <a:t>A</a:t>
                      </a:r>
                      <a:r>
                        <a:rPr lang="en-US" sz="1100" spc="-10" dirty="0">
                          <a:effectLst/>
                        </a:rPr>
                        <a:t>L</a:t>
                      </a:r>
                      <a:r>
                        <a:rPr lang="en-US" sz="1100" spc="-5" dirty="0">
                          <a:effectLst/>
                        </a:rPr>
                        <a:t>I</a:t>
                      </a:r>
                      <a:r>
                        <a:rPr lang="en-US" sz="1100" dirty="0">
                          <a:effectLst/>
                        </a:rPr>
                        <a:t>Z</a:t>
                      </a:r>
                      <a:r>
                        <a:rPr lang="en-US" sz="1100" spc="-5" dirty="0">
                          <a:effectLst/>
                        </a:rPr>
                        <a:t>A</a:t>
                      </a:r>
                      <a:r>
                        <a:rPr lang="en-US" sz="1100" dirty="0">
                          <a:effectLst/>
                        </a:rPr>
                        <a:t>D</a:t>
                      </a:r>
                      <a:r>
                        <a:rPr lang="en-US" sz="1100" spc="-5" dirty="0">
                          <a:effectLst/>
                        </a:rPr>
                        <a:t>A</a:t>
                      </a:r>
                      <a:r>
                        <a:rPr lang="en-US" sz="1100" dirty="0">
                          <a:effectLst/>
                        </a:rPr>
                        <a:t>S</a:t>
                      </a:r>
                      <a:r>
                        <a:rPr lang="en-US" sz="1100" spc="-35" dirty="0">
                          <a:effectLst/>
                        </a:rPr>
                        <a:t> </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s-CO" sz="1100" dirty="0">
                        <a:effectLst/>
                      </a:endParaRPr>
                    </a:p>
                    <a:p>
                      <a:pPr algn="ctr">
                        <a:lnSpc>
                          <a:spcPts val="1300"/>
                        </a:lnSpc>
                        <a:spcBef>
                          <a:spcPts val="100"/>
                        </a:spcBef>
                        <a:spcAft>
                          <a:spcPts val="0"/>
                        </a:spcAft>
                      </a:pPr>
                      <a:r>
                        <a:rPr lang="en-US" sz="1100" dirty="0">
                          <a:effectLst/>
                        </a:rPr>
                        <a:t> </a:t>
                      </a:r>
                      <a:endParaRPr lang="en-US" sz="1100" dirty="0" smtClean="0">
                        <a:effectLst/>
                      </a:endParaRPr>
                    </a:p>
                    <a:p>
                      <a:pPr algn="ctr">
                        <a:lnSpc>
                          <a:spcPts val="1300"/>
                        </a:lnSpc>
                        <a:spcBef>
                          <a:spcPts val="100"/>
                        </a:spcBef>
                        <a:spcAft>
                          <a:spcPts val="0"/>
                        </a:spcAft>
                      </a:pPr>
                      <a:r>
                        <a:rPr lang="en-US" sz="1100" spc="5" dirty="0" smtClean="0">
                          <a:effectLst/>
                        </a:rPr>
                        <a:t>RESP</a:t>
                      </a:r>
                      <a:r>
                        <a:rPr lang="en-US" sz="1100" dirty="0" smtClean="0">
                          <a:effectLst/>
                        </a:rPr>
                        <a:t>ON</a:t>
                      </a:r>
                      <a:r>
                        <a:rPr lang="en-US" sz="1100" spc="5" dirty="0" smtClean="0">
                          <a:effectLst/>
                        </a:rPr>
                        <a:t>S</a:t>
                      </a:r>
                      <a:r>
                        <a:rPr lang="en-US" sz="1100" spc="-5" dirty="0" smtClean="0">
                          <a:effectLst/>
                        </a:rPr>
                        <a:t>AB</a:t>
                      </a:r>
                      <a:r>
                        <a:rPr lang="en-US" sz="1100" spc="-10" dirty="0" smtClean="0">
                          <a:effectLst/>
                        </a:rPr>
                        <a:t>L</a:t>
                      </a:r>
                      <a:r>
                        <a:rPr lang="en-US" sz="1100" dirty="0" smtClean="0">
                          <a:effectLst/>
                        </a:rPr>
                        <a:t>E</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dirty="0" smtClean="0">
                          <a:effectLst/>
                        </a:rPr>
                        <a:t> FECHA </a:t>
                      </a:r>
                    </a:p>
                    <a:p>
                      <a:pPr algn="ctr">
                        <a:lnSpc>
                          <a:spcPts val="1000"/>
                        </a:lnSpc>
                        <a:spcAft>
                          <a:spcPts val="0"/>
                        </a:spcAft>
                      </a:pPr>
                      <a:r>
                        <a:rPr lang="en-US" sz="1100" dirty="0" smtClean="0">
                          <a:effectLst/>
                        </a:rPr>
                        <a:t>DE  VENCIMIENTO                                             INTERNA </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r>
                        <a:rPr lang="en-US" sz="1100" spc="5" dirty="0" smtClean="0">
                          <a:effectLst/>
                        </a:rPr>
                        <a:t>ES</a:t>
                      </a:r>
                      <a:r>
                        <a:rPr lang="en-US" sz="1100" dirty="0" smtClean="0">
                          <a:effectLst/>
                        </a:rPr>
                        <a:t>T</a:t>
                      </a:r>
                      <a:r>
                        <a:rPr lang="en-US" sz="1100" spc="-10" dirty="0" smtClean="0">
                          <a:effectLst/>
                        </a:rPr>
                        <a:t>A</a:t>
                      </a:r>
                      <a:r>
                        <a:rPr lang="en-US" sz="1100" dirty="0" smtClean="0">
                          <a:effectLst/>
                        </a:rPr>
                        <a:t>DO</a:t>
                      </a:r>
                      <a:r>
                        <a:rPr lang="en-US" sz="1100" spc="-5" dirty="0" smtClean="0">
                          <a:effectLst/>
                        </a:rPr>
                        <a:t> </a:t>
                      </a:r>
                      <a:r>
                        <a:rPr lang="en-US" sz="1100" dirty="0">
                          <a:effectLst/>
                        </a:rPr>
                        <a:t>DE</a:t>
                      </a:r>
                      <a:r>
                        <a:rPr lang="en-US" sz="1100" spc="10" dirty="0">
                          <a:effectLst/>
                        </a:rPr>
                        <a:t> </a:t>
                      </a:r>
                      <a:r>
                        <a:rPr lang="en-US" sz="1100" spc="-10" dirty="0">
                          <a:effectLst/>
                        </a:rPr>
                        <a:t>L</a:t>
                      </a:r>
                      <a:r>
                        <a:rPr lang="en-US" sz="1100" dirty="0">
                          <a:effectLst/>
                        </a:rPr>
                        <a:t>A </a:t>
                      </a:r>
                      <a:r>
                        <a:rPr lang="en-US" sz="1100" spc="-5" dirty="0">
                          <a:effectLst/>
                        </a:rPr>
                        <a:t>AC</a:t>
                      </a:r>
                      <a:r>
                        <a:rPr lang="en-US" sz="1100" dirty="0">
                          <a:effectLst/>
                        </a:rPr>
                        <a:t>T</a:t>
                      </a:r>
                      <a:r>
                        <a:rPr lang="en-US" sz="1100" spc="-10" dirty="0">
                          <a:effectLst/>
                        </a:rPr>
                        <a:t>I</a:t>
                      </a:r>
                      <a:r>
                        <a:rPr lang="en-US" sz="1100" spc="-5" dirty="0">
                          <a:effectLst/>
                        </a:rPr>
                        <a:t>VI</a:t>
                      </a:r>
                      <a:r>
                        <a:rPr lang="en-US" sz="1100" dirty="0">
                          <a:effectLst/>
                        </a:rPr>
                        <a:t>D</a:t>
                      </a:r>
                      <a:r>
                        <a:rPr lang="en-US" sz="1100" spc="-5" dirty="0">
                          <a:effectLst/>
                        </a:rPr>
                        <a:t>A</a:t>
                      </a:r>
                      <a:r>
                        <a:rPr lang="en-US" sz="1100" dirty="0">
                          <a:effectLst/>
                        </a:rPr>
                        <a:t>D</a:t>
                      </a:r>
                      <a:endParaRPr lang="es-CO" sz="1100" dirty="0">
                        <a:effectLst/>
                        <a:latin typeface="Calibri"/>
                        <a:ea typeface="Calibri"/>
                        <a:cs typeface="Times New Roman"/>
                      </a:endParaRPr>
                    </a:p>
                  </a:txBody>
                  <a:tcPr marL="0" marR="0" marT="0" marB="0">
                    <a:solidFill>
                      <a:schemeClr val="tx2"/>
                    </a:solidFill>
                  </a:tcPr>
                </a:tc>
                <a:extLst>
                  <a:ext uri="{0D108BD9-81ED-4DB2-BD59-A6C34878D82A}">
                    <a16:rowId xmlns:a16="http://schemas.microsoft.com/office/drawing/2014/main" val="10000"/>
                  </a:ext>
                </a:extLst>
              </a:tr>
              <a:tr h="1959786">
                <a:tc>
                  <a:txBody>
                    <a:bodyPr/>
                    <a:lstStyle/>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r>
                        <a:rPr lang="es-MX" sz="900" dirty="0" smtClean="0">
                          <a:solidFill>
                            <a:schemeClr val="tx1"/>
                          </a:solidFill>
                          <a:effectLst/>
                          <a:latin typeface="Calibri"/>
                          <a:ea typeface="Calibri"/>
                          <a:cs typeface="Times New Roman"/>
                        </a:rPr>
                        <a:t>15</a:t>
                      </a:r>
                      <a:endParaRPr lang="es-CO" sz="90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algn="just">
                        <a:lnSpc>
                          <a:spcPts val="850"/>
                        </a:lnSpc>
                        <a:spcBef>
                          <a:spcPts val="5"/>
                        </a:spcBef>
                        <a:spcAft>
                          <a:spcPts val="0"/>
                        </a:spcAft>
                      </a:pPr>
                      <a:r>
                        <a:rPr lang="es-MX" sz="1100" b="0" dirty="0" smtClean="0">
                          <a:solidFill>
                            <a:schemeClr val="tx1"/>
                          </a:solidFill>
                          <a:effectLst/>
                          <a:latin typeface="Calibri"/>
                          <a:ea typeface="Calibri"/>
                          <a:cs typeface="Times New Roman"/>
                        </a:rPr>
                        <a:t>   </a:t>
                      </a:r>
                    </a:p>
                    <a:p>
                      <a:pPr algn="just"/>
                      <a:endParaRPr lang="es-CO" sz="1100" b="0" i="0" kern="1200" dirty="0" smtClean="0">
                        <a:solidFill>
                          <a:schemeClr val="dk1"/>
                        </a:solidFill>
                        <a:effectLst/>
                        <a:latin typeface="+mn-lt"/>
                        <a:ea typeface="+mn-ea"/>
                        <a:cs typeface="+mn-cs"/>
                      </a:endParaRPr>
                    </a:p>
                    <a:p>
                      <a:pPr algn="just"/>
                      <a:endParaRPr lang="es-CO" sz="1100" b="0" i="0" kern="1200" dirty="0" smtClean="0">
                        <a:solidFill>
                          <a:schemeClr val="dk1"/>
                        </a:solidFill>
                        <a:effectLst/>
                        <a:latin typeface="+mn-lt"/>
                        <a:ea typeface="+mn-ea"/>
                        <a:cs typeface="+mn-cs"/>
                      </a:endParaRPr>
                    </a:p>
                    <a:p>
                      <a:pPr algn="just"/>
                      <a:r>
                        <a:rPr lang="es-CO" sz="1100" b="0" i="0" kern="1200" dirty="0" smtClean="0">
                          <a:solidFill>
                            <a:schemeClr val="dk1"/>
                          </a:solidFill>
                          <a:effectLst/>
                          <a:latin typeface="+mn-lt"/>
                          <a:ea typeface="+mn-ea"/>
                          <a:cs typeface="+mn-cs"/>
                        </a:rPr>
                        <a:t>Incluir en la matriz general de riesgos de la entidad los eventos que pueden impactar los ingresos por contribución.</a:t>
                      </a:r>
                    </a:p>
                    <a:p>
                      <a:pPr algn="just"/>
                      <a:endParaRPr lang="es-MX" sz="1100" b="0" i="0" kern="1200" dirty="0" smtClean="0">
                        <a:solidFill>
                          <a:schemeClr val="dk1"/>
                        </a:solidFill>
                        <a:effectLst/>
                        <a:latin typeface="+mn-lt"/>
                        <a:ea typeface="+mn-ea"/>
                        <a:cs typeface="+mn-cs"/>
                      </a:endParaRPr>
                    </a:p>
                    <a:p>
                      <a:pPr algn="just"/>
                      <a:r>
                        <a:rPr lang="es-MX" sz="1100" b="1" i="0" kern="1200" dirty="0" smtClean="0">
                          <a:solidFill>
                            <a:schemeClr val="dk1"/>
                          </a:solidFill>
                          <a:effectLst/>
                          <a:latin typeface="+mn-lt"/>
                          <a:ea typeface="+mn-ea"/>
                          <a:cs typeface="+mn-cs"/>
                        </a:rPr>
                        <a:t>UNIDAD DE MEDIDA/CANTIDADES: </a:t>
                      </a:r>
                    </a:p>
                    <a:p>
                      <a:pPr algn="just"/>
                      <a:r>
                        <a:rPr lang="es-CO" sz="1100" b="0" i="0" kern="1200" dirty="0" smtClean="0">
                          <a:solidFill>
                            <a:schemeClr val="dk1"/>
                          </a:solidFill>
                          <a:effectLst/>
                          <a:latin typeface="+mn-lt"/>
                          <a:ea typeface="+mn-ea"/>
                          <a:cs typeface="+mn-cs"/>
                        </a:rPr>
                        <a:t>-Matriz de riesgos modificada.</a:t>
                      </a:r>
                    </a:p>
                    <a:p>
                      <a:pPr algn="just"/>
                      <a:r>
                        <a:rPr lang="es-MX" sz="1100" b="0" i="0" kern="1200" dirty="0" smtClean="0">
                          <a:solidFill>
                            <a:schemeClr val="dk1"/>
                          </a:solidFill>
                          <a:effectLst/>
                          <a:latin typeface="+mn-lt"/>
                          <a:ea typeface="+mn-ea"/>
                          <a:cs typeface="+mn-cs"/>
                        </a:rPr>
                        <a:t>-1</a:t>
                      </a:r>
                      <a:endParaRPr lang="es-CO" sz="1100" b="0" i="0" kern="1200" dirty="0">
                        <a:solidFill>
                          <a:schemeClr val="dk1"/>
                        </a:solidFill>
                        <a:effectLst/>
                        <a:latin typeface="+mn-lt"/>
                        <a:ea typeface="+mn-ea"/>
                        <a:cs typeface="+mn-cs"/>
                      </a:endParaRPr>
                    </a:p>
                  </a:txBody>
                  <a:tcPr marL="0" marR="0" marT="0" marB="0">
                    <a:solidFill>
                      <a:schemeClr val="accent1">
                        <a:lumMod val="40000"/>
                        <a:lumOff val="60000"/>
                      </a:schemeClr>
                    </a:solidFill>
                  </a:tcPr>
                </a:tc>
                <a:tc>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lang="es-CO" sz="1100" b="0" i="0" kern="1200" dirty="0" smtClean="0">
                          <a:solidFill>
                            <a:schemeClr val="dk1"/>
                          </a:solidFill>
                          <a:effectLst/>
                          <a:latin typeface="+mn-lt"/>
                          <a:ea typeface="+mn-ea"/>
                          <a:cs typeface="+mn-cs"/>
                        </a:rPr>
                        <a:t>En el Comité SIGC N°7 del 12 de julio de 2016 se informó a los miembros del comité sobre la publicación del mapa de riesgos de gestión en cada uno de las caracterizaciones de los procesos de CALIDAD.</a:t>
                      </a:r>
                    </a:p>
                    <a:p>
                      <a:pPr algn="just" fontAlgn="ctr"/>
                      <a:endParaRPr lang="es-CO" sz="1100" b="0" i="0" kern="1200" dirty="0">
                        <a:solidFill>
                          <a:schemeClr val="dk1"/>
                        </a:solidFill>
                        <a:effectLst/>
                        <a:latin typeface="+mn-lt"/>
                        <a:ea typeface="+mn-ea"/>
                        <a:cs typeface="+mn-cs"/>
                      </a:endParaRPr>
                    </a:p>
                  </a:txBody>
                  <a:tcPr marL="0" marR="0" marT="0" marB="0" anchor="ctr">
                    <a:solidFill>
                      <a:schemeClr val="accent1">
                        <a:lumMod val="40000"/>
                        <a:lumOff val="60000"/>
                      </a:schemeClr>
                    </a:solidFill>
                  </a:tcPr>
                </a:tc>
                <a:tc>
                  <a:txBody>
                    <a:bodyPr/>
                    <a:lstStyle/>
                    <a:p>
                      <a:pPr algn="ctr">
                        <a:lnSpc>
                          <a:spcPct val="100000"/>
                        </a:lnSpc>
                        <a:spcBef>
                          <a:spcPts val="5"/>
                        </a:spcBef>
                        <a:spcAft>
                          <a:spcPts val="0"/>
                        </a:spcAft>
                      </a:pPr>
                      <a:r>
                        <a:rPr lang="es-MX" sz="1100" b="0" dirty="0" smtClean="0">
                          <a:solidFill>
                            <a:schemeClr val="tx1"/>
                          </a:solidFill>
                          <a:effectLst/>
                          <a:latin typeface="+mn-lt"/>
                          <a:ea typeface="Calibri"/>
                          <a:cs typeface="Times New Roman"/>
                        </a:rPr>
                        <a:t> </a:t>
                      </a:r>
                    </a:p>
                    <a:p>
                      <a:pPr algn="ct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gn="ct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gn="ct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gn="ctr">
                        <a:lnSpc>
                          <a:spcPct val="100000"/>
                        </a:lnSpc>
                        <a:spcBef>
                          <a:spcPts val="5"/>
                        </a:spcBef>
                        <a:spcAft>
                          <a:spcPts val="0"/>
                        </a:spcAft>
                      </a:pPr>
                      <a:r>
                        <a:rPr lang="es-MX" sz="1100" b="0" dirty="0" smtClean="0">
                          <a:solidFill>
                            <a:schemeClr val="tx1"/>
                          </a:solidFill>
                          <a:effectLst/>
                          <a:latin typeface="+mn-lt"/>
                          <a:ea typeface="Calibri"/>
                          <a:cs typeface="Times New Roman"/>
                        </a:rPr>
                        <a:t>Subdirección Administrativa y Financiera</a:t>
                      </a:r>
                    </a:p>
                  </a:txBody>
                  <a:tcPr marL="0" marR="0" marT="0" marB="0">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50"/>
                        </a:spcBef>
                        <a:spcAft>
                          <a:spcPts val="0"/>
                        </a:spcAft>
                        <a:buClrTx/>
                        <a:buSzTx/>
                        <a:buFontTx/>
                        <a:buNone/>
                        <a:tabLst/>
                        <a:defRPr/>
                      </a:pPr>
                      <a:endParaRPr lang="es-CO" sz="1100" kern="1200" dirty="0" smtClean="0">
                        <a:solidFill>
                          <a:schemeClr val="dk1"/>
                        </a:solidFill>
                        <a:effectLst/>
                        <a:latin typeface="+mn-lt"/>
                        <a:ea typeface="+mn-ea"/>
                        <a:cs typeface="+mn-cs"/>
                      </a:endParaRPr>
                    </a:p>
                    <a:p>
                      <a:pPr marL="0" marR="0" indent="0" algn="ctr" defTabSz="914400" rtl="0" eaLnBrk="1" fontAlgn="auto" latinLnBrk="0" hangingPunct="1">
                        <a:lnSpc>
                          <a:spcPct val="100000"/>
                        </a:lnSpc>
                        <a:spcBef>
                          <a:spcPts val="50"/>
                        </a:spcBef>
                        <a:spcAft>
                          <a:spcPts val="0"/>
                        </a:spcAft>
                        <a:buClrTx/>
                        <a:buSzTx/>
                        <a:buFontTx/>
                        <a:buNone/>
                        <a:tabLst/>
                        <a:defRPr/>
                      </a:pPr>
                      <a:endParaRPr lang="es-CO" sz="1100" kern="1200" dirty="0" smtClean="0">
                        <a:solidFill>
                          <a:schemeClr val="dk1"/>
                        </a:solidFill>
                        <a:effectLst/>
                        <a:latin typeface="+mn-lt"/>
                        <a:ea typeface="+mn-ea"/>
                        <a:cs typeface="+mn-cs"/>
                      </a:endParaRPr>
                    </a:p>
                    <a:p>
                      <a:pPr marL="0" marR="0" indent="0" algn="ctr" defTabSz="914400" rtl="0" eaLnBrk="1" fontAlgn="auto" latinLnBrk="0" hangingPunct="1">
                        <a:lnSpc>
                          <a:spcPct val="100000"/>
                        </a:lnSpc>
                        <a:spcBef>
                          <a:spcPts val="50"/>
                        </a:spcBef>
                        <a:spcAft>
                          <a:spcPts val="0"/>
                        </a:spcAft>
                        <a:buClrTx/>
                        <a:buSzTx/>
                        <a:buFontTx/>
                        <a:buNone/>
                        <a:tabLst/>
                        <a:defRPr/>
                      </a:pPr>
                      <a:endParaRPr lang="es-CO" sz="1100" kern="1200" dirty="0" smtClean="0">
                        <a:solidFill>
                          <a:schemeClr val="dk1"/>
                        </a:solidFill>
                        <a:effectLst/>
                        <a:latin typeface="+mn-lt"/>
                        <a:ea typeface="+mn-ea"/>
                        <a:cs typeface="+mn-cs"/>
                      </a:endParaRPr>
                    </a:p>
                    <a:p>
                      <a:pPr marL="0" marR="0" indent="0" algn="ctr" defTabSz="914400" rtl="0" eaLnBrk="1" fontAlgn="auto" latinLnBrk="0" hangingPunct="1">
                        <a:lnSpc>
                          <a:spcPct val="100000"/>
                        </a:lnSpc>
                        <a:spcBef>
                          <a:spcPts val="50"/>
                        </a:spcBef>
                        <a:spcAft>
                          <a:spcPts val="0"/>
                        </a:spcAft>
                        <a:buClrTx/>
                        <a:buSzTx/>
                        <a:buFontTx/>
                        <a:buNone/>
                        <a:tabLst/>
                        <a:defRPr/>
                      </a:pPr>
                      <a:endParaRPr lang="es-CO" sz="1100" kern="1200" dirty="0" smtClean="0">
                        <a:solidFill>
                          <a:schemeClr val="dk1"/>
                        </a:solidFill>
                        <a:effectLst/>
                        <a:latin typeface="+mn-lt"/>
                        <a:ea typeface="+mn-ea"/>
                        <a:cs typeface="+mn-cs"/>
                      </a:endParaRPr>
                    </a:p>
                    <a:p>
                      <a:pPr marL="0" marR="0" indent="0" algn="ctr" defTabSz="914400" rtl="0" eaLnBrk="1" fontAlgn="auto" latinLnBrk="0" hangingPunct="1">
                        <a:lnSpc>
                          <a:spcPct val="100000"/>
                        </a:lnSpc>
                        <a:spcBef>
                          <a:spcPts val="50"/>
                        </a:spcBef>
                        <a:spcAft>
                          <a:spcPts val="0"/>
                        </a:spcAft>
                        <a:buClrTx/>
                        <a:buSzTx/>
                        <a:buFontTx/>
                        <a:buNone/>
                        <a:tabLst/>
                        <a:defRPr/>
                      </a:pPr>
                      <a:r>
                        <a:rPr lang="es-CO" sz="1100" b="0" kern="1200" dirty="0" smtClean="0">
                          <a:solidFill>
                            <a:schemeClr val="dk1"/>
                          </a:solidFill>
                          <a:effectLst/>
                          <a:latin typeface="+mn-lt"/>
                          <a:ea typeface="+mn-ea"/>
                          <a:cs typeface="+mn-cs"/>
                        </a:rPr>
                        <a:t>30/4/2016</a:t>
                      </a:r>
                    </a:p>
                  </a:txBody>
                  <a:tcPr marL="0" marR="0" marT="0" marB="0">
                    <a:solidFill>
                      <a:schemeClr val="accent1">
                        <a:lumMod val="40000"/>
                        <a:lumOff val="60000"/>
                      </a:schemeClr>
                    </a:solidFill>
                  </a:tcPr>
                </a:tc>
                <a:tc>
                  <a:txBody>
                    <a:bodyPr/>
                    <a:lstStyle/>
                    <a:p>
                      <a:pPr algn="ct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gn="ct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gn="ct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gn="ct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gn="ctr">
                        <a:lnSpc>
                          <a:spcPct val="100000"/>
                        </a:lnSpc>
                        <a:spcBef>
                          <a:spcPts val="5"/>
                        </a:spcBef>
                        <a:spcAft>
                          <a:spcPts val="0"/>
                        </a:spcAft>
                      </a:pPr>
                      <a:r>
                        <a:rPr lang="es-MX" sz="1100" b="1" dirty="0" smtClean="0">
                          <a:solidFill>
                            <a:schemeClr val="tx1"/>
                          </a:solidFill>
                          <a:effectLst/>
                          <a:latin typeface="+mn-lt"/>
                          <a:ea typeface="Calibri"/>
                          <a:cs typeface="Times New Roman"/>
                        </a:rPr>
                        <a:t>CUMPLIDA</a:t>
                      </a:r>
                    </a:p>
                  </a:txBody>
                  <a:tcPr marL="0" marR="0" marT="0" marB="0">
                    <a:solidFill>
                      <a:schemeClr val="accent1">
                        <a:lumMod val="40000"/>
                        <a:lumOff val="60000"/>
                      </a:schemeClr>
                    </a:solidFill>
                  </a:tcPr>
                </a:tc>
                <a:extLst>
                  <a:ext uri="{0D108BD9-81ED-4DB2-BD59-A6C34878D82A}">
                    <a16:rowId xmlns:a16="http://schemas.microsoft.com/office/drawing/2014/main" val="10001"/>
                  </a:ext>
                </a:extLst>
              </a:tr>
              <a:tr h="1399440">
                <a:tc>
                  <a:txBody>
                    <a:bodyPr/>
                    <a:lstStyle/>
                    <a:p>
                      <a:pPr algn="ctr"/>
                      <a:endParaRPr lang="es-CO" sz="1100" dirty="0" smtClean="0">
                        <a:solidFill>
                          <a:schemeClr val="tx1"/>
                        </a:solidFill>
                      </a:endParaRPr>
                    </a:p>
                    <a:p>
                      <a:pPr algn="ctr"/>
                      <a:endParaRPr lang="es-CO" sz="1100" dirty="0" smtClean="0">
                        <a:solidFill>
                          <a:schemeClr val="tx1"/>
                        </a:solidFill>
                      </a:endParaRPr>
                    </a:p>
                    <a:p>
                      <a:pPr algn="ctr"/>
                      <a:endParaRPr lang="es-CO" sz="1100" dirty="0" smtClean="0">
                        <a:solidFill>
                          <a:schemeClr val="tx1"/>
                        </a:solidFill>
                      </a:endParaRPr>
                    </a:p>
                    <a:p>
                      <a:pPr algn="ctr"/>
                      <a:r>
                        <a:rPr lang="es-CO" sz="1100" dirty="0" smtClean="0">
                          <a:solidFill>
                            <a:schemeClr val="tx1"/>
                          </a:solidFill>
                        </a:rPr>
                        <a:t>16</a:t>
                      </a:r>
                      <a:endParaRPr lang="es-CO" sz="1100" dirty="0">
                        <a:solidFill>
                          <a:schemeClr val="tx1"/>
                        </a:solidFill>
                      </a:endParaRPr>
                    </a:p>
                  </a:txBody>
                  <a:tcPr marL="0" marR="0" marT="0" marB="0">
                    <a:solidFill>
                      <a:schemeClr val="accent1">
                        <a:lumMod val="40000"/>
                        <a:lumOff val="60000"/>
                      </a:schemeClr>
                    </a:solidFill>
                  </a:tcPr>
                </a:tc>
                <a:tc>
                  <a:txBody>
                    <a:bodyPr/>
                    <a:lstStyle/>
                    <a:p>
                      <a:pPr algn="just" fontAlgn="ctr"/>
                      <a:r>
                        <a:rPr lang="es-CO" sz="1100" b="0" i="0" kern="1200" dirty="0">
                          <a:solidFill>
                            <a:schemeClr val="tx1"/>
                          </a:solidFill>
                          <a:effectLst/>
                          <a:latin typeface="+mn-lt"/>
                          <a:ea typeface="+mn-ea"/>
                          <a:cs typeface="+mn-cs"/>
                        </a:rPr>
                        <a:t>Verificar la expedición del registro presupuestal de todos los contratos  perfeccionados en 2016.</a:t>
                      </a:r>
                    </a:p>
                  </a:txBody>
                  <a:tcPr marL="9525" marR="9525" marT="9525" marB="0" anchor="ctr">
                    <a:solidFill>
                      <a:schemeClr val="accent1">
                        <a:lumMod val="40000"/>
                        <a:lumOff val="60000"/>
                      </a:schemeClr>
                    </a:solidFill>
                  </a:tcPr>
                </a:tc>
                <a:tc>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endParaRPr lang="es-CO" sz="1100" b="0" i="0" kern="1200" dirty="0" smtClean="0">
                        <a:solidFill>
                          <a:schemeClr val="dk1"/>
                        </a:solidFill>
                        <a:effectLst/>
                        <a:latin typeface="+mn-lt"/>
                        <a:ea typeface="+mn-ea"/>
                        <a:cs typeface="+mn-cs"/>
                      </a:endParaRPr>
                    </a:p>
                    <a:p>
                      <a:pPr marL="0" marR="0" lvl="0" indent="0" algn="just" defTabSz="914400" rtl="0" eaLnBrk="1" fontAlgn="ctr" latinLnBrk="0" hangingPunct="1">
                        <a:lnSpc>
                          <a:spcPct val="100000"/>
                        </a:lnSpc>
                        <a:spcBef>
                          <a:spcPts val="0"/>
                        </a:spcBef>
                        <a:spcAft>
                          <a:spcPts val="0"/>
                        </a:spcAft>
                        <a:buClrTx/>
                        <a:buSzTx/>
                        <a:buFontTx/>
                        <a:buNone/>
                        <a:tabLst/>
                        <a:defRPr/>
                      </a:pPr>
                      <a:endParaRPr lang="es-CO" sz="1100" b="0" i="0" kern="1200" dirty="0" smtClean="0">
                        <a:solidFill>
                          <a:schemeClr val="dk1"/>
                        </a:solidFill>
                        <a:effectLst/>
                        <a:latin typeface="+mn-lt"/>
                        <a:ea typeface="+mn-ea"/>
                        <a:cs typeface="+mn-cs"/>
                      </a:endParaRPr>
                    </a:p>
                    <a:p>
                      <a:pPr marL="0" marR="0" lvl="0" indent="0" algn="just" defTabSz="914400" rtl="0" eaLnBrk="1" fontAlgn="ctr" latinLnBrk="0" hangingPunct="1">
                        <a:lnSpc>
                          <a:spcPct val="100000"/>
                        </a:lnSpc>
                        <a:spcBef>
                          <a:spcPts val="0"/>
                        </a:spcBef>
                        <a:spcAft>
                          <a:spcPts val="0"/>
                        </a:spcAft>
                        <a:buClrTx/>
                        <a:buSzTx/>
                        <a:buFontTx/>
                        <a:buNone/>
                        <a:tabLst/>
                        <a:defRPr/>
                      </a:pPr>
                      <a:r>
                        <a:rPr lang="es-CO" sz="1100" b="0" i="0" kern="1200" dirty="0" smtClean="0">
                          <a:solidFill>
                            <a:schemeClr val="dk1"/>
                          </a:solidFill>
                          <a:effectLst/>
                          <a:latin typeface="+mn-lt"/>
                          <a:ea typeface="+mn-ea"/>
                          <a:cs typeface="+mn-cs"/>
                        </a:rPr>
                        <a:t>A </a:t>
                      </a:r>
                      <a:r>
                        <a:rPr lang="es-CO" sz="1100" b="0" i="0" kern="1200" dirty="0">
                          <a:solidFill>
                            <a:schemeClr val="dk1"/>
                          </a:solidFill>
                          <a:effectLst/>
                          <a:latin typeface="+mn-lt"/>
                          <a:ea typeface="+mn-ea"/>
                          <a:cs typeface="+mn-cs"/>
                        </a:rPr>
                        <a:t>30 de diciembre </a:t>
                      </a:r>
                      <a:r>
                        <a:rPr lang="es-CO" sz="1100" b="0" i="0" kern="1200" dirty="0" smtClean="0">
                          <a:solidFill>
                            <a:schemeClr val="dk1"/>
                          </a:solidFill>
                          <a:effectLst/>
                          <a:latin typeface="+mn-lt"/>
                          <a:ea typeface="+mn-ea"/>
                          <a:cs typeface="+mn-cs"/>
                        </a:rPr>
                        <a:t>de 2016 la Subdirección </a:t>
                      </a:r>
                      <a:r>
                        <a:rPr lang="es-CO" sz="1100" b="0" i="0" kern="1200" dirty="0">
                          <a:solidFill>
                            <a:schemeClr val="dk1"/>
                          </a:solidFill>
                          <a:effectLst/>
                          <a:latin typeface="+mn-lt"/>
                          <a:ea typeface="+mn-ea"/>
                          <a:cs typeface="+mn-cs"/>
                        </a:rPr>
                        <a:t>Administrativa y Financiera ha suscrito </a:t>
                      </a:r>
                      <a:r>
                        <a:rPr lang="es-CO" sz="1100" b="0" i="0" kern="1200" dirty="0" smtClean="0">
                          <a:solidFill>
                            <a:schemeClr val="dk1"/>
                          </a:solidFill>
                          <a:effectLst/>
                          <a:latin typeface="+mn-lt"/>
                          <a:ea typeface="+mn-ea"/>
                          <a:cs typeface="+mn-cs"/>
                        </a:rPr>
                        <a:t>133 </a:t>
                      </a:r>
                      <a:r>
                        <a:rPr lang="es-CO" sz="1100" b="0" i="0" kern="1200" dirty="0">
                          <a:solidFill>
                            <a:schemeClr val="dk1"/>
                          </a:solidFill>
                          <a:effectLst/>
                          <a:latin typeface="+mn-lt"/>
                          <a:ea typeface="+mn-ea"/>
                          <a:cs typeface="+mn-cs"/>
                        </a:rPr>
                        <a:t>contratos los cuales se encuentran registrados en el </a:t>
                      </a:r>
                      <a:r>
                        <a:rPr lang="es-CO" sz="1100" b="0" i="0" kern="1200" dirty="0" smtClean="0">
                          <a:solidFill>
                            <a:schemeClr val="dk1"/>
                          </a:solidFill>
                          <a:effectLst/>
                          <a:latin typeface="+mn-lt"/>
                          <a:ea typeface="+mn-ea"/>
                          <a:cs typeface="+mn-cs"/>
                        </a:rPr>
                        <a:t>SECOP.</a:t>
                      </a:r>
                    </a:p>
                    <a:p>
                      <a:pPr marL="0" marR="0" lvl="0" indent="0" algn="just" defTabSz="914400" rtl="0" eaLnBrk="1" fontAlgn="ctr" latinLnBrk="0" hangingPunct="1">
                        <a:lnSpc>
                          <a:spcPct val="100000"/>
                        </a:lnSpc>
                        <a:spcBef>
                          <a:spcPts val="0"/>
                        </a:spcBef>
                        <a:spcAft>
                          <a:spcPts val="0"/>
                        </a:spcAft>
                        <a:buClrTx/>
                        <a:buSzTx/>
                        <a:buFontTx/>
                        <a:buNone/>
                        <a:tabLst/>
                        <a:defRPr/>
                      </a:pPr>
                      <a:endParaRPr lang="es-CO" sz="1100" b="0" i="0" kern="1200" dirty="0" smtClean="0">
                        <a:solidFill>
                          <a:schemeClr val="dk1"/>
                        </a:solidFill>
                        <a:effectLst/>
                        <a:latin typeface="+mn-lt"/>
                        <a:ea typeface="+mn-ea"/>
                        <a:cs typeface="+mn-cs"/>
                      </a:endParaRPr>
                    </a:p>
                    <a:p>
                      <a:pPr marL="0" marR="0" lvl="0" indent="0" algn="just" defTabSz="914400" rtl="0" eaLnBrk="1" fontAlgn="ctr" latinLnBrk="0" hangingPunct="1">
                        <a:lnSpc>
                          <a:spcPct val="100000"/>
                        </a:lnSpc>
                        <a:spcBef>
                          <a:spcPts val="0"/>
                        </a:spcBef>
                        <a:spcAft>
                          <a:spcPts val="0"/>
                        </a:spcAft>
                        <a:buClrTx/>
                        <a:buSzTx/>
                        <a:buFontTx/>
                        <a:buNone/>
                        <a:tabLst/>
                        <a:defRPr/>
                      </a:pPr>
                      <a:endParaRPr lang="es-CO" sz="1100" b="0" i="0" kern="1200" dirty="0">
                        <a:solidFill>
                          <a:schemeClr val="dk1"/>
                        </a:solidFill>
                        <a:effectLst/>
                        <a:latin typeface="+mn-lt"/>
                        <a:ea typeface="+mn-ea"/>
                        <a:cs typeface="+mn-cs"/>
                      </a:endParaRPr>
                    </a:p>
                  </a:txBody>
                  <a:tcPr marL="0" marR="0" marT="0" marB="0" anchor="ctr">
                    <a:solidFill>
                      <a:schemeClr val="accent1">
                        <a:lumMod val="40000"/>
                        <a:lumOff val="60000"/>
                      </a:schemeClr>
                    </a:solidFill>
                  </a:tcPr>
                </a:tc>
                <a:tc>
                  <a:txBody>
                    <a:bodyPr/>
                    <a:lstStyle/>
                    <a:p>
                      <a:pPr>
                        <a:lnSpc>
                          <a:spcPts val="900"/>
                        </a:lnSpc>
                        <a:spcBef>
                          <a:spcPts val="5"/>
                        </a:spcBef>
                        <a:spcAft>
                          <a:spcPts val="0"/>
                        </a:spcAft>
                      </a:pPr>
                      <a:endParaRPr lang="es-MX" sz="1100" b="0" dirty="0" smtClean="0">
                        <a:solidFill>
                          <a:schemeClr val="tx1"/>
                        </a:solidFill>
                        <a:effectLst/>
                        <a:latin typeface="+mn-lt"/>
                        <a:ea typeface="Calibri"/>
                        <a:cs typeface="Times New Roman"/>
                      </a:endParaRPr>
                    </a:p>
                    <a:p>
                      <a:pPr>
                        <a:lnSpc>
                          <a:spcPts val="900"/>
                        </a:lnSpc>
                        <a:spcBef>
                          <a:spcPts val="5"/>
                        </a:spcBef>
                        <a:spcAft>
                          <a:spcPts val="0"/>
                        </a:spcAft>
                      </a:pPr>
                      <a:endParaRPr lang="es-MX" sz="1100" b="0" dirty="0" smtClean="0">
                        <a:solidFill>
                          <a:schemeClr val="tx1"/>
                        </a:solidFill>
                        <a:effectLst/>
                        <a:latin typeface="+mn-lt"/>
                        <a:ea typeface="Calibri"/>
                        <a:cs typeface="Times New Roman"/>
                      </a:endParaRPr>
                    </a:p>
                    <a:p>
                      <a:pP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marL="0" marR="0" lvl="0" indent="0" algn="ctr" defTabSz="914400" rtl="0" eaLnBrk="1" fontAlgn="auto" latinLnBrk="0" hangingPunct="1">
                        <a:lnSpc>
                          <a:spcPct val="100000"/>
                        </a:lnSpc>
                        <a:spcBef>
                          <a:spcPts val="5"/>
                        </a:spcBef>
                        <a:spcAft>
                          <a:spcPts val="0"/>
                        </a:spcAft>
                        <a:buClrTx/>
                        <a:buSzTx/>
                        <a:buFontTx/>
                        <a:buNone/>
                        <a:tabLst/>
                        <a:defRPr/>
                      </a:pPr>
                      <a:r>
                        <a:rPr lang="es-MX" sz="1100" b="0" i="0" kern="1200" dirty="0" smtClean="0">
                          <a:solidFill>
                            <a:schemeClr val="dk1"/>
                          </a:solidFill>
                          <a:effectLst/>
                          <a:latin typeface="+mn-lt"/>
                          <a:ea typeface="+mn-ea"/>
                          <a:cs typeface="+mn-cs"/>
                        </a:rPr>
                        <a:t>Subdirección Administrativa y Financiera</a:t>
                      </a:r>
                    </a:p>
                    <a:p>
                      <a:pPr>
                        <a:lnSpc>
                          <a:spcPts val="900"/>
                        </a:lnSpc>
                        <a:spcBef>
                          <a:spcPts val="5"/>
                        </a:spcBef>
                        <a:spcAft>
                          <a:spcPts val="0"/>
                        </a:spcAft>
                      </a:pPr>
                      <a:endParaRPr lang="es-MX" sz="1100" b="0" i="0" kern="1200" dirty="0" smtClean="0">
                        <a:solidFill>
                          <a:schemeClr val="dk1"/>
                        </a:solidFill>
                        <a:effectLst/>
                        <a:latin typeface="+mn-lt"/>
                        <a:ea typeface="+mn-ea"/>
                        <a:cs typeface="+mn-cs"/>
                      </a:endParaRPr>
                    </a:p>
                  </a:txBody>
                  <a:tcPr marL="0" marR="0" marT="0" marB="0">
                    <a:solidFill>
                      <a:schemeClr val="accent1">
                        <a:lumMod val="40000"/>
                        <a:lumOff val="60000"/>
                      </a:schemeClr>
                    </a:solidFill>
                  </a:tcPr>
                </a:tc>
                <a:tc>
                  <a:txBody>
                    <a:bodyPr/>
                    <a:lstStyle/>
                    <a:p>
                      <a:pPr algn="ctr">
                        <a:lnSpc>
                          <a:spcPts val="500"/>
                        </a:lnSpc>
                        <a:spcBef>
                          <a:spcPts val="50"/>
                        </a:spcBef>
                        <a:spcAft>
                          <a:spcPts val="0"/>
                        </a:spcAft>
                      </a:pPr>
                      <a:endParaRPr lang="es-CO" sz="1100" b="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CO" sz="1100" b="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CO" sz="1100" b="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CO" sz="1100" b="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CO" sz="1100" b="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CO" sz="1100" b="0" dirty="0" smtClean="0">
                        <a:solidFill>
                          <a:schemeClr val="tx1"/>
                        </a:solidFill>
                        <a:effectLst/>
                        <a:latin typeface="Calibri"/>
                        <a:ea typeface="Calibri"/>
                        <a:cs typeface="Times New Roman"/>
                      </a:endParaRPr>
                    </a:p>
                    <a:p>
                      <a:pPr algn="ctr">
                        <a:lnSpc>
                          <a:spcPts val="500"/>
                        </a:lnSpc>
                        <a:spcBef>
                          <a:spcPts val="50"/>
                        </a:spcBef>
                        <a:spcAft>
                          <a:spcPts val="0"/>
                        </a:spcAft>
                      </a:pPr>
                      <a:r>
                        <a:rPr lang="es-CO" sz="1100" b="0" dirty="0" smtClean="0">
                          <a:solidFill>
                            <a:schemeClr val="tx1"/>
                          </a:solidFill>
                          <a:effectLst/>
                          <a:latin typeface="Calibri"/>
                          <a:ea typeface="Calibri"/>
                          <a:cs typeface="Times New Roman"/>
                        </a:rPr>
                        <a:t>31/12/16</a:t>
                      </a:r>
                      <a:endParaRPr lang="es-CO" sz="1100" b="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a:lnSpc>
                          <a:spcPts val="950"/>
                        </a:lnSpc>
                        <a:spcBef>
                          <a:spcPts val="15"/>
                        </a:spcBef>
                        <a:spcAft>
                          <a:spcPts val="0"/>
                        </a:spcAft>
                      </a:pPr>
                      <a:endParaRPr lang="es-MX" sz="1100" b="1" dirty="0" smtClean="0">
                        <a:solidFill>
                          <a:schemeClr val="tx1"/>
                        </a:solidFill>
                        <a:effectLst/>
                        <a:latin typeface="+mn-lt"/>
                        <a:ea typeface="Calibri"/>
                        <a:cs typeface="Times New Roman"/>
                      </a:endParaRPr>
                    </a:p>
                    <a:p>
                      <a:pPr>
                        <a:lnSpc>
                          <a:spcPts val="950"/>
                        </a:lnSpc>
                        <a:spcBef>
                          <a:spcPts val="15"/>
                        </a:spcBef>
                        <a:spcAft>
                          <a:spcPts val="0"/>
                        </a:spcAft>
                      </a:pPr>
                      <a:endParaRPr lang="es-MX" sz="1100" b="1" dirty="0" smtClean="0">
                        <a:solidFill>
                          <a:schemeClr val="tx1"/>
                        </a:solidFill>
                        <a:effectLst/>
                        <a:latin typeface="+mn-lt"/>
                        <a:ea typeface="Calibri"/>
                        <a:cs typeface="Times New Roman"/>
                      </a:endParaRPr>
                    </a:p>
                    <a:p>
                      <a:pPr>
                        <a:lnSpc>
                          <a:spcPts val="950"/>
                        </a:lnSpc>
                        <a:spcBef>
                          <a:spcPts val="15"/>
                        </a:spcBef>
                        <a:spcAft>
                          <a:spcPts val="0"/>
                        </a:spcAft>
                      </a:pPr>
                      <a:endParaRPr lang="es-MX" sz="1100" b="1" dirty="0" smtClean="0">
                        <a:solidFill>
                          <a:schemeClr val="tx1"/>
                        </a:solidFill>
                        <a:effectLst/>
                        <a:latin typeface="+mn-lt"/>
                        <a:ea typeface="Calibri"/>
                        <a:cs typeface="Times New Roman"/>
                      </a:endParaRPr>
                    </a:p>
                    <a:p>
                      <a:pPr>
                        <a:lnSpc>
                          <a:spcPts val="950"/>
                        </a:lnSpc>
                        <a:spcBef>
                          <a:spcPts val="15"/>
                        </a:spcBef>
                        <a:spcAft>
                          <a:spcPts val="0"/>
                        </a:spcAft>
                      </a:pPr>
                      <a:endParaRPr lang="es-MX" sz="1100" b="1" dirty="0" smtClean="0">
                        <a:solidFill>
                          <a:schemeClr val="tx1"/>
                        </a:solidFill>
                        <a:effectLst/>
                        <a:latin typeface="+mn-lt"/>
                        <a:ea typeface="Calibri"/>
                        <a:cs typeface="Times New Roman"/>
                      </a:endParaRPr>
                    </a:p>
                    <a:p>
                      <a:pPr>
                        <a:lnSpc>
                          <a:spcPts val="950"/>
                        </a:lnSpc>
                        <a:spcBef>
                          <a:spcPts val="15"/>
                        </a:spcBef>
                        <a:spcAft>
                          <a:spcPts val="0"/>
                        </a:spcAft>
                      </a:pPr>
                      <a:endParaRPr lang="es-MX" sz="1100" b="1" dirty="0" smtClean="0">
                        <a:solidFill>
                          <a:schemeClr val="tx1"/>
                        </a:solidFill>
                        <a:effectLst/>
                        <a:latin typeface="+mn-lt"/>
                        <a:ea typeface="Calibri"/>
                        <a:cs typeface="Times New Roman"/>
                      </a:endParaRPr>
                    </a:p>
                    <a:p>
                      <a:pPr marL="0" marR="0" lvl="0" indent="0" algn="l" defTabSz="914400" rtl="0" eaLnBrk="1" fontAlgn="auto" latinLnBrk="0" hangingPunct="1">
                        <a:lnSpc>
                          <a:spcPts val="950"/>
                        </a:lnSpc>
                        <a:spcBef>
                          <a:spcPts val="15"/>
                        </a:spcBef>
                        <a:spcAft>
                          <a:spcPts val="0"/>
                        </a:spcAft>
                        <a:buClrTx/>
                        <a:buSzTx/>
                        <a:buFontTx/>
                        <a:buNone/>
                        <a:tabLst/>
                        <a:defRPr/>
                      </a:pPr>
                      <a:r>
                        <a:rPr lang="es-MX" sz="1100" b="1" dirty="0" smtClean="0">
                          <a:solidFill>
                            <a:schemeClr val="tx1"/>
                          </a:solidFill>
                          <a:effectLst/>
                          <a:latin typeface="+mn-lt"/>
                          <a:ea typeface="Calibri"/>
                          <a:cs typeface="Times New Roman"/>
                        </a:rPr>
                        <a:t>   CUMPLIDA</a:t>
                      </a:r>
                    </a:p>
                    <a:p>
                      <a:pPr>
                        <a:lnSpc>
                          <a:spcPts val="950"/>
                        </a:lnSpc>
                        <a:spcBef>
                          <a:spcPts val="15"/>
                        </a:spcBef>
                        <a:spcAft>
                          <a:spcPts val="0"/>
                        </a:spcAft>
                      </a:pPr>
                      <a:endParaRPr lang="es-MX" sz="1100" b="1" dirty="0" smtClean="0">
                        <a:solidFill>
                          <a:schemeClr val="tx1"/>
                        </a:solidFill>
                        <a:effectLst/>
                        <a:latin typeface="+mn-lt"/>
                        <a:ea typeface="Calibri"/>
                        <a:cs typeface="Times New Roman"/>
                      </a:endParaRPr>
                    </a:p>
                  </a:txBody>
                  <a:tcPr marL="0" marR="0" marT="0" marB="0">
                    <a:solidFill>
                      <a:schemeClr val="accent1">
                        <a:lumMod val="40000"/>
                        <a:lumOff val="60000"/>
                      </a:schemeClr>
                    </a:solidFill>
                  </a:tcPr>
                </a:tc>
                <a:extLst>
                  <a:ext uri="{0D108BD9-81ED-4DB2-BD59-A6C34878D82A}">
                    <a16:rowId xmlns:a16="http://schemas.microsoft.com/office/drawing/2014/main" val="3484082465"/>
                  </a:ext>
                </a:extLst>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476672"/>
            <a:ext cx="1368152" cy="1008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72752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a:t>SEGUIMIENTO PLAN DE MEJORAMIENTO DE LA CGR AL 31 DE DICIEMBRE DE 2017</a:t>
            </a:r>
          </a:p>
        </p:txBody>
      </p:sp>
      <p:graphicFrame>
        <p:nvGraphicFramePr>
          <p:cNvPr id="10" name="9 Tabla"/>
          <p:cNvGraphicFramePr>
            <a:graphicFrameLocks noGrp="1"/>
          </p:cNvGraphicFramePr>
          <p:nvPr>
            <p:extLst>
              <p:ext uri="{D42A27DB-BD31-4B8C-83A1-F6EECF244321}">
                <p14:modId xmlns:p14="http://schemas.microsoft.com/office/powerpoint/2010/main" val="897042240"/>
              </p:ext>
            </p:extLst>
          </p:nvPr>
        </p:nvGraphicFramePr>
        <p:xfrm>
          <a:off x="107506" y="1556792"/>
          <a:ext cx="8784974" cy="4248472"/>
        </p:xfrm>
        <a:graphic>
          <a:graphicData uri="http://schemas.openxmlformats.org/drawingml/2006/table">
            <a:tbl>
              <a:tblPr firstRow="1" firstCol="1" lastRow="1" lastCol="1" bandRow="1" bandCol="1">
                <a:tableStyleId>{5C22544A-7EE6-4342-B048-85BDC9FD1C3A}</a:tableStyleId>
              </a:tblPr>
              <a:tblGrid>
                <a:gridCol w="726031">
                  <a:extLst>
                    <a:ext uri="{9D8B030D-6E8A-4147-A177-3AD203B41FA5}">
                      <a16:colId xmlns:a16="http://schemas.microsoft.com/office/drawing/2014/main" val="20000"/>
                    </a:ext>
                  </a:extLst>
                </a:gridCol>
                <a:gridCol w="2130871">
                  <a:extLst>
                    <a:ext uri="{9D8B030D-6E8A-4147-A177-3AD203B41FA5}">
                      <a16:colId xmlns:a16="http://schemas.microsoft.com/office/drawing/2014/main" val="20001"/>
                    </a:ext>
                  </a:extLst>
                </a:gridCol>
                <a:gridCol w="2615704">
                  <a:extLst>
                    <a:ext uri="{9D8B030D-6E8A-4147-A177-3AD203B41FA5}">
                      <a16:colId xmlns:a16="http://schemas.microsoft.com/office/drawing/2014/main" val="20002"/>
                    </a:ext>
                  </a:extLst>
                </a:gridCol>
                <a:gridCol w="1224136">
                  <a:extLst>
                    <a:ext uri="{9D8B030D-6E8A-4147-A177-3AD203B41FA5}">
                      <a16:colId xmlns:a16="http://schemas.microsoft.com/office/drawing/2014/main" val="20003"/>
                    </a:ext>
                  </a:extLst>
                </a:gridCol>
                <a:gridCol w="1167227">
                  <a:extLst>
                    <a:ext uri="{9D8B030D-6E8A-4147-A177-3AD203B41FA5}">
                      <a16:colId xmlns:a16="http://schemas.microsoft.com/office/drawing/2014/main" val="20004"/>
                    </a:ext>
                  </a:extLst>
                </a:gridCol>
                <a:gridCol w="921005">
                  <a:extLst>
                    <a:ext uri="{9D8B030D-6E8A-4147-A177-3AD203B41FA5}">
                      <a16:colId xmlns:a16="http://schemas.microsoft.com/office/drawing/2014/main" val="20005"/>
                    </a:ext>
                  </a:extLst>
                </a:gridCol>
              </a:tblGrid>
              <a:tr h="620786">
                <a:tc>
                  <a:txBody>
                    <a:bodyPr/>
                    <a:lstStyle/>
                    <a:p>
                      <a:pPr>
                        <a:lnSpc>
                          <a:spcPts val="1000"/>
                        </a:lnSpc>
                        <a:spcBef>
                          <a:spcPts val="90"/>
                        </a:spcBef>
                        <a:spcAft>
                          <a:spcPts val="0"/>
                        </a:spcAft>
                      </a:pPr>
                      <a:r>
                        <a:rPr lang="en-US" sz="1100" dirty="0">
                          <a:effectLst/>
                        </a:rPr>
                        <a:t> </a:t>
                      </a:r>
                      <a:endParaRPr lang="es-CO" sz="1100" dirty="0">
                        <a:effectLst/>
                      </a:endParaRPr>
                    </a:p>
                    <a:p>
                      <a:pPr marL="26670" marR="20955" algn="ctr">
                        <a:lnSpc>
                          <a:spcPct val="107000"/>
                        </a:lnSpc>
                        <a:spcAft>
                          <a:spcPts val="0"/>
                        </a:spcAft>
                      </a:pPr>
                      <a:endParaRPr lang="en-US" sz="1100" spc="5" dirty="0" smtClean="0">
                        <a:effectLst/>
                      </a:endParaRPr>
                    </a:p>
                    <a:p>
                      <a:pPr marL="26670" marR="20955" algn="ctr">
                        <a:lnSpc>
                          <a:spcPct val="107000"/>
                        </a:lnSpc>
                        <a:spcAft>
                          <a:spcPts val="0"/>
                        </a:spcAft>
                      </a:pPr>
                      <a:r>
                        <a:rPr lang="en-US" sz="1100" spc="5" dirty="0" smtClean="0">
                          <a:effectLst/>
                        </a:rPr>
                        <a:t>HALLAZGO</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750"/>
                        </a:lnSpc>
                        <a:spcBef>
                          <a:spcPts val="5"/>
                        </a:spcBef>
                        <a:spcAft>
                          <a:spcPts val="0"/>
                        </a:spcAft>
                      </a:pPr>
                      <a:r>
                        <a:rPr lang="es-CO" sz="1100" dirty="0">
                          <a:effectLst/>
                        </a:rPr>
                        <a:t> </a:t>
                      </a:r>
                    </a:p>
                    <a:p>
                      <a:pPr>
                        <a:lnSpc>
                          <a:spcPts val="1000"/>
                        </a:lnSpc>
                        <a:spcAft>
                          <a:spcPts val="0"/>
                        </a:spcAft>
                      </a:pPr>
                      <a:r>
                        <a:rPr lang="es-CO" sz="1100" dirty="0">
                          <a:effectLst/>
                        </a:rPr>
                        <a:t>  </a:t>
                      </a:r>
                      <a:endParaRPr lang="es-CO" sz="1100" dirty="0" smtClean="0">
                        <a:effectLst/>
                      </a:endParaRPr>
                    </a:p>
                    <a:p>
                      <a:pPr>
                        <a:lnSpc>
                          <a:spcPts val="1000"/>
                        </a:lnSpc>
                        <a:spcAft>
                          <a:spcPts val="0"/>
                        </a:spcAft>
                      </a:pPr>
                      <a:r>
                        <a:rPr lang="es-MX" sz="1100" dirty="0" smtClean="0">
                          <a:effectLst/>
                        </a:rPr>
                        <a:t>      </a:t>
                      </a:r>
                    </a:p>
                    <a:p>
                      <a:pPr algn="ctr">
                        <a:lnSpc>
                          <a:spcPts val="1000"/>
                        </a:lnSpc>
                        <a:spcAft>
                          <a:spcPts val="0"/>
                        </a:spcAft>
                      </a:pPr>
                      <a:r>
                        <a:rPr lang="es-MX" sz="1100" dirty="0" smtClean="0">
                          <a:effectLst/>
                        </a:rPr>
                        <a:t> ACCIÓN DE MEJORA/UNIDADES</a:t>
                      </a:r>
                      <a:r>
                        <a:rPr lang="es-MX" sz="1100" baseline="0" dirty="0" smtClean="0">
                          <a:effectLst/>
                        </a:rPr>
                        <a:t> DE MEDIDA/CANTIDADES</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spc="-5" dirty="0" smtClean="0">
                          <a:effectLst/>
                        </a:rPr>
                        <a:t>AC</a:t>
                      </a:r>
                      <a:r>
                        <a:rPr lang="en-US" sz="1100" dirty="0" smtClean="0">
                          <a:effectLst/>
                        </a:rPr>
                        <a:t>T</a:t>
                      </a:r>
                      <a:r>
                        <a:rPr lang="en-US" sz="1100" spc="-10" dirty="0" smtClean="0">
                          <a:effectLst/>
                        </a:rPr>
                        <a:t>I</a:t>
                      </a:r>
                      <a:r>
                        <a:rPr lang="en-US" sz="1100" spc="-5" dirty="0" smtClean="0">
                          <a:effectLst/>
                        </a:rPr>
                        <a:t>VI</a:t>
                      </a:r>
                      <a:r>
                        <a:rPr lang="en-US" sz="1100" dirty="0" smtClean="0">
                          <a:effectLst/>
                        </a:rPr>
                        <a:t>D</a:t>
                      </a:r>
                      <a:r>
                        <a:rPr lang="en-US" sz="1100" spc="-5" dirty="0" smtClean="0">
                          <a:effectLst/>
                        </a:rPr>
                        <a:t>A</a:t>
                      </a:r>
                      <a:r>
                        <a:rPr lang="en-US" sz="1100" dirty="0" smtClean="0">
                          <a:effectLst/>
                        </a:rPr>
                        <a:t>D</a:t>
                      </a:r>
                      <a:r>
                        <a:rPr lang="en-US" sz="1100" spc="5" dirty="0" smtClean="0">
                          <a:effectLst/>
                        </a:rPr>
                        <a:t>E</a:t>
                      </a:r>
                      <a:r>
                        <a:rPr lang="en-US" sz="1100" dirty="0" smtClean="0">
                          <a:effectLst/>
                        </a:rPr>
                        <a:t>S</a:t>
                      </a:r>
                      <a:r>
                        <a:rPr lang="en-US" sz="1100" spc="-15" dirty="0" smtClean="0">
                          <a:effectLst/>
                        </a:rPr>
                        <a:t> </a:t>
                      </a:r>
                      <a:r>
                        <a:rPr lang="en-US" sz="1100" spc="5" dirty="0">
                          <a:effectLst/>
                        </a:rPr>
                        <a:t>RE</a:t>
                      </a:r>
                      <a:r>
                        <a:rPr lang="en-US" sz="1100" spc="-5" dirty="0">
                          <a:effectLst/>
                        </a:rPr>
                        <a:t>A</a:t>
                      </a:r>
                      <a:r>
                        <a:rPr lang="en-US" sz="1100" spc="-10" dirty="0">
                          <a:effectLst/>
                        </a:rPr>
                        <a:t>L</a:t>
                      </a:r>
                      <a:r>
                        <a:rPr lang="en-US" sz="1100" spc="-5" dirty="0">
                          <a:effectLst/>
                        </a:rPr>
                        <a:t>I</a:t>
                      </a:r>
                      <a:r>
                        <a:rPr lang="en-US" sz="1100" dirty="0">
                          <a:effectLst/>
                        </a:rPr>
                        <a:t>Z</a:t>
                      </a:r>
                      <a:r>
                        <a:rPr lang="en-US" sz="1100" spc="-5" dirty="0">
                          <a:effectLst/>
                        </a:rPr>
                        <a:t>A</a:t>
                      </a:r>
                      <a:r>
                        <a:rPr lang="en-US" sz="1100" dirty="0">
                          <a:effectLst/>
                        </a:rPr>
                        <a:t>D</a:t>
                      </a:r>
                      <a:r>
                        <a:rPr lang="en-US" sz="1100" spc="-5" dirty="0">
                          <a:effectLst/>
                        </a:rPr>
                        <a:t>A</a:t>
                      </a:r>
                      <a:r>
                        <a:rPr lang="en-US" sz="1100" dirty="0">
                          <a:effectLst/>
                        </a:rPr>
                        <a:t>S</a:t>
                      </a:r>
                      <a:r>
                        <a:rPr lang="en-US" sz="1100" spc="-35" dirty="0">
                          <a:effectLst/>
                        </a:rPr>
                        <a:t> </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s-CO" sz="1100" dirty="0">
                        <a:effectLst/>
                      </a:endParaRPr>
                    </a:p>
                    <a:p>
                      <a:pPr algn="ctr">
                        <a:lnSpc>
                          <a:spcPts val="1300"/>
                        </a:lnSpc>
                        <a:spcBef>
                          <a:spcPts val="100"/>
                        </a:spcBef>
                        <a:spcAft>
                          <a:spcPts val="0"/>
                        </a:spcAft>
                      </a:pPr>
                      <a:r>
                        <a:rPr lang="en-US" sz="1100" dirty="0">
                          <a:effectLst/>
                        </a:rPr>
                        <a:t> </a:t>
                      </a:r>
                      <a:r>
                        <a:rPr lang="en-US" sz="1100" spc="5" dirty="0" smtClean="0">
                          <a:effectLst/>
                        </a:rPr>
                        <a:t>RESP</a:t>
                      </a:r>
                      <a:r>
                        <a:rPr lang="en-US" sz="1100" dirty="0" smtClean="0">
                          <a:effectLst/>
                        </a:rPr>
                        <a:t>ON</a:t>
                      </a:r>
                      <a:r>
                        <a:rPr lang="en-US" sz="1100" spc="5" dirty="0" smtClean="0">
                          <a:effectLst/>
                        </a:rPr>
                        <a:t>S</a:t>
                      </a:r>
                      <a:r>
                        <a:rPr lang="en-US" sz="1100" spc="-5" dirty="0" smtClean="0">
                          <a:effectLst/>
                        </a:rPr>
                        <a:t>AB</a:t>
                      </a:r>
                      <a:r>
                        <a:rPr lang="en-US" sz="1100" spc="-10" dirty="0" smtClean="0">
                          <a:effectLst/>
                        </a:rPr>
                        <a:t>L</a:t>
                      </a:r>
                      <a:r>
                        <a:rPr lang="en-US" sz="1100" dirty="0" smtClean="0">
                          <a:effectLst/>
                        </a:rPr>
                        <a:t>E</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dirty="0" smtClean="0">
                          <a:effectLst/>
                        </a:rPr>
                        <a:t> FECHA </a:t>
                      </a:r>
                    </a:p>
                    <a:p>
                      <a:pPr algn="ctr">
                        <a:lnSpc>
                          <a:spcPts val="1000"/>
                        </a:lnSpc>
                        <a:spcAft>
                          <a:spcPts val="0"/>
                        </a:spcAft>
                      </a:pPr>
                      <a:r>
                        <a:rPr lang="en-US" sz="1100" dirty="0" smtClean="0">
                          <a:effectLst/>
                        </a:rPr>
                        <a:t>DE  VENCIMIENTO                                             INTERNA </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r>
                        <a:rPr lang="en-US" sz="1100" spc="5" dirty="0" smtClean="0">
                          <a:effectLst/>
                        </a:rPr>
                        <a:t>ES</a:t>
                      </a:r>
                      <a:r>
                        <a:rPr lang="en-US" sz="1100" dirty="0" smtClean="0">
                          <a:effectLst/>
                        </a:rPr>
                        <a:t>T</a:t>
                      </a:r>
                      <a:r>
                        <a:rPr lang="en-US" sz="1100" spc="-10" dirty="0" smtClean="0">
                          <a:effectLst/>
                        </a:rPr>
                        <a:t>A</a:t>
                      </a:r>
                      <a:r>
                        <a:rPr lang="en-US" sz="1100" dirty="0" smtClean="0">
                          <a:effectLst/>
                        </a:rPr>
                        <a:t>DO</a:t>
                      </a:r>
                      <a:r>
                        <a:rPr lang="en-US" sz="1100" spc="-5" dirty="0" smtClean="0">
                          <a:effectLst/>
                        </a:rPr>
                        <a:t> </a:t>
                      </a:r>
                      <a:r>
                        <a:rPr lang="en-US" sz="1100" dirty="0">
                          <a:effectLst/>
                        </a:rPr>
                        <a:t>DE</a:t>
                      </a:r>
                      <a:r>
                        <a:rPr lang="en-US" sz="1100" spc="10" dirty="0">
                          <a:effectLst/>
                        </a:rPr>
                        <a:t> </a:t>
                      </a:r>
                      <a:r>
                        <a:rPr lang="en-US" sz="1100" spc="-10" dirty="0">
                          <a:effectLst/>
                        </a:rPr>
                        <a:t>L</a:t>
                      </a:r>
                      <a:r>
                        <a:rPr lang="en-US" sz="1100" dirty="0">
                          <a:effectLst/>
                        </a:rPr>
                        <a:t>A </a:t>
                      </a:r>
                      <a:r>
                        <a:rPr lang="en-US" sz="1100" spc="-5" dirty="0">
                          <a:effectLst/>
                        </a:rPr>
                        <a:t>AC</a:t>
                      </a:r>
                      <a:r>
                        <a:rPr lang="en-US" sz="1100" dirty="0">
                          <a:effectLst/>
                        </a:rPr>
                        <a:t>T</a:t>
                      </a:r>
                      <a:r>
                        <a:rPr lang="en-US" sz="1100" spc="-10" dirty="0">
                          <a:effectLst/>
                        </a:rPr>
                        <a:t>I</a:t>
                      </a:r>
                      <a:r>
                        <a:rPr lang="en-US" sz="1100" spc="-5" dirty="0">
                          <a:effectLst/>
                        </a:rPr>
                        <a:t>VI</a:t>
                      </a:r>
                      <a:r>
                        <a:rPr lang="en-US" sz="1100" dirty="0">
                          <a:effectLst/>
                        </a:rPr>
                        <a:t>D</a:t>
                      </a:r>
                      <a:r>
                        <a:rPr lang="en-US" sz="1100" spc="-5" dirty="0">
                          <a:effectLst/>
                        </a:rPr>
                        <a:t>A</a:t>
                      </a:r>
                      <a:r>
                        <a:rPr lang="en-US" sz="1100" dirty="0">
                          <a:effectLst/>
                        </a:rPr>
                        <a:t>D</a:t>
                      </a:r>
                      <a:endParaRPr lang="es-CO" sz="1100" dirty="0">
                        <a:effectLst/>
                        <a:latin typeface="Calibri"/>
                        <a:ea typeface="Calibri"/>
                        <a:cs typeface="Times New Roman"/>
                      </a:endParaRPr>
                    </a:p>
                  </a:txBody>
                  <a:tcPr marL="0" marR="0" marT="0" marB="0">
                    <a:solidFill>
                      <a:schemeClr val="tx2"/>
                    </a:solidFill>
                  </a:tcPr>
                </a:tc>
                <a:extLst>
                  <a:ext uri="{0D108BD9-81ED-4DB2-BD59-A6C34878D82A}">
                    <a16:rowId xmlns:a16="http://schemas.microsoft.com/office/drawing/2014/main" val="10000"/>
                  </a:ext>
                </a:extLst>
              </a:tr>
              <a:tr h="1579093">
                <a:tc>
                  <a:txBody>
                    <a:bodyPr/>
                    <a:lstStyle/>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r>
                        <a:rPr lang="es-MX" sz="900" dirty="0" smtClean="0">
                          <a:solidFill>
                            <a:schemeClr val="tx1"/>
                          </a:solidFill>
                          <a:effectLst/>
                          <a:latin typeface="Calibri"/>
                          <a:ea typeface="Calibri"/>
                          <a:cs typeface="Times New Roman"/>
                        </a:rPr>
                        <a:t>17</a:t>
                      </a:r>
                      <a:endParaRPr lang="es-CO" sz="90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a:lnSpc>
                          <a:spcPct val="100000"/>
                        </a:lnSpc>
                        <a:spcBef>
                          <a:spcPts val="5"/>
                        </a:spcBef>
                        <a:spcAft>
                          <a:spcPts val="0"/>
                        </a:spcAft>
                      </a:pPr>
                      <a:endParaRPr lang="es-MX" sz="11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5"/>
                        </a:spcBef>
                        <a:spcAft>
                          <a:spcPts val="0"/>
                        </a:spcAft>
                        <a:buClrTx/>
                        <a:buSzTx/>
                        <a:buFontTx/>
                        <a:buNone/>
                        <a:tabLst/>
                        <a:defRPr/>
                      </a:pPr>
                      <a:r>
                        <a:rPr lang="es-CO" sz="1100" b="0" i="0" kern="1200" dirty="0" smtClean="0">
                          <a:solidFill>
                            <a:schemeClr val="dk1"/>
                          </a:solidFill>
                          <a:effectLst/>
                          <a:latin typeface="+mn-lt"/>
                          <a:ea typeface="+mn-ea"/>
                          <a:cs typeface="+mn-cs"/>
                        </a:rPr>
                        <a:t>Revisar la Resolución UAE-CRA-190 de 2011 - Reglamento Interno de Cartera.</a:t>
                      </a:r>
                    </a:p>
                    <a:p>
                      <a:pPr marL="0" marR="0" indent="0" algn="l" defTabSz="914400" rtl="0" eaLnBrk="1" fontAlgn="auto" latinLnBrk="0" hangingPunct="1">
                        <a:lnSpc>
                          <a:spcPct val="100000"/>
                        </a:lnSpc>
                        <a:spcBef>
                          <a:spcPts val="5"/>
                        </a:spcBef>
                        <a:spcAft>
                          <a:spcPts val="0"/>
                        </a:spcAft>
                        <a:buClrTx/>
                        <a:buSzTx/>
                        <a:buFontTx/>
                        <a:buNone/>
                        <a:tabLst/>
                        <a:defRPr/>
                      </a:pPr>
                      <a:endParaRPr lang="es-MX" sz="1100" b="0" i="0" kern="1200" dirty="0" smtClean="0">
                        <a:solidFill>
                          <a:schemeClr val="dk1"/>
                        </a:solidFill>
                        <a:effectLst/>
                        <a:latin typeface="+mn-lt"/>
                        <a:ea typeface="+mn-ea"/>
                        <a:cs typeface="+mn-cs"/>
                      </a:endParaRPr>
                    </a:p>
                    <a:p>
                      <a:pPr marL="0" marR="0" indent="0" algn="l" defTabSz="914400" rtl="0" eaLnBrk="1" fontAlgn="auto" latinLnBrk="0" hangingPunct="1">
                        <a:lnSpc>
                          <a:spcPct val="100000"/>
                        </a:lnSpc>
                        <a:spcBef>
                          <a:spcPts val="5"/>
                        </a:spcBef>
                        <a:spcAft>
                          <a:spcPts val="0"/>
                        </a:spcAft>
                        <a:buClrTx/>
                        <a:buSzTx/>
                        <a:buFontTx/>
                        <a:buNone/>
                        <a:tabLst/>
                        <a:defRPr/>
                      </a:pPr>
                      <a:r>
                        <a:rPr lang="es-MX" sz="1100" b="1" kern="1200" dirty="0" smtClean="0">
                          <a:solidFill>
                            <a:schemeClr val="dk1"/>
                          </a:solidFill>
                          <a:effectLst/>
                          <a:latin typeface="+mn-lt"/>
                          <a:ea typeface="+mn-ea"/>
                          <a:cs typeface="+mn-cs"/>
                        </a:rPr>
                        <a:t>UNIDAD DE MEDIDA/CANTIDADES</a:t>
                      </a:r>
                      <a:r>
                        <a:rPr lang="es-MX" sz="1100" b="0" kern="1200" dirty="0" smtClean="0">
                          <a:solidFill>
                            <a:schemeClr val="dk1"/>
                          </a:solidFill>
                          <a:effectLst/>
                          <a:latin typeface="+mn-lt"/>
                          <a:ea typeface="+mn-ea"/>
                          <a:cs typeface="+mn-cs"/>
                        </a:rPr>
                        <a:t>: </a:t>
                      </a:r>
                    </a:p>
                    <a:p>
                      <a:pPr marL="0" marR="0" indent="0" algn="l" defTabSz="914400" rtl="0" eaLnBrk="1" fontAlgn="auto" latinLnBrk="0" hangingPunct="1">
                        <a:lnSpc>
                          <a:spcPct val="100000"/>
                        </a:lnSpc>
                        <a:spcBef>
                          <a:spcPts val="5"/>
                        </a:spcBef>
                        <a:spcAft>
                          <a:spcPts val="0"/>
                        </a:spcAft>
                        <a:buClrTx/>
                        <a:buSzTx/>
                        <a:buFontTx/>
                        <a:buNone/>
                        <a:tabLst/>
                        <a:defRPr/>
                      </a:pPr>
                      <a:r>
                        <a:rPr lang="es-MX" sz="1100" b="0" kern="1200" dirty="0" smtClean="0">
                          <a:solidFill>
                            <a:schemeClr val="dk1"/>
                          </a:solidFill>
                          <a:effectLst/>
                          <a:latin typeface="+mn-lt"/>
                          <a:ea typeface="+mn-ea"/>
                          <a:cs typeface="+mn-cs"/>
                        </a:rPr>
                        <a:t>-</a:t>
                      </a:r>
                      <a:r>
                        <a:rPr lang="es-CO" sz="1100" b="0" kern="1200" dirty="0" smtClean="0">
                          <a:solidFill>
                            <a:schemeClr val="dk1"/>
                          </a:solidFill>
                          <a:effectLst/>
                          <a:latin typeface="+mn-lt"/>
                          <a:ea typeface="+mn-ea"/>
                          <a:cs typeface="+mn-cs"/>
                        </a:rPr>
                        <a:t>Resolución modificatoria de la Resolución UAE-CRA-190 de 2011.</a:t>
                      </a:r>
                    </a:p>
                    <a:p>
                      <a:pPr marL="0" marR="0" indent="0" algn="l" defTabSz="914400" rtl="0" eaLnBrk="1" fontAlgn="auto" latinLnBrk="0" hangingPunct="1">
                        <a:lnSpc>
                          <a:spcPct val="100000"/>
                        </a:lnSpc>
                        <a:spcBef>
                          <a:spcPts val="5"/>
                        </a:spcBef>
                        <a:spcAft>
                          <a:spcPts val="0"/>
                        </a:spcAft>
                        <a:buClrTx/>
                        <a:buSzTx/>
                        <a:buFontTx/>
                        <a:buNone/>
                        <a:tabLst/>
                        <a:defRPr/>
                      </a:pPr>
                      <a:r>
                        <a:rPr lang="es-MX" sz="1100" b="0" kern="1200" dirty="0" smtClean="0">
                          <a:solidFill>
                            <a:schemeClr val="dk1"/>
                          </a:solidFill>
                          <a:effectLst/>
                          <a:latin typeface="+mn-lt"/>
                          <a:ea typeface="+mn-ea"/>
                          <a:cs typeface="+mn-cs"/>
                        </a:rPr>
                        <a:t>-1</a:t>
                      </a:r>
                      <a:endParaRPr lang="es-CO" sz="1100" b="0" kern="1200" dirty="0" smtClean="0">
                        <a:solidFill>
                          <a:schemeClr val="dk1"/>
                        </a:solidFill>
                        <a:effectLst/>
                        <a:latin typeface="+mn-lt"/>
                        <a:ea typeface="+mn-ea"/>
                        <a:cs typeface="+mn-cs"/>
                      </a:endParaRPr>
                    </a:p>
                  </a:txBody>
                  <a:tcPr marL="0" marR="0" marT="0" marB="0">
                    <a:solidFill>
                      <a:schemeClr val="accent1">
                        <a:lumMod val="40000"/>
                        <a:lumOff val="60000"/>
                      </a:schemeClr>
                    </a:solidFill>
                  </a:tcPr>
                </a:tc>
                <a:tc>
                  <a:txBody>
                    <a:bodyPr/>
                    <a:lstStyle/>
                    <a:p>
                      <a:pPr marL="0" marR="0" indent="0" algn="just" defTabSz="914400" rtl="0" eaLnBrk="1" fontAlgn="auto" latinLnBrk="0" hangingPunct="1">
                        <a:lnSpc>
                          <a:spcPct val="100000"/>
                        </a:lnSpc>
                        <a:spcBef>
                          <a:spcPts val="50"/>
                        </a:spcBef>
                        <a:spcAft>
                          <a:spcPts val="0"/>
                        </a:spcAft>
                        <a:buClrTx/>
                        <a:buSzTx/>
                        <a:buFontTx/>
                        <a:buNone/>
                        <a:tabLst/>
                        <a:defRPr/>
                      </a:pPr>
                      <a:endParaRPr lang="es-MX" sz="1100" b="0" dirty="0" smtClean="0">
                        <a:solidFill>
                          <a:schemeClr val="tx1"/>
                        </a:solidFill>
                        <a:effectLst/>
                      </a:endParaRPr>
                    </a:p>
                    <a:p>
                      <a:pPr marL="0" marR="0" indent="0" algn="just" defTabSz="914400" rtl="0" eaLnBrk="1" fontAlgn="auto" latinLnBrk="0" hangingPunct="1">
                        <a:lnSpc>
                          <a:spcPct val="100000"/>
                        </a:lnSpc>
                        <a:spcBef>
                          <a:spcPts val="50"/>
                        </a:spcBef>
                        <a:spcAft>
                          <a:spcPts val="0"/>
                        </a:spcAft>
                        <a:buClrTx/>
                        <a:buSzTx/>
                        <a:buFontTx/>
                        <a:buNone/>
                        <a:tabLst/>
                        <a:defRPr/>
                      </a:pPr>
                      <a:r>
                        <a:rPr lang="es-CO" sz="1100" b="0" i="0" kern="1200" dirty="0" smtClean="0">
                          <a:solidFill>
                            <a:schemeClr val="tx1"/>
                          </a:solidFill>
                          <a:effectLst/>
                          <a:latin typeface="+mn-lt"/>
                          <a:ea typeface="+mn-ea"/>
                          <a:cs typeface="+mn-cs"/>
                        </a:rPr>
                        <a:t>Se aprobó la Resolución UAE-CRA-889 del 2 de septiembre de 2016.</a:t>
                      </a:r>
                    </a:p>
                  </a:txBody>
                  <a:tcPr marL="0" marR="0" marT="0" marB="0">
                    <a:solidFill>
                      <a:schemeClr val="accent1">
                        <a:lumMod val="40000"/>
                        <a:lumOff val="60000"/>
                      </a:schemeClr>
                    </a:solidFill>
                  </a:tcPr>
                </a:tc>
                <a:tc>
                  <a:txBody>
                    <a:bodyPr/>
                    <a:lstStyle/>
                    <a:p>
                      <a:pPr algn="ct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gn="ctr">
                        <a:lnSpc>
                          <a:spcPct val="100000"/>
                        </a:lnSpc>
                        <a:spcBef>
                          <a:spcPts val="5"/>
                        </a:spcBef>
                        <a:spcAft>
                          <a:spcPts val="0"/>
                        </a:spcAft>
                      </a:pPr>
                      <a:r>
                        <a:rPr lang="es-MX" sz="1100" b="0" dirty="0" smtClean="0">
                          <a:solidFill>
                            <a:schemeClr val="tx1"/>
                          </a:solidFill>
                          <a:effectLst/>
                          <a:latin typeface="+mn-lt"/>
                          <a:ea typeface="Calibri"/>
                          <a:cs typeface="Times New Roman"/>
                        </a:rPr>
                        <a:t>Subdirección Administrativa y Financiera</a:t>
                      </a:r>
                    </a:p>
                  </a:txBody>
                  <a:tcPr marL="0" marR="0" marT="0" marB="0">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50"/>
                        </a:spcBef>
                        <a:spcAft>
                          <a:spcPts val="0"/>
                        </a:spcAft>
                        <a:buClrTx/>
                        <a:buSzTx/>
                        <a:buFontTx/>
                        <a:buNone/>
                        <a:tabLst/>
                        <a:defRPr/>
                      </a:pPr>
                      <a:endParaRPr lang="es-CO" sz="1100" kern="1200" dirty="0" smtClean="0">
                        <a:solidFill>
                          <a:schemeClr val="dk1"/>
                        </a:solidFill>
                        <a:effectLst/>
                        <a:latin typeface="+mn-lt"/>
                        <a:ea typeface="+mn-ea"/>
                        <a:cs typeface="+mn-cs"/>
                      </a:endParaRPr>
                    </a:p>
                    <a:p>
                      <a:pPr marL="0" marR="0" indent="0" algn="ctr" defTabSz="914400" rtl="0" eaLnBrk="1" fontAlgn="auto" latinLnBrk="0" hangingPunct="1">
                        <a:lnSpc>
                          <a:spcPct val="100000"/>
                        </a:lnSpc>
                        <a:spcBef>
                          <a:spcPts val="50"/>
                        </a:spcBef>
                        <a:spcAft>
                          <a:spcPts val="0"/>
                        </a:spcAft>
                        <a:buClrTx/>
                        <a:buSzTx/>
                        <a:buFontTx/>
                        <a:buNone/>
                        <a:tabLst/>
                        <a:defRPr/>
                      </a:pPr>
                      <a:r>
                        <a:rPr lang="es-CO" sz="1100" b="0" kern="1200" dirty="0" smtClean="0">
                          <a:solidFill>
                            <a:schemeClr val="dk1"/>
                          </a:solidFill>
                          <a:effectLst/>
                          <a:latin typeface="+mn-lt"/>
                          <a:ea typeface="+mn-ea"/>
                          <a:cs typeface="+mn-cs"/>
                        </a:rPr>
                        <a:t>30/4/2016</a:t>
                      </a:r>
                    </a:p>
                  </a:txBody>
                  <a:tcPr marL="0" marR="0" marT="0" marB="0">
                    <a:solidFill>
                      <a:schemeClr val="accent1">
                        <a:lumMod val="40000"/>
                        <a:lumOff val="60000"/>
                      </a:schemeClr>
                    </a:solidFill>
                  </a:tcPr>
                </a:tc>
                <a:tc>
                  <a:txBody>
                    <a:bodyPr/>
                    <a:lstStyle/>
                    <a:p>
                      <a:pPr>
                        <a:lnSpc>
                          <a:spcPts val="950"/>
                        </a:lnSpc>
                        <a:spcBef>
                          <a:spcPts val="15"/>
                        </a:spcBef>
                        <a:spcAft>
                          <a:spcPts val="0"/>
                        </a:spcAft>
                      </a:pPr>
                      <a:endParaRPr lang="es-MX" sz="1100" dirty="0" smtClean="0">
                        <a:solidFill>
                          <a:srgbClr val="FF0000"/>
                        </a:solidFill>
                        <a:effectLst/>
                        <a:latin typeface="Calibri"/>
                        <a:ea typeface="Calibri"/>
                        <a:cs typeface="Times New Roman"/>
                      </a:endParaRPr>
                    </a:p>
                    <a:p>
                      <a:pPr>
                        <a:lnSpc>
                          <a:spcPts val="950"/>
                        </a:lnSpc>
                        <a:spcBef>
                          <a:spcPts val="15"/>
                        </a:spcBef>
                        <a:spcAft>
                          <a:spcPts val="0"/>
                        </a:spcAft>
                      </a:pPr>
                      <a:r>
                        <a:rPr lang="es-MX" sz="1100" dirty="0" smtClean="0">
                          <a:solidFill>
                            <a:schemeClr val="tx1"/>
                          </a:solidFill>
                          <a:effectLst/>
                          <a:latin typeface="Calibri"/>
                          <a:ea typeface="Calibri"/>
                          <a:cs typeface="Times New Roman"/>
                        </a:rPr>
                        <a:t>     </a:t>
                      </a:r>
                    </a:p>
                    <a:p>
                      <a:pPr>
                        <a:lnSpc>
                          <a:spcPts val="950"/>
                        </a:lnSpc>
                        <a:spcBef>
                          <a:spcPts val="15"/>
                        </a:spcBef>
                        <a:spcAft>
                          <a:spcPts val="0"/>
                        </a:spcAft>
                      </a:pPr>
                      <a:r>
                        <a:rPr lang="es-MX" sz="1100" dirty="0" smtClean="0">
                          <a:solidFill>
                            <a:schemeClr val="tx1"/>
                          </a:solidFill>
                          <a:effectLst/>
                          <a:latin typeface="Calibri"/>
                          <a:ea typeface="Calibri"/>
                          <a:cs typeface="Times New Roman"/>
                        </a:rPr>
                        <a:t>     CUMPLIDA</a:t>
                      </a:r>
                      <a:endParaRPr lang="es-CO" sz="1100" dirty="0">
                        <a:solidFill>
                          <a:schemeClr val="tx1"/>
                        </a:solidFill>
                        <a:effectLst/>
                        <a:latin typeface="+mn-lt"/>
                        <a:ea typeface="Calibri"/>
                        <a:cs typeface="Times New Roman"/>
                      </a:endParaRPr>
                    </a:p>
                  </a:txBody>
                  <a:tcPr marL="0" marR="0" marT="0" marB="0">
                    <a:solidFill>
                      <a:schemeClr val="accent1">
                        <a:lumMod val="40000"/>
                        <a:lumOff val="60000"/>
                      </a:schemeClr>
                    </a:solidFill>
                  </a:tcPr>
                </a:tc>
                <a:extLst>
                  <a:ext uri="{0D108BD9-81ED-4DB2-BD59-A6C34878D82A}">
                    <a16:rowId xmlns:a16="http://schemas.microsoft.com/office/drawing/2014/main" val="10001"/>
                  </a:ext>
                </a:extLst>
              </a:tr>
              <a:tr h="2048593">
                <a:tc>
                  <a:txBody>
                    <a:bodyPr/>
                    <a:lstStyle/>
                    <a:p>
                      <a:pPr algn="ctr"/>
                      <a:endParaRPr lang="es-CO" sz="1100" b="0" dirty="0" smtClean="0">
                        <a:solidFill>
                          <a:schemeClr val="tx1"/>
                        </a:solidFill>
                      </a:endParaRPr>
                    </a:p>
                    <a:p>
                      <a:pPr algn="ctr"/>
                      <a:endParaRPr lang="es-CO" sz="1100" b="0" dirty="0" smtClean="0">
                        <a:solidFill>
                          <a:schemeClr val="tx1"/>
                        </a:solidFill>
                      </a:endParaRPr>
                    </a:p>
                    <a:p>
                      <a:pPr algn="ctr"/>
                      <a:endParaRPr lang="es-CO" sz="1100" b="0" dirty="0" smtClean="0">
                        <a:solidFill>
                          <a:schemeClr val="tx1"/>
                        </a:solidFill>
                      </a:endParaRPr>
                    </a:p>
                    <a:p>
                      <a:pPr algn="ctr"/>
                      <a:endParaRPr lang="es-CO" sz="1100" b="0" dirty="0" smtClean="0">
                        <a:solidFill>
                          <a:schemeClr val="tx1"/>
                        </a:solidFill>
                      </a:endParaRPr>
                    </a:p>
                    <a:p>
                      <a:pPr algn="ctr"/>
                      <a:endParaRPr lang="es-CO" sz="1100" b="0" dirty="0" smtClean="0">
                        <a:solidFill>
                          <a:schemeClr val="tx1"/>
                        </a:solidFill>
                      </a:endParaRPr>
                    </a:p>
                    <a:p>
                      <a:pPr algn="ctr"/>
                      <a:r>
                        <a:rPr lang="es-CO" sz="1100" b="0" dirty="0" smtClean="0">
                          <a:solidFill>
                            <a:schemeClr val="tx1"/>
                          </a:solidFill>
                        </a:rPr>
                        <a:t>18</a:t>
                      </a:r>
                      <a:endParaRPr lang="es-CO" sz="1100" b="0" dirty="0">
                        <a:solidFill>
                          <a:schemeClr val="tx1"/>
                        </a:solidFill>
                      </a:endParaRPr>
                    </a:p>
                  </a:txBody>
                  <a:tcPr marL="0" marR="0" marT="0" marB="0">
                    <a:solidFill>
                      <a:schemeClr val="accent1">
                        <a:lumMod val="40000"/>
                        <a:lumOff val="60000"/>
                      </a:schemeClr>
                    </a:solidFill>
                  </a:tcPr>
                </a:tc>
                <a:tc>
                  <a:txBody>
                    <a:bodyPr/>
                    <a:lstStyle/>
                    <a:p>
                      <a:pPr algn="just" fontAlgn="ctr"/>
                      <a:r>
                        <a:rPr lang="es-CO" sz="1100" b="0" i="0" kern="1200" dirty="0">
                          <a:solidFill>
                            <a:schemeClr val="tx1"/>
                          </a:solidFill>
                          <a:effectLst/>
                          <a:latin typeface="+mn-lt"/>
                          <a:ea typeface="+mn-ea"/>
                          <a:cs typeface="+mn-cs"/>
                        </a:rPr>
                        <a:t>Elaborar un manual de procedimientos </a:t>
                      </a:r>
                      <a:r>
                        <a:rPr lang="es-CO" sz="1100" b="0" i="0" kern="1200" dirty="0" smtClean="0">
                          <a:solidFill>
                            <a:schemeClr val="tx1"/>
                          </a:solidFill>
                          <a:effectLst/>
                          <a:latin typeface="+mn-lt"/>
                          <a:ea typeface="+mn-ea"/>
                          <a:cs typeface="+mn-cs"/>
                        </a:rPr>
                        <a:t>contables</a:t>
                      </a:r>
                      <a:endParaRPr lang="es-CO" sz="1100" b="0" i="0" kern="1200" dirty="0">
                        <a:solidFill>
                          <a:schemeClr val="tx1"/>
                        </a:solidFill>
                        <a:effectLst/>
                        <a:latin typeface="+mn-lt"/>
                        <a:ea typeface="+mn-ea"/>
                        <a:cs typeface="+mn-cs"/>
                      </a:endParaRPr>
                    </a:p>
                  </a:txBody>
                  <a:tcPr marL="9525" marR="9525" marT="9525" marB="0" anchor="ctr">
                    <a:solidFill>
                      <a:schemeClr val="accent1">
                        <a:lumMod val="40000"/>
                        <a:lumOff val="60000"/>
                      </a:schemeClr>
                    </a:solidFill>
                  </a:tcPr>
                </a:tc>
                <a:tc>
                  <a:txBody>
                    <a:bodyPr/>
                    <a:lstStyle/>
                    <a:p>
                      <a:pPr algn="just"/>
                      <a:r>
                        <a:rPr lang="es-CO" sz="1100" b="0" kern="1200" dirty="0" smtClean="0">
                          <a:solidFill>
                            <a:schemeClr val="dk1"/>
                          </a:solidFill>
                          <a:effectLst/>
                          <a:latin typeface="+mn-lt"/>
                          <a:ea typeface="+mn-ea"/>
                          <a:cs typeface="+mn-cs"/>
                        </a:rPr>
                        <a:t>En el numeral 3.3  del manual de políticas contables aprobado en el Comité IDA del 22 de diciembre de 2016 se expone la política que define las directrices contables que se deben tener en cuenta para el reconocimiento y presentación del efectivo y equivalentes en los estados financieros y en el numeral 3.12 del mismo manual se define la política contable de la CRA que incorpora el tratamiento contable de los ingresos de transacciones sin contraprestación.</a:t>
                      </a:r>
                    </a:p>
                  </a:txBody>
                  <a:tcPr marL="0" marR="0" marT="0" marB="0">
                    <a:solidFill>
                      <a:schemeClr val="accent1">
                        <a:lumMod val="40000"/>
                        <a:lumOff val="60000"/>
                      </a:schemeClr>
                    </a:solidFill>
                  </a:tcPr>
                </a:tc>
                <a:tc>
                  <a:txBody>
                    <a:bodyPr/>
                    <a:lstStyle/>
                    <a:p>
                      <a:pP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marL="0" marR="0" lvl="0" indent="0" algn="ctr" defTabSz="914400" rtl="0" eaLnBrk="1" fontAlgn="auto" latinLnBrk="0" hangingPunct="1">
                        <a:lnSpc>
                          <a:spcPct val="100000"/>
                        </a:lnSpc>
                        <a:spcBef>
                          <a:spcPts val="5"/>
                        </a:spcBef>
                        <a:spcAft>
                          <a:spcPts val="0"/>
                        </a:spcAft>
                        <a:buClrTx/>
                        <a:buSzTx/>
                        <a:buFontTx/>
                        <a:buNone/>
                        <a:tabLst/>
                        <a:defRPr/>
                      </a:pPr>
                      <a:r>
                        <a:rPr lang="es-MX" sz="1100" b="0" kern="1200" dirty="0" smtClean="0">
                          <a:solidFill>
                            <a:schemeClr val="tx1"/>
                          </a:solidFill>
                          <a:effectLst/>
                          <a:latin typeface="+mn-lt"/>
                          <a:ea typeface="+mn-ea"/>
                          <a:cs typeface="+mn-cs"/>
                        </a:rPr>
                        <a:t>Subdirección Administrativa y Financiera</a:t>
                      </a:r>
                    </a:p>
                    <a:p>
                      <a:pP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txBody>
                  <a:tcPr marL="0" marR="0" marT="0" marB="0">
                    <a:solidFill>
                      <a:schemeClr val="accent1">
                        <a:lumMod val="40000"/>
                        <a:lumOff val="60000"/>
                      </a:schemeClr>
                    </a:solidFill>
                  </a:tcPr>
                </a:tc>
                <a:tc>
                  <a:txBody>
                    <a:bodyPr/>
                    <a:lstStyle/>
                    <a:p>
                      <a:pPr algn="ctr">
                        <a:lnSpc>
                          <a:spcPct val="100000"/>
                        </a:lnSpc>
                        <a:spcBef>
                          <a:spcPts val="50"/>
                        </a:spcBef>
                        <a:spcAft>
                          <a:spcPts val="0"/>
                        </a:spcAft>
                      </a:pPr>
                      <a:endParaRPr lang="es-CO" sz="1100" b="0" dirty="0" smtClean="0">
                        <a:solidFill>
                          <a:schemeClr val="tx1"/>
                        </a:solidFill>
                        <a:effectLst/>
                        <a:latin typeface="Calibri"/>
                        <a:ea typeface="Calibri"/>
                        <a:cs typeface="Times New Roman"/>
                      </a:endParaRPr>
                    </a:p>
                    <a:p>
                      <a:pPr algn="ctr">
                        <a:lnSpc>
                          <a:spcPct val="100000"/>
                        </a:lnSpc>
                        <a:spcBef>
                          <a:spcPts val="50"/>
                        </a:spcBef>
                        <a:spcAft>
                          <a:spcPts val="0"/>
                        </a:spcAft>
                      </a:pPr>
                      <a:endParaRPr lang="es-CO" sz="1100" b="0" dirty="0" smtClean="0">
                        <a:solidFill>
                          <a:schemeClr val="tx1"/>
                        </a:solidFill>
                        <a:effectLst/>
                        <a:latin typeface="Calibri"/>
                        <a:ea typeface="Calibri"/>
                        <a:cs typeface="Times New Roman"/>
                      </a:endParaRPr>
                    </a:p>
                    <a:p>
                      <a:pPr algn="ctr">
                        <a:lnSpc>
                          <a:spcPct val="100000"/>
                        </a:lnSpc>
                        <a:spcBef>
                          <a:spcPts val="50"/>
                        </a:spcBef>
                        <a:spcAft>
                          <a:spcPts val="0"/>
                        </a:spcAft>
                      </a:pPr>
                      <a:r>
                        <a:rPr lang="es-CO" sz="1100" b="0" dirty="0" smtClean="0">
                          <a:solidFill>
                            <a:schemeClr val="tx1"/>
                          </a:solidFill>
                          <a:effectLst/>
                          <a:latin typeface="Calibri"/>
                          <a:ea typeface="Calibri"/>
                          <a:cs typeface="Times New Roman"/>
                        </a:rPr>
                        <a:t>31/12/20</a:t>
                      </a:r>
                      <a:r>
                        <a:rPr lang="es-CO" sz="1100" b="0" baseline="0" dirty="0" smtClean="0">
                          <a:solidFill>
                            <a:schemeClr val="tx1"/>
                          </a:solidFill>
                          <a:effectLst/>
                          <a:latin typeface="Calibri"/>
                          <a:ea typeface="Calibri"/>
                          <a:cs typeface="Times New Roman"/>
                        </a:rPr>
                        <a:t>16</a:t>
                      </a:r>
                      <a:endParaRPr lang="es-CO" sz="1100" b="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a:lnSpc>
                          <a:spcPts val="950"/>
                        </a:lnSpc>
                        <a:spcBef>
                          <a:spcPts val="15"/>
                        </a:spcBef>
                        <a:spcAft>
                          <a:spcPts val="0"/>
                        </a:spcAft>
                      </a:pPr>
                      <a:endParaRPr lang="es-CO" sz="1100" b="0" dirty="0" smtClean="0">
                        <a:solidFill>
                          <a:schemeClr val="tx1"/>
                        </a:solidFill>
                        <a:effectLst/>
                        <a:latin typeface="Calibri"/>
                        <a:ea typeface="Calibri"/>
                        <a:cs typeface="Times New Roman"/>
                      </a:endParaRPr>
                    </a:p>
                    <a:p>
                      <a:pPr>
                        <a:lnSpc>
                          <a:spcPts val="950"/>
                        </a:lnSpc>
                        <a:spcBef>
                          <a:spcPts val="15"/>
                        </a:spcBef>
                        <a:spcAft>
                          <a:spcPts val="0"/>
                        </a:spcAft>
                      </a:pPr>
                      <a:endParaRPr lang="es-CO" sz="1100" b="0" dirty="0" smtClean="0">
                        <a:solidFill>
                          <a:schemeClr val="tx1"/>
                        </a:solidFill>
                        <a:effectLst/>
                        <a:latin typeface="Calibri"/>
                        <a:ea typeface="Calibri"/>
                        <a:cs typeface="Times New Roman"/>
                      </a:endParaRPr>
                    </a:p>
                    <a:p>
                      <a:pPr>
                        <a:lnSpc>
                          <a:spcPts val="950"/>
                        </a:lnSpc>
                        <a:spcBef>
                          <a:spcPts val="15"/>
                        </a:spcBef>
                        <a:spcAft>
                          <a:spcPts val="0"/>
                        </a:spcAft>
                      </a:pPr>
                      <a:endParaRPr lang="es-CO" sz="1100" b="0" dirty="0" smtClean="0">
                        <a:solidFill>
                          <a:schemeClr val="tx1"/>
                        </a:solidFill>
                        <a:effectLst/>
                        <a:latin typeface="Calibri"/>
                        <a:ea typeface="Calibri"/>
                        <a:cs typeface="Times New Roman"/>
                      </a:endParaRPr>
                    </a:p>
                    <a:p>
                      <a:pPr marL="0" marR="0" lvl="0" indent="0" algn="l" defTabSz="914400" rtl="0" eaLnBrk="1" fontAlgn="auto" latinLnBrk="0" hangingPunct="1">
                        <a:lnSpc>
                          <a:spcPts val="950"/>
                        </a:lnSpc>
                        <a:spcBef>
                          <a:spcPts val="15"/>
                        </a:spcBef>
                        <a:spcAft>
                          <a:spcPts val="0"/>
                        </a:spcAft>
                        <a:buClrTx/>
                        <a:buSzTx/>
                        <a:buFontTx/>
                        <a:buNone/>
                        <a:tabLst/>
                        <a:defRPr/>
                      </a:pPr>
                      <a:r>
                        <a:rPr lang="es-MX" sz="1100" dirty="0" smtClean="0">
                          <a:solidFill>
                            <a:schemeClr val="tx1"/>
                          </a:solidFill>
                          <a:effectLst/>
                          <a:latin typeface="+mn-lt"/>
                          <a:ea typeface="Calibri"/>
                          <a:cs typeface="Times New Roman"/>
                        </a:rPr>
                        <a:t>    CUMPLIDA</a:t>
                      </a:r>
                      <a:endParaRPr lang="es-CO" sz="1100" dirty="0" smtClean="0">
                        <a:solidFill>
                          <a:schemeClr val="tx1"/>
                        </a:solidFill>
                        <a:effectLst/>
                        <a:latin typeface="+mn-lt"/>
                        <a:ea typeface="Calibri"/>
                        <a:cs typeface="Times New Roman"/>
                      </a:endParaRPr>
                    </a:p>
                    <a:p>
                      <a:pPr>
                        <a:lnSpc>
                          <a:spcPts val="950"/>
                        </a:lnSpc>
                        <a:spcBef>
                          <a:spcPts val="15"/>
                        </a:spcBef>
                        <a:spcAft>
                          <a:spcPts val="0"/>
                        </a:spcAft>
                      </a:pPr>
                      <a:endParaRPr lang="es-CO" sz="1100" b="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extLst>
                  <a:ext uri="{0D108BD9-81ED-4DB2-BD59-A6C34878D82A}">
                    <a16:rowId xmlns:a16="http://schemas.microsoft.com/office/drawing/2014/main" val="1304409813"/>
                  </a:ext>
                </a:extLst>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1458" y="386696"/>
            <a:ext cx="1490262" cy="830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31290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a:t>SEGUIMIENTO PLAN DE MEJORAMIENTO DE LA CGR AL 31 DE DICIEMBRE DE 2017</a:t>
            </a:r>
          </a:p>
        </p:txBody>
      </p:sp>
      <p:graphicFrame>
        <p:nvGraphicFramePr>
          <p:cNvPr id="10" name="9 Tabla"/>
          <p:cNvGraphicFramePr>
            <a:graphicFrameLocks noGrp="1"/>
          </p:cNvGraphicFramePr>
          <p:nvPr>
            <p:extLst>
              <p:ext uri="{D42A27DB-BD31-4B8C-83A1-F6EECF244321}">
                <p14:modId xmlns:p14="http://schemas.microsoft.com/office/powerpoint/2010/main" val="1907060461"/>
              </p:ext>
            </p:extLst>
          </p:nvPr>
        </p:nvGraphicFramePr>
        <p:xfrm>
          <a:off x="107504" y="1700806"/>
          <a:ext cx="8784975" cy="3816425"/>
        </p:xfrm>
        <a:graphic>
          <a:graphicData uri="http://schemas.openxmlformats.org/drawingml/2006/table">
            <a:tbl>
              <a:tblPr firstRow="1" firstCol="1" lastRow="1" lastCol="1" bandRow="1" bandCol="1">
                <a:tableStyleId>{5C22544A-7EE6-4342-B048-85BDC9FD1C3A}</a:tableStyleId>
              </a:tblPr>
              <a:tblGrid>
                <a:gridCol w="726031">
                  <a:extLst>
                    <a:ext uri="{9D8B030D-6E8A-4147-A177-3AD203B41FA5}">
                      <a16:colId xmlns:a16="http://schemas.microsoft.com/office/drawing/2014/main" val="20000"/>
                    </a:ext>
                  </a:extLst>
                </a:gridCol>
                <a:gridCol w="2130871">
                  <a:extLst>
                    <a:ext uri="{9D8B030D-6E8A-4147-A177-3AD203B41FA5}">
                      <a16:colId xmlns:a16="http://schemas.microsoft.com/office/drawing/2014/main" val="20001"/>
                    </a:ext>
                  </a:extLst>
                </a:gridCol>
                <a:gridCol w="2543698">
                  <a:extLst>
                    <a:ext uri="{9D8B030D-6E8A-4147-A177-3AD203B41FA5}">
                      <a16:colId xmlns:a16="http://schemas.microsoft.com/office/drawing/2014/main" val="20002"/>
                    </a:ext>
                  </a:extLst>
                </a:gridCol>
                <a:gridCol w="1152128">
                  <a:extLst>
                    <a:ext uri="{9D8B030D-6E8A-4147-A177-3AD203B41FA5}">
                      <a16:colId xmlns:a16="http://schemas.microsoft.com/office/drawing/2014/main" val="20003"/>
                    </a:ext>
                  </a:extLst>
                </a:gridCol>
                <a:gridCol w="1311242">
                  <a:extLst>
                    <a:ext uri="{9D8B030D-6E8A-4147-A177-3AD203B41FA5}">
                      <a16:colId xmlns:a16="http://schemas.microsoft.com/office/drawing/2014/main" val="20004"/>
                    </a:ext>
                  </a:extLst>
                </a:gridCol>
                <a:gridCol w="921005">
                  <a:extLst>
                    <a:ext uri="{9D8B030D-6E8A-4147-A177-3AD203B41FA5}">
                      <a16:colId xmlns:a16="http://schemas.microsoft.com/office/drawing/2014/main" val="20005"/>
                    </a:ext>
                  </a:extLst>
                </a:gridCol>
              </a:tblGrid>
              <a:tr h="1219147">
                <a:tc>
                  <a:txBody>
                    <a:bodyPr/>
                    <a:lstStyle/>
                    <a:p>
                      <a:pPr>
                        <a:lnSpc>
                          <a:spcPts val="1000"/>
                        </a:lnSpc>
                        <a:spcBef>
                          <a:spcPts val="90"/>
                        </a:spcBef>
                        <a:spcAft>
                          <a:spcPts val="0"/>
                        </a:spcAft>
                      </a:pPr>
                      <a:r>
                        <a:rPr lang="en-US" sz="1100" dirty="0">
                          <a:effectLst/>
                        </a:rPr>
                        <a:t> </a:t>
                      </a:r>
                      <a:endParaRPr lang="es-CO" sz="1100" dirty="0">
                        <a:effectLst/>
                      </a:endParaRPr>
                    </a:p>
                    <a:p>
                      <a:pPr marL="26670" marR="20955" algn="ctr">
                        <a:lnSpc>
                          <a:spcPct val="107000"/>
                        </a:lnSpc>
                        <a:spcAft>
                          <a:spcPts val="0"/>
                        </a:spcAft>
                      </a:pPr>
                      <a:endParaRPr lang="en-US" sz="1100" spc="5" dirty="0" smtClean="0">
                        <a:effectLst/>
                      </a:endParaRPr>
                    </a:p>
                    <a:p>
                      <a:pPr marL="26670" marR="20955" algn="ctr">
                        <a:lnSpc>
                          <a:spcPct val="107000"/>
                        </a:lnSpc>
                        <a:spcAft>
                          <a:spcPts val="0"/>
                        </a:spcAft>
                      </a:pPr>
                      <a:r>
                        <a:rPr lang="en-US" sz="1100" spc="5" dirty="0" smtClean="0">
                          <a:effectLst/>
                        </a:rPr>
                        <a:t>HALLAZGO</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750"/>
                        </a:lnSpc>
                        <a:spcBef>
                          <a:spcPts val="5"/>
                        </a:spcBef>
                        <a:spcAft>
                          <a:spcPts val="0"/>
                        </a:spcAft>
                      </a:pPr>
                      <a:r>
                        <a:rPr lang="es-CO" sz="1100" dirty="0">
                          <a:effectLst/>
                        </a:rPr>
                        <a:t> </a:t>
                      </a:r>
                    </a:p>
                    <a:p>
                      <a:pPr>
                        <a:lnSpc>
                          <a:spcPts val="1000"/>
                        </a:lnSpc>
                        <a:spcAft>
                          <a:spcPts val="0"/>
                        </a:spcAft>
                      </a:pPr>
                      <a:r>
                        <a:rPr lang="es-CO" sz="1100" dirty="0">
                          <a:effectLst/>
                        </a:rPr>
                        <a:t>  </a:t>
                      </a:r>
                      <a:endParaRPr lang="es-CO" sz="1100" dirty="0" smtClean="0">
                        <a:effectLst/>
                      </a:endParaRPr>
                    </a:p>
                    <a:p>
                      <a:pPr>
                        <a:lnSpc>
                          <a:spcPts val="1000"/>
                        </a:lnSpc>
                        <a:spcAft>
                          <a:spcPts val="0"/>
                        </a:spcAft>
                      </a:pPr>
                      <a:r>
                        <a:rPr lang="es-MX" sz="1100" dirty="0" smtClean="0">
                          <a:effectLst/>
                        </a:rPr>
                        <a:t>      </a:t>
                      </a:r>
                    </a:p>
                    <a:p>
                      <a:pPr algn="ctr">
                        <a:lnSpc>
                          <a:spcPts val="1000"/>
                        </a:lnSpc>
                        <a:spcAft>
                          <a:spcPts val="0"/>
                        </a:spcAft>
                      </a:pPr>
                      <a:r>
                        <a:rPr lang="es-MX" sz="1100" dirty="0" smtClean="0">
                          <a:effectLst/>
                        </a:rPr>
                        <a:t> ACCIÓN DE MEJORA/UNIDADES</a:t>
                      </a:r>
                      <a:r>
                        <a:rPr lang="es-MX" sz="1100" baseline="0" dirty="0" smtClean="0">
                          <a:effectLst/>
                        </a:rPr>
                        <a:t> DE MEDIDA/CANTIDADES</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endParaRPr lang="en-US" sz="1100" spc="-5" dirty="0" smtClean="0">
                        <a:effectLst/>
                      </a:endParaRPr>
                    </a:p>
                    <a:p>
                      <a:pPr algn="ctr">
                        <a:lnSpc>
                          <a:spcPts val="1000"/>
                        </a:lnSpc>
                        <a:spcAft>
                          <a:spcPts val="0"/>
                        </a:spcAft>
                      </a:pPr>
                      <a:r>
                        <a:rPr lang="en-US" sz="1100" spc="-5" dirty="0" smtClean="0">
                          <a:effectLst/>
                        </a:rPr>
                        <a:t>AC</a:t>
                      </a:r>
                      <a:r>
                        <a:rPr lang="en-US" sz="1100" dirty="0" smtClean="0">
                          <a:effectLst/>
                        </a:rPr>
                        <a:t>T</a:t>
                      </a:r>
                      <a:r>
                        <a:rPr lang="en-US" sz="1100" spc="-10" dirty="0" smtClean="0">
                          <a:effectLst/>
                        </a:rPr>
                        <a:t>I</a:t>
                      </a:r>
                      <a:r>
                        <a:rPr lang="en-US" sz="1100" spc="-5" dirty="0" smtClean="0">
                          <a:effectLst/>
                        </a:rPr>
                        <a:t>VI</a:t>
                      </a:r>
                      <a:r>
                        <a:rPr lang="en-US" sz="1100" dirty="0" smtClean="0">
                          <a:effectLst/>
                        </a:rPr>
                        <a:t>D</a:t>
                      </a:r>
                      <a:r>
                        <a:rPr lang="en-US" sz="1100" spc="-5" dirty="0" smtClean="0">
                          <a:effectLst/>
                        </a:rPr>
                        <a:t>A</a:t>
                      </a:r>
                      <a:r>
                        <a:rPr lang="en-US" sz="1100" dirty="0" smtClean="0">
                          <a:effectLst/>
                        </a:rPr>
                        <a:t>D</a:t>
                      </a:r>
                      <a:r>
                        <a:rPr lang="en-US" sz="1100" spc="5" dirty="0" smtClean="0">
                          <a:effectLst/>
                        </a:rPr>
                        <a:t>E</a:t>
                      </a:r>
                      <a:r>
                        <a:rPr lang="en-US" sz="1100" dirty="0" smtClean="0">
                          <a:effectLst/>
                        </a:rPr>
                        <a:t>S</a:t>
                      </a:r>
                      <a:r>
                        <a:rPr lang="en-US" sz="1100" spc="-15" dirty="0" smtClean="0">
                          <a:effectLst/>
                        </a:rPr>
                        <a:t> </a:t>
                      </a:r>
                      <a:r>
                        <a:rPr lang="en-US" sz="1100" spc="5" dirty="0">
                          <a:effectLst/>
                        </a:rPr>
                        <a:t>RE</a:t>
                      </a:r>
                      <a:r>
                        <a:rPr lang="en-US" sz="1100" spc="-5" dirty="0">
                          <a:effectLst/>
                        </a:rPr>
                        <a:t>A</a:t>
                      </a:r>
                      <a:r>
                        <a:rPr lang="en-US" sz="1100" spc="-10" dirty="0">
                          <a:effectLst/>
                        </a:rPr>
                        <a:t>L</a:t>
                      </a:r>
                      <a:r>
                        <a:rPr lang="en-US" sz="1100" spc="-5" dirty="0">
                          <a:effectLst/>
                        </a:rPr>
                        <a:t>I</a:t>
                      </a:r>
                      <a:r>
                        <a:rPr lang="en-US" sz="1100" dirty="0">
                          <a:effectLst/>
                        </a:rPr>
                        <a:t>Z</a:t>
                      </a:r>
                      <a:r>
                        <a:rPr lang="en-US" sz="1100" spc="-5" dirty="0">
                          <a:effectLst/>
                        </a:rPr>
                        <a:t>A</a:t>
                      </a:r>
                      <a:r>
                        <a:rPr lang="en-US" sz="1100" dirty="0">
                          <a:effectLst/>
                        </a:rPr>
                        <a:t>D</a:t>
                      </a:r>
                      <a:r>
                        <a:rPr lang="en-US" sz="1100" spc="-5" dirty="0">
                          <a:effectLst/>
                        </a:rPr>
                        <a:t>A</a:t>
                      </a:r>
                      <a:r>
                        <a:rPr lang="en-US" sz="1100" dirty="0">
                          <a:effectLst/>
                        </a:rPr>
                        <a:t>S</a:t>
                      </a:r>
                      <a:r>
                        <a:rPr lang="en-US" sz="1100" spc="-35" dirty="0">
                          <a:effectLst/>
                        </a:rPr>
                        <a:t> </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s-CO" sz="1100" dirty="0">
                        <a:effectLst/>
                      </a:endParaRPr>
                    </a:p>
                    <a:p>
                      <a:pPr algn="ctr">
                        <a:lnSpc>
                          <a:spcPts val="1300"/>
                        </a:lnSpc>
                        <a:spcBef>
                          <a:spcPts val="100"/>
                        </a:spcBef>
                        <a:spcAft>
                          <a:spcPts val="0"/>
                        </a:spcAft>
                      </a:pPr>
                      <a:r>
                        <a:rPr lang="en-US" sz="1100" dirty="0">
                          <a:effectLst/>
                        </a:rPr>
                        <a:t> </a:t>
                      </a:r>
                      <a:endParaRPr lang="en-US" sz="1100" dirty="0" smtClean="0">
                        <a:effectLst/>
                      </a:endParaRPr>
                    </a:p>
                    <a:p>
                      <a:pPr algn="ctr">
                        <a:lnSpc>
                          <a:spcPts val="1300"/>
                        </a:lnSpc>
                        <a:spcBef>
                          <a:spcPts val="100"/>
                        </a:spcBef>
                        <a:spcAft>
                          <a:spcPts val="0"/>
                        </a:spcAft>
                      </a:pPr>
                      <a:r>
                        <a:rPr lang="en-US" sz="1100" spc="5" dirty="0" smtClean="0">
                          <a:effectLst/>
                        </a:rPr>
                        <a:t>RESP</a:t>
                      </a:r>
                      <a:r>
                        <a:rPr lang="en-US" sz="1100" dirty="0" smtClean="0">
                          <a:effectLst/>
                        </a:rPr>
                        <a:t>ON</a:t>
                      </a:r>
                      <a:r>
                        <a:rPr lang="en-US" sz="1100" spc="5" dirty="0" smtClean="0">
                          <a:effectLst/>
                        </a:rPr>
                        <a:t>S</a:t>
                      </a:r>
                      <a:r>
                        <a:rPr lang="en-US" sz="1100" spc="-5" dirty="0" smtClean="0">
                          <a:effectLst/>
                        </a:rPr>
                        <a:t>AB</a:t>
                      </a:r>
                      <a:r>
                        <a:rPr lang="en-US" sz="1100" spc="-10" dirty="0" smtClean="0">
                          <a:effectLst/>
                        </a:rPr>
                        <a:t>L</a:t>
                      </a:r>
                      <a:r>
                        <a:rPr lang="en-US" sz="1100" dirty="0" smtClean="0">
                          <a:effectLst/>
                        </a:rPr>
                        <a:t>E</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dirty="0" smtClean="0">
                          <a:effectLst/>
                        </a:rPr>
                        <a:t> </a:t>
                      </a:r>
                    </a:p>
                    <a:p>
                      <a:pPr algn="ctr">
                        <a:lnSpc>
                          <a:spcPts val="1000"/>
                        </a:lnSpc>
                        <a:spcAft>
                          <a:spcPts val="0"/>
                        </a:spcAft>
                      </a:pPr>
                      <a:r>
                        <a:rPr lang="en-US" sz="1100" dirty="0" smtClean="0">
                          <a:effectLst/>
                        </a:rPr>
                        <a:t>FECHA </a:t>
                      </a:r>
                    </a:p>
                    <a:p>
                      <a:pPr algn="ctr">
                        <a:lnSpc>
                          <a:spcPts val="1000"/>
                        </a:lnSpc>
                        <a:spcAft>
                          <a:spcPts val="0"/>
                        </a:spcAft>
                      </a:pPr>
                      <a:r>
                        <a:rPr lang="en-US" sz="1100" dirty="0" smtClean="0">
                          <a:effectLst/>
                        </a:rPr>
                        <a:t>DE  VENCIMIENTO                                             INTERNA </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spc="5" dirty="0" smtClean="0">
                          <a:effectLst/>
                        </a:rPr>
                        <a:t>ES</a:t>
                      </a:r>
                      <a:r>
                        <a:rPr lang="en-US" sz="1100" dirty="0" smtClean="0">
                          <a:effectLst/>
                        </a:rPr>
                        <a:t>T</a:t>
                      </a:r>
                      <a:r>
                        <a:rPr lang="en-US" sz="1100" spc="-10" dirty="0" smtClean="0">
                          <a:effectLst/>
                        </a:rPr>
                        <a:t>A</a:t>
                      </a:r>
                      <a:r>
                        <a:rPr lang="en-US" sz="1100" dirty="0" smtClean="0">
                          <a:effectLst/>
                        </a:rPr>
                        <a:t>DO</a:t>
                      </a:r>
                      <a:r>
                        <a:rPr lang="en-US" sz="1100" spc="-5" dirty="0" smtClean="0">
                          <a:effectLst/>
                        </a:rPr>
                        <a:t> </a:t>
                      </a:r>
                      <a:r>
                        <a:rPr lang="en-US" sz="1100" dirty="0">
                          <a:effectLst/>
                        </a:rPr>
                        <a:t>DE</a:t>
                      </a:r>
                      <a:r>
                        <a:rPr lang="en-US" sz="1100" spc="10" dirty="0">
                          <a:effectLst/>
                        </a:rPr>
                        <a:t> </a:t>
                      </a:r>
                      <a:r>
                        <a:rPr lang="en-US" sz="1100" spc="-10" dirty="0">
                          <a:effectLst/>
                        </a:rPr>
                        <a:t>L</a:t>
                      </a:r>
                      <a:r>
                        <a:rPr lang="en-US" sz="1100" dirty="0">
                          <a:effectLst/>
                        </a:rPr>
                        <a:t>A </a:t>
                      </a:r>
                      <a:r>
                        <a:rPr lang="en-US" sz="1100" spc="-5" dirty="0">
                          <a:effectLst/>
                        </a:rPr>
                        <a:t>AC</a:t>
                      </a:r>
                      <a:r>
                        <a:rPr lang="en-US" sz="1100" dirty="0">
                          <a:effectLst/>
                        </a:rPr>
                        <a:t>T</a:t>
                      </a:r>
                      <a:r>
                        <a:rPr lang="en-US" sz="1100" spc="-10" dirty="0">
                          <a:effectLst/>
                        </a:rPr>
                        <a:t>I</a:t>
                      </a:r>
                      <a:r>
                        <a:rPr lang="en-US" sz="1100" spc="-5" dirty="0">
                          <a:effectLst/>
                        </a:rPr>
                        <a:t>VI</a:t>
                      </a:r>
                      <a:r>
                        <a:rPr lang="en-US" sz="1100" dirty="0">
                          <a:effectLst/>
                        </a:rPr>
                        <a:t>D</a:t>
                      </a:r>
                      <a:r>
                        <a:rPr lang="en-US" sz="1100" spc="-5" dirty="0">
                          <a:effectLst/>
                        </a:rPr>
                        <a:t>A</a:t>
                      </a:r>
                      <a:r>
                        <a:rPr lang="en-US" sz="1100" dirty="0">
                          <a:effectLst/>
                        </a:rPr>
                        <a:t>D</a:t>
                      </a:r>
                      <a:endParaRPr lang="es-CO" sz="1100" dirty="0">
                        <a:effectLst/>
                        <a:latin typeface="Calibri"/>
                        <a:ea typeface="Calibri"/>
                        <a:cs typeface="Times New Roman"/>
                      </a:endParaRPr>
                    </a:p>
                  </a:txBody>
                  <a:tcPr marL="0" marR="0" marT="0" marB="0">
                    <a:solidFill>
                      <a:schemeClr val="tx2"/>
                    </a:solidFill>
                  </a:tcPr>
                </a:tc>
                <a:extLst>
                  <a:ext uri="{0D108BD9-81ED-4DB2-BD59-A6C34878D82A}">
                    <a16:rowId xmlns:a16="http://schemas.microsoft.com/office/drawing/2014/main" val="10000"/>
                  </a:ext>
                </a:extLst>
              </a:tr>
              <a:tr h="2597278">
                <a:tc>
                  <a:txBody>
                    <a:bodyPr/>
                    <a:lstStyle/>
                    <a:p>
                      <a:pPr marL="12065" marR="3175" algn="ctr">
                        <a:lnSpc>
                          <a:spcPct val="107000"/>
                        </a:lnSpc>
                        <a:spcBef>
                          <a:spcPts val="445"/>
                        </a:spcBef>
                        <a:spcAft>
                          <a:spcPts val="0"/>
                        </a:spcAft>
                      </a:pPr>
                      <a:endParaRPr lang="es-CO"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CO"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CO"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r>
                        <a:rPr lang="es-CO" sz="900" dirty="0" smtClean="0">
                          <a:solidFill>
                            <a:schemeClr val="tx1"/>
                          </a:solidFill>
                          <a:effectLst/>
                          <a:latin typeface="Calibri"/>
                          <a:ea typeface="Calibri"/>
                          <a:cs typeface="Times New Roman"/>
                        </a:rPr>
                        <a:t>19</a:t>
                      </a:r>
                      <a:endParaRPr lang="es-CO" sz="90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algn="just" fontAlgn="ctr"/>
                      <a:r>
                        <a:rPr lang="es-CO" sz="1100" b="0" kern="1200" dirty="0" smtClean="0">
                          <a:solidFill>
                            <a:schemeClr val="dk1"/>
                          </a:solidFill>
                          <a:effectLst/>
                          <a:latin typeface="+mn-lt"/>
                          <a:ea typeface="+mn-ea"/>
                          <a:cs typeface="+mn-cs"/>
                        </a:rPr>
                        <a:t>Elaborar</a:t>
                      </a:r>
                      <a:r>
                        <a:rPr lang="es-CO" sz="1100" b="0" kern="1200" baseline="0" dirty="0" smtClean="0">
                          <a:solidFill>
                            <a:schemeClr val="dk1"/>
                          </a:solidFill>
                          <a:effectLst/>
                          <a:latin typeface="+mn-lt"/>
                          <a:ea typeface="+mn-ea"/>
                          <a:cs typeface="+mn-cs"/>
                        </a:rPr>
                        <a:t> </a:t>
                      </a:r>
                      <a:r>
                        <a:rPr lang="es-CO" sz="1100" b="0" kern="1200" dirty="0" smtClean="0">
                          <a:solidFill>
                            <a:schemeClr val="dk1"/>
                          </a:solidFill>
                          <a:effectLst/>
                          <a:latin typeface="+mn-lt"/>
                          <a:ea typeface="+mn-ea"/>
                          <a:cs typeface="+mn-cs"/>
                        </a:rPr>
                        <a:t>un </a:t>
                      </a:r>
                      <a:r>
                        <a:rPr lang="es-CO" sz="1100" b="0" kern="1200" dirty="0">
                          <a:solidFill>
                            <a:schemeClr val="dk1"/>
                          </a:solidFill>
                          <a:effectLst/>
                          <a:latin typeface="+mn-lt"/>
                          <a:ea typeface="+mn-ea"/>
                          <a:cs typeface="+mn-cs"/>
                        </a:rPr>
                        <a:t>manual de procedimientos contables </a:t>
                      </a:r>
                    </a:p>
                  </a:txBody>
                  <a:tcPr marL="9525" marR="9525" marT="9525" marB="0" anchor="ctr">
                    <a:solidFill>
                      <a:schemeClr val="accent1">
                        <a:lumMod val="40000"/>
                        <a:lumOff val="60000"/>
                      </a:schemeClr>
                    </a:solidFill>
                  </a:tcPr>
                </a:tc>
                <a:tc>
                  <a:txBody>
                    <a:bodyPr/>
                    <a:lstStyle/>
                    <a:p>
                      <a:pPr algn="just"/>
                      <a:endParaRPr lang="es-CO" sz="1100" b="0" kern="1200" dirty="0" smtClean="0">
                        <a:solidFill>
                          <a:schemeClr val="tx1"/>
                        </a:solidFill>
                        <a:effectLst/>
                        <a:latin typeface="+mn-lt"/>
                        <a:ea typeface="+mn-ea"/>
                        <a:cs typeface="+mn-cs"/>
                      </a:endParaRPr>
                    </a:p>
                    <a:p>
                      <a:pPr algn="just"/>
                      <a:endParaRPr lang="es-CO" sz="1100" b="0" kern="1200" dirty="0" smtClean="0">
                        <a:solidFill>
                          <a:schemeClr val="tx1"/>
                        </a:solidFill>
                        <a:effectLst/>
                        <a:latin typeface="+mn-lt"/>
                        <a:ea typeface="+mn-ea"/>
                        <a:cs typeface="+mn-cs"/>
                      </a:endParaRPr>
                    </a:p>
                    <a:p>
                      <a:pPr algn="just"/>
                      <a:r>
                        <a:rPr lang="es-CO" sz="1100" b="0" kern="1200" dirty="0" smtClean="0">
                          <a:solidFill>
                            <a:schemeClr val="tx1"/>
                          </a:solidFill>
                          <a:effectLst/>
                          <a:latin typeface="+mn-lt"/>
                          <a:ea typeface="+mn-ea"/>
                          <a:cs typeface="+mn-cs"/>
                        </a:rPr>
                        <a:t>En el manual de políticas contables aprobado en el Comité IDA del 22 de diciembre de 2016, se describen las revelaciones requeridas a las cuentas contables que componen los estados financieros.  Adicionalmente en el numeral 3.1 del manual en lo referente a las notas a los estados financieros se describe la información que se debe revelar.</a:t>
                      </a:r>
                    </a:p>
                  </a:txBody>
                  <a:tcPr marL="0" marR="0" marT="0" marB="0">
                    <a:solidFill>
                      <a:schemeClr val="accent1">
                        <a:lumMod val="40000"/>
                        <a:lumOff val="60000"/>
                      </a:schemeClr>
                    </a:solidFill>
                  </a:tcPr>
                </a:tc>
                <a:tc>
                  <a:txBody>
                    <a:bodyPr/>
                    <a:lstStyle/>
                    <a:p>
                      <a:pP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marL="0" marR="0" lvl="0" indent="0" algn="ctr" defTabSz="914400" rtl="0" eaLnBrk="1" fontAlgn="auto" latinLnBrk="0" hangingPunct="1">
                        <a:lnSpc>
                          <a:spcPct val="100000"/>
                        </a:lnSpc>
                        <a:spcBef>
                          <a:spcPts val="5"/>
                        </a:spcBef>
                        <a:spcAft>
                          <a:spcPts val="0"/>
                        </a:spcAft>
                        <a:buClrTx/>
                        <a:buSzTx/>
                        <a:buFontTx/>
                        <a:buNone/>
                        <a:tabLst/>
                        <a:defRPr/>
                      </a:pPr>
                      <a:r>
                        <a:rPr lang="es-MX" sz="1100" b="0" kern="1200" dirty="0" smtClean="0">
                          <a:solidFill>
                            <a:schemeClr val="tx1"/>
                          </a:solidFill>
                          <a:effectLst/>
                          <a:latin typeface="+mn-lt"/>
                          <a:ea typeface="+mn-ea"/>
                          <a:cs typeface="+mn-cs"/>
                        </a:rPr>
                        <a:t>Subdirección Administrativa y Financiera</a:t>
                      </a:r>
                    </a:p>
                  </a:txBody>
                  <a:tcPr marL="0" marR="0" marT="0" marB="0">
                    <a:solidFill>
                      <a:schemeClr val="accent1">
                        <a:lumMod val="40000"/>
                        <a:lumOff val="60000"/>
                      </a:schemeClr>
                    </a:solidFill>
                  </a:tcPr>
                </a:tc>
                <a:tc>
                  <a:txBody>
                    <a:bodyPr/>
                    <a:lstStyle/>
                    <a:p>
                      <a:pPr algn="ctr">
                        <a:lnSpc>
                          <a:spcPct val="100000"/>
                        </a:lnSpc>
                        <a:spcBef>
                          <a:spcPts val="50"/>
                        </a:spcBef>
                        <a:spcAft>
                          <a:spcPts val="0"/>
                        </a:spcAft>
                      </a:pPr>
                      <a:endParaRPr lang="es-CO" sz="1100" b="0" dirty="0" smtClean="0">
                        <a:solidFill>
                          <a:schemeClr val="tx1"/>
                        </a:solidFill>
                        <a:effectLst/>
                        <a:latin typeface="Calibri"/>
                        <a:ea typeface="Calibri"/>
                        <a:cs typeface="Times New Roman"/>
                      </a:endParaRPr>
                    </a:p>
                    <a:p>
                      <a:pPr algn="ctr">
                        <a:lnSpc>
                          <a:spcPct val="100000"/>
                        </a:lnSpc>
                        <a:spcBef>
                          <a:spcPts val="50"/>
                        </a:spcBef>
                        <a:spcAft>
                          <a:spcPts val="0"/>
                        </a:spcAft>
                      </a:pPr>
                      <a:endParaRPr lang="es-CO" sz="1100" b="0" dirty="0" smtClean="0">
                        <a:solidFill>
                          <a:schemeClr val="tx1"/>
                        </a:solidFill>
                        <a:effectLst/>
                        <a:latin typeface="Calibri"/>
                        <a:ea typeface="Calibri"/>
                        <a:cs typeface="Times New Roman"/>
                      </a:endParaRPr>
                    </a:p>
                    <a:p>
                      <a:pPr algn="ctr">
                        <a:lnSpc>
                          <a:spcPct val="100000"/>
                        </a:lnSpc>
                        <a:spcBef>
                          <a:spcPts val="50"/>
                        </a:spcBef>
                        <a:spcAft>
                          <a:spcPts val="0"/>
                        </a:spcAft>
                      </a:pPr>
                      <a:r>
                        <a:rPr lang="es-CO" sz="1100" b="0" dirty="0" smtClean="0">
                          <a:solidFill>
                            <a:schemeClr val="tx1"/>
                          </a:solidFill>
                          <a:effectLst/>
                          <a:latin typeface="Calibri"/>
                          <a:ea typeface="Calibri"/>
                          <a:cs typeface="Times New Roman"/>
                        </a:rPr>
                        <a:t>31/12/</a:t>
                      </a:r>
                      <a:r>
                        <a:rPr lang="es-CO" sz="1100" b="0" baseline="0" dirty="0" smtClean="0">
                          <a:solidFill>
                            <a:schemeClr val="tx1"/>
                          </a:solidFill>
                          <a:effectLst/>
                          <a:latin typeface="Calibri"/>
                          <a:ea typeface="Calibri"/>
                          <a:cs typeface="Times New Roman"/>
                        </a:rPr>
                        <a:t>2016</a:t>
                      </a:r>
                      <a:endParaRPr lang="es-CO" sz="1100" b="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a:lnSpc>
                          <a:spcPts val="950"/>
                        </a:lnSpc>
                        <a:spcBef>
                          <a:spcPts val="15"/>
                        </a:spcBef>
                        <a:spcAft>
                          <a:spcPts val="0"/>
                        </a:spcAft>
                      </a:pPr>
                      <a:endParaRPr lang="es-CO" sz="1100" b="0" dirty="0" smtClean="0">
                        <a:solidFill>
                          <a:schemeClr val="tx1"/>
                        </a:solidFill>
                        <a:effectLst/>
                        <a:latin typeface="Calibri"/>
                        <a:ea typeface="Calibri"/>
                        <a:cs typeface="Times New Roman"/>
                      </a:endParaRPr>
                    </a:p>
                    <a:p>
                      <a:pPr>
                        <a:lnSpc>
                          <a:spcPts val="950"/>
                        </a:lnSpc>
                        <a:spcBef>
                          <a:spcPts val="15"/>
                        </a:spcBef>
                        <a:spcAft>
                          <a:spcPts val="0"/>
                        </a:spcAft>
                      </a:pPr>
                      <a:endParaRPr lang="es-CO" sz="1100" b="0" dirty="0" smtClean="0">
                        <a:solidFill>
                          <a:schemeClr val="tx1"/>
                        </a:solidFill>
                        <a:effectLst/>
                        <a:latin typeface="Calibri"/>
                        <a:ea typeface="Calibri"/>
                        <a:cs typeface="Times New Roman"/>
                      </a:endParaRPr>
                    </a:p>
                    <a:p>
                      <a:pPr>
                        <a:lnSpc>
                          <a:spcPts val="950"/>
                        </a:lnSpc>
                        <a:spcBef>
                          <a:spcPts val="15"/>
                        </a:spcBef>
                        <a:spcAft>
                          <a:spcPts val="0"/>
                        </a:spcAft>
                      </a:pPr>
                      <a:endParaRPr lang="es-CO" sz="1100" b="0" dirty="0" smtClean="0">
                        <a:solidFill>
                          <a:schemeClr val="tx1"/>
                        </a:solidFill>
                        <a:effectLst/>
                        <a:latin typeface="Calibri"/>
                        <a:ea typeface="Calibri"/>
                        <a:cs typeface="Times New Roman"/>
                      </a:endParaRPr>
                    </a:p>
                    <a:p>
                      <a:pPr marL="0" marR="0" lvl="0" indent="0" algn="l" defTabSz="914400" rtl="0" eaLnBrk="1" fontAlgn="auto" latinLnBrk="0" hangingPunct="1">
                        <a:lnSpc>
                          <a:spcPts val="950"/>
                        </a:lnSpc>
                        <a:spcBef>
                          <a:spcPts val="15"/>
                        </a:spcBef>
                        <a:spcAft>
                          <a:spcPts val="0"/>
                        </a:spcAft>
                        <a:buClrTx/>
                        <a:buSzTx/>
                        <a:buFontTx/>
                        <a:buNone/>
                        <a:tabLst/>
                        <a:defRPr/>
                      </a:pPr>
                      <a:r>
                        <a:rPr lang="es-MX" sz="1100" dirty="0" smtClean="0">
                          <a:solidFill>
                            <a:schemeClr val="tx1"/>
                          </a:solidFill>
                          <a:effectLst/>
                          <a:latin typeface="+mn-lt"/>
                          <a:ea typeface="Calibri"/>
                          <a:cs typeface="Times New Roman"/>
                        </a:rPr>
                        <a:t>    CUMPLIDA</a:t>
                      </a:r>
                      <a:endParaRPr lang="es-CO" sz="1100" dirty="0" smtClean="0">
                        <a:solidFill>
                          <a:schemeClr val="tx1"/>
                        </a:solidFill>
                        <a:effectLst/>
                        <a:latin typeface="+mn-lt"/>
                        <a:ea typeface="Calibri"/>
                        <a:cs typeface="Times New Roman"/>
                      </a:endParaRPr>
                    </a:p>
                  </a:txBody>
                  <a:tcPr marL="0" marR="0" marT="0" marB="0">
                    <a:solidFill>
                      <a:schemeClr val="accent1">
                        <a:lumMod val="40000"/>
                        <a:lumOff val="60000"/>
                      </a:schemeClr>
                    </a:solidFill>
                  </a:tcPr>
                </a:tc>
                <a:extLst>
                  <a:ext uri="{0D108BD9-81ED-4DB2-BD59-A6C34878D82A}">
                    <a16:rowId xmlns:a16="http://schemas.microsoft.com/office/drawing/2014/main" val="10001"/>
                  </a:ext>
                </a:extLst>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476672"/>
            <a:ext cx="1368152" cy="1008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107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a:t>SEGUIMIENTO PLAN DE MEJORAMIENTO DE LA CGR AL 31 DE DICIEMBRE DE 2017</a:t>
            </a:r>
          </a:p>
        </p:txBody>
      </p:sp>
      <p:graphicFrame>
        <p:nvGraphicFramePr>
          <p:cNvPr id="10" name="9 Tabla"/>
          <p:cNvGraphicFramePr>
            <a:graphicFrameLocks noGrp="1"/>
          </p:cNvGraphicFramePr>
          <p:nvPr>
            <p:extLst>
              <p:ext uri="{D42A27DB-BD31-4B8C-83A1-F6EECF244321}">
                <p14:modId xmlns:p14="http://schemas.microsoft.com/office/powerpoint/2010/main" val="256219102"/>
              </p:ext>
            </p:extLst>
          </p:nvPr>
        </p:nvGraphicFramePr>
        <p:xfrm>
          <a:off x="107504" y="1700806"/>
          <a:ext cx="8856984" cy="4104457"/>
        </p:xfrm>
        <a:graphic>
          <a:graphicData uri="http://schemas.openxmlformats.org/drawingml/2006/table">
            <a:tbl>
              <a:tblPr firstRow="1" firstCol="1" lastRow="1" lastCol="1" bandRow="1" bandCol="1">
                <a:tableStyleId>{5C22544A-7EE6-4342-B048-85BDC9FD1C3A}</a:tableStyleId>
              </a:tblPr>
              <a:tblGrid>
                <a:gridCol w="731982">
                  <a:extLst>
                    <a:ext uri="{9D8B030D-6E8A-4147-A177-3AD203B41FA5}">
                      <a16:colId xmlns:a16="http://schemas.microsoft.com/office/drawing/2014/main" val="20000"/>
                    </a:ext>
                  </a:extLst>
                </a:gridCol>
                <a:gridCol w="2148337">
                  <a:extLst>
                    <a:ext uri="{9D8B030D-6E8A-4147-A177-3AD203B41FA5}">
                      <a16:colId xmlns:a16="http://schemas.microsoft.com/office/drawing/2014/main" val="20001"/>
                    </a:ext>
                  </a:extLst>
                </a:gridCol>
                <a:gridCol w="2808313">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gridCol w="1231686">
                  <a:extLst>
                    <a:ext uri="{9D8B030D-6E8A-4147-A177-3AD203B41FA5}">
                      <a16:colId xmlns:a16="http://schemas.microsoft.com/office/drawing/2014/main" val="20004"/>
                    </a:ext>
                  </a:extLst>
                </a:gridCol>
                <a:gridCol w="928554">
                  <a:extLst>
                    <a:ext uri="{9D8B030D-6E8A-4147-A177-3AD203B41FA5}">
                      <a16:colId xmlns:a16="http://schemas.microsoft.com/office/drawing/2014/main" val="20005"/>
                    </a:ext>
                  </a:extLst>
                </a:gridCol>
              </a:tblGrid>
              <a:tr h="888085">
                <a:tc>
                  <a:txBody>
                    <a:bodyPr/>
                    <a:lstStyle/>
                    <a:p>
                      <a:pPr>
                        <a:lnSpc>
                          <a:spcPts val="1000"/>
                        </a:lnSpc>
                        <a:spcBef>
                          <a:spcPts val="90"/>
                        </a:spcBef>
                        <a:spcAft>
                          <a:spcPts val="0"/>
                        </a:spcAft>
                      </a:pPr>
                      <a:r>
                        <a:rPr lang="en-US" sz="1100" dirty="0">
                          <a:effectLst/>
                        </a:rPr>
                        <a:t> </a:t>
                      </a:r>
                      <a:endParaRPr lang="es-CO" sz="1100" dirty="0">
                        <a:effectLst/>
                      </a:endParaRPr>
                    </a:p>
                    <a:p>
                      <a:pPr marL="26670" marR="20955" algn="ctr">
                        <a:lnSpc>
                          <a:spcPct val="107000"/>
                        </a:lnSpc>
                        <a:spcAft>
                          <a:spcPts val="0"/>
                        </a:spcAft>
                      </a:pPr>
                      <a:endParaRPr lang="en-US" sz="1100" spc="5" dirty="0" smtClean="0">
                        <a:effectLst/>
                      </a:endParaRPr>
                    </a:p>
                    <a:p>
                      <a:pPr marL="26670" marR="20955" algn="ctr">
                        <a:lnSpc>
                          <a:spcPct val="107000"/>
                        </a:lnSpc>
                        <a:spcAft>
                          <a:spcPts val="0"/>
                        </a:spcAft>
                      </a:pPr>
                      <a:r>
                        <a:rPr lang="en-US" sz="1100" spc="5" dirty="0" smtClean="0">
                          <a:effectLst/>
                        </a:rPr>
                        <a:t>HALLAZGO</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750"/>
                        </a:lnSpc>
                        <a:spcBef>
                          <a:spcPts val="5"/>
                        </a:spcBef>
                        <a:spcAft>
                          <a:spcPts val="0"/>
                        </a:spcAft>
                      </a:pPr>
                      <a:r>
                        <a:rPr lang="es-CO" sz="1100" dirty="0">
                          <a:effectLst/>
                        </a:rPr>
                        <a:t> </a:t>
                      </a:r>
                    </a:p>
                    <a:p>
                      <a:pPr>
                        <a:lnSpc>
                          <a:spcPts val="1000"/>
                        </a:lnSpc>
                        <a:spcAft>
                          <a:spcPts val="0"/>
                        </a:spcAft>
                      </a:pPr>
                      <a:r>
                        <a:rPr lang="es-CO" sz="1100" dirty="0">
                          <a:effectLst/>
                        </a:rPr>
                        <a:t>  </a:t>
                      </a:r>
                      <a:endParaRPr lang="es-CO" sz="1100" dirty="0" smtClean="0">
                        <a:effectLst/>
                      </a:endParaRPr>
                    </a:p>
                    <a:p>
                      <a:pPr>
                        <a:lnSpc>
                          <a:spcPts val="1000"/>
                        </a:lnSpc>
                        <a:spcAft>
                          <a:spcPts val="0"/>
                        </a:spcAft>
                      </a:pPr>
                      <a:r>
                        <a:rPr lang="es-MX" sz="1100" dirty="0" smtClean="0">
                          <a:effectLst/>
                        </a:rPr>
                        <a:t>      </a:t>
                      </a:r>
                    </a:p>
                    <a:p>
                      <a:pPr algn="ctr">
                        <a:lnSpc>
                          <a:spcPts val="1000"/>
                        </a:lnSpc>
                        <a:spcAft>
                          <a:spcPts val="0"/>
                        </a:spcAft>
                      </a:pPr>
                      <a:r>
                        <a:rPr lang="es-MX" sz="1100" dirty="0" smtClean="0">
                          <a:effectLst/>
                        </a:rPr>
                        <a:t> ACCIÓN DE MEJORA/UNIDADES</a:t>
                      </a:r>
                      <a:r>
                        <a:rPr lang="es-MX" sz="1100" baseline="0" dirty="0" smtClean="0">
                          <a:effectLst/>
                        </a:rPr>
                        <a:t> DE MEDIDA/CANTIDADES</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spc="-5" dirty="0" smtClean="0">
                          <a:effectLst/>
                        </a:rPr>
                        <a:t>AC</a:t>
                      </a:r>
                      <a:r>
                        <a:rPr lang="en-US" sz="1100" dirty="0" smtClean="0">
                          <a:effectLst/>
                        </a:rPr>
                        <a:t>T</a:t>
                      </a:r>
                      <a:r>
                        <a:rPr lang="en-US" sz="1100" spc="-10" dirty="0" smtClean="0">
                          <a:effectLst/>
                        </a:rPr>
                        <a:t>I</a:t>
                      </a:r>
                      <a:r>
                        <a:rPr lang="en-US" sz="1100" spc="-5" dirty="0" smtClean="0">
                          <a:effectLst/>
                        </a:rPr>
                        <a:t>VI</a:t>
                      </a:r>
                      <a:r>
                        <a:rPr lang="en-US" sz="1100" dirty="0" smtClean="0">
                          <a:effectLst/>
                        </a:rPr>
                        <a:t>D</a:t>
                      </a:r>
                      <a:r>
                        <a:rPr lang="en-US" sz="1100" spc="-5" dirty="0" smtClean="0">
                          <a:effectLst/>
                        </a:rPr>
                        <a:t>A</a:t>
                      </a:r>
                      <a:r>
                        <a:rPr lang="en-US" sz="1100" dirty="0" smtClean="0">
                          <a:effectLst/>
                        </a:rPr>
                        <a:t>D</a:t>
                      </a:r>
                      <a:r>
                        <a:rPr lang="en-US" sz="1100" spc="5" dirty="0" smtClean="0">
                          <a:effectLst/>
                        </a:rPr>
                        <a:t>E</a:t>
                      </a:r>
                      <a:r>
                        <a:rPr lang="en-US" sz="1100" dirty="0" smtClean="0">
                          <a:effectLst/>
                        </a:rPr>
                        <a:t>S</a:t>
                      </a:r>
                      <a:r>
                        <a:rPr lang="en-US" sz="1100" spc="-15" dirty="0" smtClean="0">
                          <a:effectLst/>
                        </a:rPr>
                        <a:t> </a:t>
                      </a:r>
                      <a:r>
                        <a:rPr lang="en-US" sz="1100" spc="5" dirty="0">
                          <a:effectLst/>
                        </a:rPr>
                        <a:t>RE</a:t>
                      </a:r>
                      <a:r>
                        <a:rPr lang="en-US" sz="1100" spc="-5" dirty="0">
                          <a:effectLst/>
                        </a:rPr>
                        <a:t>A</a:t>
                      </a:r>
                      <a:r>
                        <a:rPr lang="en-US" sz="1100" spc="-10" dirty="0">
                          <a:effectLst/>
                        </a:rPr>
                        <a:t>L</a:t>
                      </a:r>
                      <a:r>
                        <a:rPr lang="en-US" sz="1100" spc="-5" dirty="0">
                          <a:effectLst/>
                        </a:rPr>
                        <a:t>I</a:t>
                      </a:r>
                      <a:r>
                        <a:rPr lang="en-US" sz="1100" dirty="0">
                          <a:effectLst/>
                        </a:rPr>
                        <a:t>Z</a:t>
                      </a:r>
                      <a:r>
                        <a:rPr lang="en-US" sz="1100" spc="-5" dirty="0">
                          <a:effectLst/>
                        </a:rPr>
                        <a:t>A</a:t>
                      </a:r>
                      <a:r>
                        <a:rPr lang="en-US" sz="1100" dirty="0">
                          <a:effectLst/>
                        </a:rPr>
                        <a:t>D</a:t>
                      </a:r>
                      <a:r>
                        <a:rPr lang="en-US" sz="1100" spc="-5" dirty="0">
                          <a:effectLst/>
                        </a:rPr>
                        <a:t>A</a:t>
                      </a:r>
                      <a:r>
                        <a:rPr lang="en-US" sz="1100" dirty="0">
                          <a:effectLst/>
                        </a:rPr>
                        <a:t>S</a:t>
                      </a:r>
                      <a:r>
                        <a:rPr lang="en-US" sz="1100" spc="-35" dirty="0">
                          <a:effectLst/>
                        </a:rPr>
                        <a:t> </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s-CO" sz="1100" dirty="0">
                        <a:effectLst/>
                      </a:endParaRPr>
                    </a:p>
                    <a:p>
                      <a:pPr algn="ctr">
                        <a:lnSpc>
                          <a:spcPts val="1300"/>
                        </a:lnSpc>
                        <a:spcBef>
                          <a:spcPts val="100"/>
                        </a:spcBef>
                        <a:spcAft>
                          <a:spcPts val="0"/>
                        </a:spcAft>
                      </a:pPr>
                      <a:r>
                        <a:rPr lang="en-US" sz="1100" dirty="0">
                          <a:effectLst/>
                        </a:rPr>
                        <a:t> </a:t>
                      </a:r>
                      <a:r>
                        <a:rPr lang="en-US" sz="1100" spc="5" dirty="0" smtClean="0">
                          <a:effectLst/>
                        </a:rPr>
                        <a:t>RESP</a:t>
                      </a:r>
                      <a:r>
                        <a:rPr lang="en-US" sz="1100" dirty="0" smtClean="0">
                          <a:effectLst/>
                        </a:rPr>
                        <a:t>ON</a:t>
                      </a:r>
                      <a:r>
                        <a:rPr lang="en-US" sz="1100" spc="5" dirty="0" smtClean="0">
                          <a:effectLst/>
                        </a:rPr>
                        <a:t>S</a:t>
                      </a:r>
                      <a:r>
                        <a:rPr lang="en-US" sz="1100" spc="-5" dirty="0" smtClean="0">
                          <a:effectLst/>
                        </a:rPr>
                        <a:t>AB</a:t>
                      </a:r>
                      <a:r>
                        <a:rPr lang="en-US" sz="1100" spc="-10" dirty="0" smtClean="0">
                          <a:effectLst/>
                        </a:rPr>
                        <a:t>L</a:t>
                      </a:r>
                      <a:r>
                        <a:rPr lang="en-US" sz="1100" dirty="0" smtClean="0">
                          <a:effectLst/>
                        </a:rPr>
                        <a:t>E</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dirty="0" smtClean="0">
                          <a:effectLst/>
                        </a:rPr>
                        <a:t> FECHA </a:t>
                      </a:r>
                    </a:p>
                    <a:p>
                      <a:pPr algn="ctr">
                        <a:lnSpc>
                          <a:spcPts val="1000"/>
                        </a:lnSpc>
                        <a:spcAft>
                          <a:spcPts val="0"/>
                        </a:spcAft>
                      </a:pPr>
                      <a:r>
                        <a:rPr lang="en-US" sz="1100" dirty="0" smtClean="0">
                          <a:effectLst/>
                        </a:rPr>
                        <a:t>DE  VENCIMIENTO                                             INTERNA </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r>
                        <a:rPr lang="en-US" sz="1100" spc="5" dirty="0" smtClean="0">
                          <a:effectLst/>
                        </a:rPr>
                        <a:t>ES</a:t>
                      </a:r>
                      <a:r>
                        <a:rPr lang="en-US" sz="1100" dirty="0" smtClean="0">
                          <a:effectLst/>
                        </a:rPr>
                        <a:t>T</a:t>
                      </a:r>
                      <a:r>
                        <a:rPr lang="en-US" sz="1100" spc="-10" dirty="0" smtClean="0">
                          <a:effectLst/>
                        </a:rPr>
                        <a:t>A</a:t>
                      </a:r>
                      <a:r>
                        <a:rPr lang="en-US" sz="1100" dirty="0" smtClean="0">
                          <a:effectLst/>
                        </a:rPr>
                        <a:t>DO</a:t>
                      </a:r>
                      <a:r>
                        <a:rPr lang="en-US" sz="1100" spc="-5" dirty="0" smtClean="0">
                          <a:effectLst/>
                        </a:rPr>
                        <a:t> </a:t>
                      </a:r>
                      <a:r>
                        <a:rPr lang="en-US" sz="1100" dirty="0">
                          <a:effectLst/>
                        </a:rPr>
                        <a:t>DE</a:t>
                      </a:r>
                      <a:r>
                        <a:rPr lang="en-US" sz="1100" spc="10" dirty="0">
                          <a:effectLst/>
                        </a:rPr>
                        <a:t> </a:t>
                      </a:r>
                      <a:r>
                        <a:rPr lang="en-US" sz="1100" spc="-10" dirty="0">
                          <a:effectLst/>
                        </a:rPr>
                        <a:t>L</a:t>
                      </a:r>
                      <a:r>
                        <a:rPr lang="en-US" sz="1100" dirty="0">
                          <a:effectLst/>
                        </a:rPr>
                        <a:t>A </a:t>
                      </a:r>
                      <a:r>
                        <a:rPr lang="en-US" sz="1100" spc="-5" dirty="0">
                          <a:effectLst/>
                        </a:rPr>
                        <a:t>AC</a:t>
                      </a:r>
                      <a:r>
                        <a:rPr lang="en-US" sz="1100" dirty="0">
                          <a:effectLst/>
                        </a:rPr>
                        <a:t>T</a:t>
                      </a:r>
                      <a:r>
                        <a:rPr lang="en-US" sz="1100" spc="-10" dirty="0">
                          <a:effectLst/>
                        </a:rPr>
                        <a:t>I</a:t>
                      </a:r>
                      <a:r>
                        <a:rPr lang="en-US" sz="1100" spc="-5" dirty="0">
                          <a:effectLst/>
                        </a:rPr>
                        <a:t>VI</a:t>
                      </a:r>
                      <a:r>
                        <a:rPr lang="en-US" sz="1100" dirty="0">
                          <a:effectLst/>
                        </a:rPr>
                        <a:t>D</a:t>
                      </a:r>
                      <a:r>
                        <a:rPr lang="en-US" sz="1100" spc="-5" dirty="0">
                          <a:effectLst/>
                        </a:rPr>
                        <a:t>A</a:t>
                      </a:r>
                      <a:r>
                        <a:rPr lang="en-US" sz="1100" dirty="0">
                          <a:effectLst/>
                        </a:rPr>
                        <a:t>D</a:t>
                      </a:r>
                      <a:endParaRPr lang="es-CO" sz="1100" dirty="0">
                        <a:effectLst/>
                        <a:latin typeface="Calibri"/>
                        <a:ea typeface="Calibri"/>
                        <a:cs typeface="Times New Roman"/>
                      </a:endParaRPr>
                    </a:p>
                  </a:txBody>
                  <a:tcPr marL="0" marR="0" marT="0" marB="0">
                    <a:solidFill>
                      <a:schemeClr val="tx2"/>
                    </a:solidFill>
                  </a:tcPr>
                </a:tc>
                <a:extLst>
                  <a:ext uri="{0D108BD9-81ED-4DB2-BD59-A6C34878D82A}">
                    <a16:rowId xmlns:a16="http://schemas.microsoft.com/office/drawing/2014/main" val="10000"/>
                  </a:ext>
                </a:extLst>
              </a:tr>
              <a:tr h="3216372">
                <a:tc>
                  <a:txBody>
                    <a:bodyPr/>
                    <a:lstStyle/>
                    <a:p>
                      <a:pPr marL="12065" marR="3175" algn="ctr">
                        <a:lnSpc>
                          <a:spcPct val="107000"/>
                        </a:lnSpc>
                        <a:spcBef>
                          <a:spcPts val="445"/>
                        </a:spcBef>
                        <a:spcAft>
                          <a:spcPts val="0"/>
                        </a:spcAft>
                      </a:pPr>
                      <a:endParaRPr lang="es-CO"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CO"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CO"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CO"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CO"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CO"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CO"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CO"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r>
                        <a:rPr lang="es-CO" sz="900" dirty="0" smtClean="0">
                          <a:solidFill>
                            <a:schemeClr val="tx1"/>
                          </a:solidFill>
                          <a:effectLst/>
                          <a:latin typeface="Calibri"/>
                          <a:ea typeface="Calibri"/>
                          <a:cs typeface="Times New Roman"/>
                        </a:rPr>
                        <a:t>20</a:t>
                      </a:r>
                      <a:endParaRPr lang="es-CO" sz="90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marL="0" algn="just" defTabSz="914400" rtl="0" eaLnBrk="1" fontAlgn="ctr" latinLnBrk="0" hangingPunct="1"/>
                      <a:r>
                        <a:rPr lang="es-CO" sz="1100" b="0" kern="1200" dirty="0">
                          <a:solidFill>
                            <a:schemeClr val="dk1"/>
                          </a:solidFill>
                          <a:effectLst/>
                          <a:latin typeface="+mn-lt"/>
                          <a:ea typeface="+mn-ea"/>
                          <a:cs typeface="+mn-cs"/>
                        </a:rPr>
                        <a:t>Elaborar un manual de procedimientos contables </a:t>
                      </a:r>
                    </a:p>
                  </a:txBody>
                  <a:tcPr marL="9525" marR="9525" marT="9525" marB="0" anchor="ctr">
                    <a:solidFill>
                      <a:schemeClr val="accent1">
                        <a:lumMod val="40000"/>
                        <a:lumOff val="60000"/>
                      </a:schemeClr>
                    </a:solidFill>
                  </a:tcPr>
                </a:tc>
                <a:tc>
                  <a:txBody>
                    <a:bodyPr/>
                    <a:lstStyle/>
                    <a:p>
                      <a:pPr algn="just"/>
                      <a:endParaRPr lang="es-CO" sz="1100" b="0" kern="1200" dirty="0" smtClean="0">
                        <a:solidFill>
                          <a:schemeClr val="tx1"/>
                        </a:solidFill>
                        <a:effectLst/>
                        <a:latin typeface="+mn-lt"/>
                        <a:ea typeface="+mn-ea"/>
                        <a:cs typeface="+mn-cs"/>
                      </a:endParaRPr>
                    </a:p>
                    <a:p>
                      <a:pPr algn="just"/>
                      <a:r>
                        <a:rPr lang="es-CO" sz="1100" b="0" kern="1200" dirty="0" smtClean="0">
                          <a:solidFill>
                            <a:schemeClr val="tx1"/>
                          </a:solidFill>
                          <a:effectLst/>
                          <a:latin typeface="+mn-lt"/>
                          <a:ea typeface="+mn-ea"/>
                          <a:cs typeface="+mn-cs"/>
                        </a:rPr>
                        <a:t>En el manual de políticas contables aprobado en el Comité IDA del 22 de diciembre de 2016, se describen las revelaciones requeridas a las cuentas contables que componen los estados financieros.  Adicionalmente en el numeral 3.1  en lo referente a las notas a los estados financieros se describe la información a revelar. </a:t>
                      </a:r>
                    </a:p>
                    <a:p>
                      <a:pPr algn="just"/>
                      <a:endParaRPr lang="es-CO" sz="1100" b="0" kern="1200" dirty="0" smtClean="0">
                        <a:solidFill>
                          <a:schemeClr val="tx1"/>
                        </a:solidFill>
                        <a:effectLst/>
                        <a:latin typeface="+mn-lt"/>
                        <a:ea typeface="+mn-ea"/>
                        <a:cs typeface="+mn-cs"/>
                      </a:endParaRPr>
                    </a:p>
                    <a:p>
                      <a:pPr algn="just"/>
                      <a:r>
                        <a:rPr lang="es-CO" sz="1100" b="0" kern="1200" dirty="0" smtClean="0">
                          <a:solidFill>
                            <a:schemeClr val="tx1"/>
                          </a:solidFill>
                          <a:effectLst/>
                          <a:latin typeface="+mn-lt"/>
                          <a:ea typeface="+mn-ea"/>
                          <a:cs typeface="+mn-cs"/>
                        </a:rPr>
                        <a:t>De igual manera en el numeral 3.6 se establece lo siguiente: "Aquellos elementos que se consideren consumibles como papelería, elementos de cafetería (vajillas utensilios de cocina, otros) no se activarán y se reconocerán directamente al resultado, sin embargo, se controlarán a través de inventario físico". </a:t>
                      </a:r>
                    </a:p>
                  </a:txBody>
                  <a:tcPr marL="0" marR="0" marT="0" marB="0">
                    <a:solidFill>
                      <a:schemeClr val="accent1">
                        <a:lumMod val="40000"/>
                        <a:lumOff val="60000"/>
                      </a:schemeClr>
                    </a:solidFill>
                  </a:tcPr>
                </a:tc>
                <a:tc>
                  <a:txBody>
                    <a:bodyPr/>
                    <a:lstStyle/>
                    <a:p>
                      <a:pP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marL="0" marR="0" lvl="0" indent="0" algn="ctr" defTabSz="914400" rtl="0" eaLnBrk="1" fontAlgn="auto" latinLnBrk="0" hangingPunct="1">
                        <a:lnSpc>
                          <a:spcPct val="100000"/>
                        </a:lnSpc>
                        <a:spcBef>
                          <a:spcPts val="5"/>
                        </a:spcBef>
                        <a:spcAft>
                          <a:spcPts val="0"/>
                        </a:spcAft>
                        <a:buClrTx/>
                        <a:buSzTx/>
                        <a:buFontTx/>
                        <a:buNone/>
                        <a:tabLst/>
                        <a:defRPr/>
                      </a:pPr>
                      <a:r>
                        <a:rPr lang="es-MX" sz="1100" b="0" kern="1200" dirty="0" smtClean="0">
                          <a:solidFill>
                            <a:schemeClr val="tx1"/>
                          </a:solidFill>
                          <a:effectLst/>
                          <a:latin typeface="+mn-lt"/>
                          <a:ea typeface="+mn-ea"/>
                          <a:cs typeface="+mn-cs"/>
                        </a:rPr>
                        <a:t>Subdirección Administrativa y Financiera</a:t>
                      </a:r>
                    </a:p>
                  </a:txBody>
                  <a:tcPr marL="0" marR="0" marT="0" marB="0">
                    <a:solidFill>
                      <a:schemeClr val="accent1">
                        <a:lumMod val="40000"/>
                        <a:lumOff val="60000"/>
                      </a:schemeClr>
                    </a:solidFill>
                  </a:tcPr>
                </a:tc>
                <a:tc>
                  <a:txBody>
                    <a:bodyPr/>
                    <a:lstStyle/>
                    <a:p>
                      <a:pPr algn="ctr">
                        <a:lnSpc>
                          <a:spcPct val="100000"/>
                        </a:lnSpc>
                        <a:spcBef>
                          <a:spcPts val="50"/>
                        </a:spcBef>
                        <a:spcAft>
                          <a:spcPts val="0"/>
                        </a:spcAft>
                      </a:pPr>
                      <a:endParaRPr lang="es-CO" sz="1100" b="0" dirty="0" smtClean="0">
                        <a:solidFill>
                          <a:schemeClr val="tx1"/>
                        </a:solidFill>
                        <a:effectLst/>
                        <a:latin typeface="Calibri"/>
                        <a:ea typeface="Calibri"/>
                        <a:cs typeface="Times New Roman"/>
                      </a:endParaRPr>
                    </a:p>
                    <a:p>
                      <a:pPr algn="ctr">
                        <a:lnSpc>
                          <a:spcPct val="100000"/>
                        </a:lnSpc>
                        <a:spcBef>
                          <a:spcPts val="50"/>
                        </a:spcBef>
                        <a:spcAft>
                          <a:spcPts val="0"/>
                        </a:spcAft>
                      </a:pPr>
                      <a:endParaRPr lang="es-CO" sz="1100" b="0" dirty="0" smtClean="0">
                        <a:solidFill>
                          <a:schemeClr val="tx1"/>
                        </a:solidFill>
                        <a:effectLst/>
                        <a:latin typeface="Calibri"/>
                        <a:ea typeface="Calibri"/>
                        <a:cs typeface="Times New Roman"/>
                      </a:endParaRPr>
                    </a:p>
                    <a:p>
                      <a:pPr algn="ctr">
                        <a:lnSpc>
                          <a:spcPct val="100000"/>
                        </a:lnSpc>
                        <a:spcBef>
                          <a:spcPts val="50"/>
                        </a:spcBef>
                        <a:spcAft>
                          <a:spcPts val="0"/>
                        </a:spcAft>
                      </a:pPr>
                      <a:r>
                        <a:rPr lang="es-CO" sz="1100" b="0" dirty="0" smtClean="0">
                          <a:solidFill>
                            <a:schemeClr val="tx1"/>
                          </a:solidFill>
                          <a:effectLst/>
                          <a:latin typeface="Calibri"/>
                          <a:ea typeface="Calibri"/>
                          <a:cs typeface="Times New Roman"/>
                        </a:rPr>
                        <a:t>31/12/</a:t>
                      </a:r>
                      <a:r>
                        <a:rPr lang="es-CO" sz="1100" b="0" baseline="0" dirty="0" smtClean="0">
                          <a:solidFill>
                            <a:schemeClr val="tx1"/>
                          </a:solidFill>
                          <a:effectLst/>
                          <a:latin typeface="Calibri"/>
                          <a:ea typeface="Calibri"/>
                          <a:cs typeface="Times New Roman"/>
                        </a:rPr>
                        <a:t>2016</a:t>
                      </a:r>
                      <a:endParaRPr lang="es-CO" sz="1100" b="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a:lnSpc>
                          <a:spcPts val="950"/>
                        </a:lnSpc>
                        <a:spcBef>
                          <a:spcPts val="15"/>
                        </a:spcBef>
                        <a:spcAft>
                          <a:spcPts val="0"/>
                        </a:spcAft>
                      </a:pPr>
                      <a:endParaRPr lang="es-CO" sz="1100" b="0" dirty="0" smtClean="0">
                        <a:solidFill>
                          <a:schemeClr val="tx1"/>
                        </a:solidFill>
                        <a:effectLst/>
                        <a:latin typeface="Calibri"/>
                        <a:ea typeface="Calibri"/>
                        <a:cs typeface="Times New Roman"/>
                      </a:endParaRPr>
                    </a:p>
                    <a:p>
                      <a:pPr>
                        <a:lnSpc>
                          <a:spcPts val="950"/>
                        </a:lnSpc>
                        <a:spcBef>
                          <a:spcPts val="15"/>
                        </a:spcBef>
                        <a:spcAft>
                          <a:spcPts val="0"/>
                        </a:spcAft>
                      </a:pPr>
                      <a:endParaRPr lang="es-CO" sz="1100" b="0" dirty="0" smtClean="0">
                        <a:solidFill>
                          <a:schemeClr val="tx1"/>
                        </a:solidFill>
                        <a:effectLst/>
                        <a:latin typeface="Calibri"/>
                        <a:ea typeface="Calibri"/>
                        <a:cs typeface="Times New Roman"/>
                      </a:endParaRPr>
                    </a:p>
                    <a:p>
                      <a:pPr>
                        <a:lnSpc>
                          <a:spcPts val="950"/>
                        </a:lnSpc>
                        <a:spcBef>
                          <a:spcPts val="15"/>
                        </a:spcBef>
                        <a:spcAft>
                          <a:spcPts val="0"/>
                        </a:spcAft>
                      </a:pPr>
                      <a:endParaRPr lang="es-CO" sz="1100" b="0" dirty="0" smtClean="0">
                        <a:solidFill>
                          <a:schemeClr val="tx1"/>
                        </a:solidFill>
                        <a:effectLst/>
                        <a:latin typeface="Calibri"/>
                        <a:ea typeface="Calibri"/>
                        <a:cs typeface="Times New Roman"/>
                      </a:endParaRPr>
                    </a:p>
                    <a:p>
                      <a:pPr marL="0" marR="0" lvl="0" indent="0" algn="l" defTabSz="914400" rtl="0" eaLnBrk="1" fontAlgn="auto" latinLnBrk="0" hangingPunct="1">
                        <a:lnSpc>
                          <a:spcPts val="950"/>
                        </a:lnSpc>
                        <a:spcBef>
                          <a:spcPts val="15"/>
                        </a:spcBef>
                        <a:spcAft>
                          <a:spcPts val="0"/>
                        </a:spcAft>
                        <a:buClrTx/>
                        <a:buSzTx/>
                        <a:buFontTx/>
                        <a:buNone/>
                        <a:tabLst/>
                        <a:defRPr/>
                      </a:pPr>
                      <a:r>
                        <a:rPr lang="es-MX" sz="1100" dirty="0" smtClean="0">
                          <a:solidFill>
                            <a:schemeClr val="tx1"/>
                          </a:solidFill>
                          <a:effectLst/>
                          <a:latin typeface="+mn-lt"/>
                          <a:ea typeface="Calibri"/>
                          <a:cs typeface="Times New Roman"/>
                        </a:rPr>
                        <a:t>    CUMPLIDA</a:t>
                      </a:r>
                      <a:endParaRPr lang="es-CO" sz="1100" dirty="0" smtClean="0">
                        <a:solidFill>
                          <a:schemeClr val="tx1"/>
                        </a:solidFill>
                        <a:effectLst/>
                        <a:latin typeface="+mn-lt"/>
                        <a:ea typeface="Calibri"/>
                        <a:cs typeface="Times New Roman"/>
                      </a:endParaRPr>
                    </a:p>
                  </a:txBody>
                  <a:tcPr marL="0" marR="0" marT="0" marB="0">
                    <a:solidFill>
                      <a:schemeClr val="accent1">
                        <a:lumMod val="40000"/>
                        <a:lumOff val="60000"/>
                      </a:schemeClr>
                    </a:solidFill>
                  </a:tcPr>
                </a:tc>
                <a:extLst>
                  <a:ext uri="{0D108BD9-81ED-4DB2-BD59-A6C34878D82A}">
                    <a16:rowId xmlns:a16="http://schemas.microsoft.com/office/drawing/2014/main" val="638557757"/>
                  </a:ext>
                </a:extLst>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317498"/>
            <a:ext cx="1584176" cy="900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53221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a:t>SEGUIMIENTO PLAN DE MEJORAMIENTO DE LA CGR AL 31 DE DICIEMBRE DE 2017</a:t>
            </a:r>
          </a:p>
        </p:txBody>
      </p:sp>
      <p:graphicFrame>
        <p:nvGraphicFramePr>
          <p:cNvPr id="10" name="9 Tabla"/>
          <p:cNvGraphicFramePr>
            <a:graphicFrameLocks noGrp="1"/>
          </p:cNvGraphicFramePr>
          <p:nvPr>
            <p:extLst>
              <p:ext uri="{D42A27DB-BD31-4B8C-83A1-F6EECF244321}">
                <p14:modId xmlns:p14="http://schemas.microsoft.com/office/powerpoint/2010/main" val="946469987"/>
              </p:ext>
            </p:extLst>
          </p:nvPr>
        </p:nvGraphicFramePr>
        <p:xfrm>
          <a:off x="107504" y="1484783"/>
          <a:ext cx="8784975" cy="4273393"/>
        </p:xfrm>
        <a:graphic>
          <a:graphicData uri="http://schemas.openxmlformats.org/drawingml/2006/table">
            <a:tbl>
              <a:tblPr firstRow="1" firstCol="1" lastRow="1" lastCol="1" bandRow="1" bandCol="1">
                <a:tableStyleId>{5C22544A-7EE6-4342-B048-85BDC9FD1C3A}</a:tableStyleId>
              </a:tblPr>
              <a:tblGrid>
                <a:gridCol w="726031">
                  <a:extLst>
                    <a:ext uri="{9D8B030D-6E8A-4147-A177-3AD203B41FA5}">
                      <a16:colId xmlns:a16="http://schemas.microsoft.com/office/drawing/2014/main" val="20000"/>
                    </a:ext>
                  </a:extLst>
                </a:gridCol>
                <a:gridCol w="2130871">
                  <a:extLst>
                    <a:ext uri="{9D8B030D-6E8A-4147-A177-3AD203B41FA5}">
                      <a16:colId xmlns:a16="http://schemas.microsoft.com/office/drawing/2014/main" val="20001"/>
                    </a:ext>
                  </a:extLst>
                </a:gridCol>
                <a:gridCol w="2831730">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gridCol w="1167226">
                  <a:extLst>
                    <a:ext uri="{9D8B030D-6E8A-4147-A177-3AD203B41FA5}">
                      <a16:colId xmlns:a16="http://schemas.microsoft.com/office/drawing/2014/main" val="20004"/>
                    </a:ext>
                  </a:extLst>
                </a:gridCol>
                <a:gridCol w="921005">
                  <a:extLst>
                    <a:ext uri="{9D8B030D-6E8A-4147-A177-3AD203B41FA5}">
                      <a16:colId xmlns:a16="http://schemas.microsoft.com/office/drawing/2014/main" val="20005"/>
                    </a:ext>
                  </a:extLst>
                </a:gridCol>
              </a:tblGrid>
              <a:tr h="598013">
                <a:tc>
                  <a:txBody>
                    <a:bodyPr/>
                    <a:lstStyle/>
                    <a:p>
                      <a:pPr>
                        <a:lnSpc>
                          <a:spcPts val="1000"/>
                        </a:lnSpc>
                        <a:spcBef>
                          <a:spcPts val="90"/>
                        </a:spcBef>
                        <a:spcAft>
                          <a:spcPts val="0"/>
                        </a:spcAft>
                      </a:pPr>
                      <a:r>
                        <a:rPr lang="en-US" sz="1100" dirty="0">
                          <a:effectLst/>
                        </a:rPr>
                        <a:t> </a:t>
                      </a:r>
                      <a:endParaRPr lang="en-US" sz="1100" spc="5" dirty="0" smtClean="0">
                        <a:effectLst/>
                      </a:endParaRPr>
                    </a:p>
                    <a:p>
                      <a:pPr marL="26670" marR="20955" algn="ctr">
                        <a:lnSpc>
                          <a:spcPct val="107000"/>
                        </a:lnSpc>
                        <a:spcAft>
                          <a:spcPts val="0"/>
                        </a:spcAft>
                      </a:pPr>
                      <a:r>
                        <a:rPr lang="en-US" sz="1100" spc="5" dirty="0" smtClean="0">
                          <a:effectLst/>
                        </a:rPr>
                        <a:t>HALLAZGO</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750"/>
                        </a:lnSpc>
                        <a:spcBef>
                          <a:spcPts val="5"/>
                        </a:spcBef>
                        <a:spcAft>
                          <a:spcPts val="0"/>
                        </a:spcAft>
                      </a:pPr>
                      <a:r>
                        <a:rPr lang="es-CO" sz="1100" dirty="0">
                          <a:effectLst/>
                        </a:rPr>
                        <a:t> </a:t>
                      </a:r>
                    </a:p>
                    <a:p>
                      <a:pPr>
                        <a:lnSpc>
                          <a:spcPts val="1000"/>
                        </a:lnSpc>
                        <a:spcAft>
                          <a:spcPts val="0"/>
                        </a:spcAft>
                      </a:pPr>
                      <a:r>
                        <a:rPr lang="es-CO" sz="1100" dirty="0">
                          <a:effectLst/>
                        </a:rPr>
                        <a:t> </a:t>
                      </a:r>
                    </a:p>
                    <a:p>
                      <a:pPr>
                        <a:lnSpc>
                          <a:spcPts val="1000"/>
                        </a:lnSpc>
                        <a:spcAft>
                          <a:spcPts val="0"/>
                        </a:spcAft>
                      </a:pPr>
                      <a:r>
                        <a:rPr lang="es-MX" sz="1100" dirty="0" smtClean="0">
                          <a:effectLst/>
                        </a:rPr>
                        <a:t>ACCIÓN DE MEJORA/UNIDADES</a:t>
                      </a:r>
                      <a:r>
                        <a:rPr lang="es-MX" sz="1100" baseline="0" dirty="0" smtClean="0">
                          <a:effectLst/>
                        </a:rPr>
                        <a:t> DE MEDIDA/CANTIDADES</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spc="-5" dirty="0" smtClean="0">
                          <a:effectLst/>
                        </a:rPr>
                        <a:t>AC</a:t>
                      </a:r>
                      <a:r>
                        <a:rPr lang="en-US" sz="1100" dirty="0" smtClean="0">
                          <a:effectLst/>
                        </a:rPr>
                        <a:t>T</a:t>
                      </a:r>
                      <a:r>
                        <a:rPr lang="en-US" sz="1100" spc="-10" dirty="0" smtClean="0">
                          <a:effectLst/>
                        </a:rPr>
                        <a:t>I</a:t>
                      </a:r>
                      <a:r>
                        <a:rPr lang="en-US" sz="1100" spc="-5" dirty="0" smtClean="0">
                          <a:effectLst/>
                        </a:rPr>
                        <a:t>VI</a:t>
                      </a:r>
                      <a:r>
                        <a:rPr lang="en-US" sz="1100" dirty="0" smtClean="0">
                          <a:effectLst/>
                        </a:rPr>
                        <a:t>D</a:t>
                      </a:r>
                      <a:r>
                        <a:rPr lang="en-US" sz="1100" spc="-5" dirty="0" smtClean="0">
                          <a:effectLst/>
                        </a:rPr>
                        <a:t>A</a:t>
                      </a:r>
                      <a:r>
                        <a:rPr lang="en-US" sz="1100" dirty="0" smtClean="0">
                          <a:effectLst/>
                        </a:rPr>
                        <a:t>D</a:t>
                      </a:r>
                      <a:r>
                        <a:rPr lang="en-US" sz="1100" spc="5" dirty="0" smtClean="0">
                          <a:effectLst/>
                        </a:rPr>
                        <a:t>E</a:t>
                      </a:r>
                      <a:r>
                        <a:rPr lang="en-US" sz="1100" dirty="0" smtClean="0">
                          <a:effectLst/>
                        </a:rPr>
                        <a:t>S</a:t>
                      </a:r>
                      <a:r>
                        <a:rPr lang="en-US" sz="1100" spc="-15" dirty="0" smtClean="0">
                          <a:effectLst/>
                        </a:rPr>
                        <a:t> </a:t>
                      </a:r>
                      <a:r>
                        <a:rPr lang="en-US" sz="1100" spc="5" dirty="0">
                          <a:effectLst/>
                        </a:rPr>
                        <a:t>RE</a:t>
                      </a:r>
                      <a:r>
                        <a:rPr lang="en-US" sz="1100" spc="-5" dirty="0">
                          <a:effectLst/>
                        </a:rPr>
                        <a:t>A</a:t>
                      </a:r>
                      <a:r>
                        <a:rPr lang="en-US" sz="1100" spc="-10" dirty="0">
                          <a:effectLst/>
                        </a:rPr>
                        <a:t>L</a:t>
                      </a:r>
                      <a:r>
                        <a:rPr lang="en-US" sz="1100" spc="-5" dirty="0">
                          <a:effectLst/>
                        </a:rPr>
                        <a:t>I</a:t>
                      </a:r>
                      <a:r>
                        <a:rPr lang="en-US" sz="1100" dirty="0">
                          <a:effectLst/>
                        </a:rPr>
                        <a:t>Z</a:t>
                      </a:r>
                      <a:r>
                        <a:rPr lang="en-US" sz="1100" spc="-5" dirty="0">
                          <a:effectLst/>
                        </a:rPr>
                        <a:t>A</a:t>
                      </a:r>
                      <a:r>
                        <a:rPr lang="en-US" sz="1100" dirty="0">
                          <a:effectLst/>
                        </a:rPr>
                        <a:t>D</a:t>
                      </a:r>
                      <a:r>
                        <a:rPr lang="en-US" sz="1100" spc="-5" dirty="0">
                          <a:effectLst/>
                        </a:rPr>
                        <a:t>A</a:t>
                      </a:r>
                      <a:r>
                        <a:rPr lang="en-US" sz="1100" dirty="0">
                          <a:effectLst/>
                        </a:rPr>
                        <a:t>S</a:t>
                      </a:r>
                      <a:r>
                        <a:rPr lang="en-US" sz="1100" spc="-35" dirty="0">
                          <a:effectLst/>
                        </a:rPr>
                        <a:t> </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s-CO" sz="1100" dirty="0">
                        <a:effectLst/>
                      </a:endParaRPr>
                    </a:p>
                    <a:p>
                      <a:pPr algn="ctr">
                        <a:lnSpc>
                          <a:spcPts val="1300"/>
                        </a:lnSpc>
                        <a:spcBef>
                          <a:spcPts val="100"/>
                        </a:spcBef>
                        <a:spcAft>
                          <a:spcPts val="0"/>
                        </a:spcAft>
                      </a:pPr>
                      <a:r>
                        <a:rPr lang="en-US" sz="1100" dirty="0">
                          <a:effectLst/>
                        </a:rPr>
                        <a:t> </a:t>
                      </a:r>
                      <a:r>
                        <a:rPr lang="en-US" sz="1100" spc="5" dirty="0" smtClean="0">
                          <a:effectLst/>
                        </a:rPr>
                        <a:t>RESP</a:t>
                      </a:r>
                      <a:r>
                        <a:rPr lang="en-US" sz="1100" dirty="0" smtClean="0">
                          <a:effectLst/>
                        </a:rPr>
                        <a:t>ON</a:t>
                      </a:r>
                      <a:r>
                        <a:rPr lang="en-US" sz="1100" spc="5" dirty="0" smtClean="0">
                          <a:effectLst/>
                        </a:rPr>
                        <a:t>S</a:t>
                      </a:r>
                      <a:r>
                        <a:rPr lang="en-US" sz="1100" spc="-5" dirty="0" smtClean="0">
                          <a:effectLst/>
                        </a:rPr>
                        <a:t>AB</a:t>
                      </a:r>
                      <a:r>
                        <a:rPr lang="en-US" sz="1100" spc="-10" dirty="0" smtClean="0">
                          <a:effectLst/>
                        </a:rPr>
                        <a:t>L</a:t>
                      </a:r>
                      <a:r>
                        <a:rPr lang="en-US" sz="1100" dirty="0" smtClean="0">
                          <a:effectLst/>
                        </a:rPr>
                        <a:t>E</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dirty="0" smtClean="0">
                          <a:effectLst/>
                        </a:rPr>
                        <a:t> FECHA </a:t>
                      </a:r>
                    </a:p>
                    <a:p>
                      <a:pPr algn="ctr">
                        <a:lnSpc>
                          <a:spcPts val="1000"/>
                        </a:lnSpc>
                        <a:spcAft>
                          <a:spcPts val="0"/>
                        </a:spcAft>
                      </a:pPr>
                      <a:r>
                        <a:rPr lang="en-US" sz="1100" dirty="0" smtClean="0">
                          <a:effectLst/>
                        </a:rPr>
                        <a:t>DE  VENCIMIENTO                                             INTERNA </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r>
                        <a:rPr lang="en-US" sz="1100" spc="5" dirty="0" smtClean="0">
                          <a:effectLst/>
                        </a:rPr>
                        <a:t>ES</a:t>
                      </a:r>
                      <a:r>
                        <a:rPr lang="en-US" sz="1100" dirty="0" smtClean="0">
                          <a:effectLst/>
                        </a:rPr>
                        <a:t>T</a:t>
                      </a:r>
                      <a:r>
                        <a:rPr lang="en-US" sz="1100" spc="-10" dirty="0" smtClean="0">
                          <a:effectLst/>
                        </a:rPr>
                        <a:t>A</a:t>
                      </a:r>
                      <a:r>
                        <a:rPr lang="en-US" sz="1100" dirty="0" smtClean="0">
                          <a:effectLst/>
                        </a:rPr>
                        <a:t>DO</a:t>
                      </a:r>
                      <a:r>
                        <a:rPr lang="en-US" sz="1100" spc="-5" dirty="0" smtClean="0">
                          <a:effectLst/>
                        </a:rPr>
                        <a:t> </a:t>
                      </a:r>
                      <a:r>
                        <a:rPr lang="en-US" sz="1100" dirty="0">
                          <a:effectLst/>
                        </a:rPr>
                        <a:t>DE</a:t>
                      </a:r>
                      <a:r>
                        <a:rPr lang="en-US" sz="1100" spc="10" dirty="0">
                          <a:effectLst/>
                        </a:rPr>
                        <a:t> </a:t>
                      </a:r>
                      <a:r>
                        <a:rPr lang="en-US" sz="1100" spc="-10" dirty="0">
                          <a:effectLst/>
                        </a:rPr>
                        <a:t>L</a:t>
                      </a:r>
                      <a:r>
                        <a:rPr lang="en-US" sz="1100" dirty="0">
                          <a:effectLst/>
                        </a:rPr>
                        <a:t>A </a:t>
                      </a:r>
                      <a:r>
                        <a:rPr lang="en-US" sz="1100" spc="-5" dirty="0">
                          <a:effectLst/>
                        </a:rPr>
                        <a:t>AC</a:t>
                      </a:r>
                      <a:r>
                        <a:rPr lang="en-US" sz="1100" dirty="0">
                          <a:effectLst/>
                        </a:rPr>
                        <a:t>T</a:t>
                      </a:r>
                      <a:r>
                        <a:rPr lang="en-US" sz="1100" spc="-10" dirty="0">
                          <a:effectLst/>
                        </a:rPr>
                        <a:t>I</a:t>
                      </a:r>
                      <a:r>
                        <a:rPr lang="en-US" sz="1100" spc="-5" dirty="0">
                          <a:effectLst/>
                        </a:rPr>
                        <a:t>VI</a:t>
                      </a:r>
                      <a:r>
                        <a:rPr lang="en-US" sz="1100" dirty="0">
                          <a:effectLst/>
                        </a:rPr>
                        <a:t>D</a:t>
                      </a:r>
                      <a:r>
                        <a:rPr lang="en-US" sz="1100" spc="-5" dirty="0">
                          <a:effectLst/>
                        </a:rPr>
                        <a:t>A</a:t>
                      </a:r>
                      <a:r>
                        <a:rPr lang="en-US" sz="1100" dirty="0">
                          <a:effectLst/>
                        </a:rPr>
                        <a:t>D</a:t>
                      </a:r>
                      <a:endParaRPr lang="es-CO" sz="1100" dirty="0">
                        <a:effectLst/>
                        <a:latin typeface="Calibri"/>
                        <a:ea typeface="Calibri"/>
                        <a:cs typeface="Times New Roman"/>
                      </a:endParaRPr>
                    </a:p>
                  </a:txBody>
                  <a:tcPr marL="0" marR="0" marT="0" marB="0">
                    <a:solidFill>
                      <a:schemeClr val="tx2"/>
                    </a:solidFill>
                  </a:tcPr>
                </a:tc>
                <a:extLst>
                  <a:ext uri="{0D108BD9-81ED-4DB2-BD59-A6C34878D82A}">
                    <a16:rowId xmlns:a16="http://schemas.microsoft.com/office/drawing/2014/main" val="10000"/>
                  </a:ext>
                </a:extLst>
              </a:tr>
              <a:tr h="1511392">
                <a:tc>
                  <a:txBody>
                    <a:bodyPr/>
                    <a:lstStyle/>
                    <a:p>
                      <a:pPr marL="12065" marR="3175" algn="ctr">
                        <a:lnSpc>
                          <a:spcPct val="107000"/>
                        </a:lnSpc>
                        <a:spcBef>
                          <a:spcPts val="445"/>
                        </a:spcBef>
                        <a:spcAft>
                          <a:spcPts val="0"/>
                        </a:spcAft>
                      </a:pPr>
                      <a:endParaRPr lang="es-CO"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CO"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CO"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CO"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CO"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CO"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CO"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CO"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CO"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r>
                        <a:rPr lang="es-CO" sz="900" dirty="0" smtClean="0">
                          <a:solidFill>
                            <a:schemeClr val="tx1"/>
                          </a:solidFill>
                          <a:effectLst/>
                          <a:latin typeface="Calibri"/>
                          <a:ea typeface="Calibri"/>
                          <a:cs typeface="Times New Roman"/>
                        </a:rPr>
                        <a:t>21</a:t>
                      </a:r>
                      <a:endParaRPr lang="es-CO" sz="90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algn="just" fontAlgn="ctr"/>
                      <a:r>
                        <a:rPr lang="es-CO" sz="1100" b="0" kern="1200" dirty="0">
                          <a:solidFill>
                            <a:schemeClr val="dk1"/>
                          </a:solidFill>
                          <a:effectLst/>
                          <a:latin typeface="+mn-lt"/>
                          <a:ea typeface="+mn-ea"/>
                          <a:cs typeface="+mn-cs"/>
                        </a:rPr>
                        <a:t>Solicitar a los bancos que no se admitan consignaciones que no estén asociadas con un </a:t>
                      </a:r>
                      <a:r>
                        <a:rPr lang="es-CO" sz="1100" b="0" kern="1200" dirty="0" err="1">
                          <a:solidFill>
                            <a:schemeClr val="dk1"/>
                          </a:solidFill>
                          <a:effectLst/>
                          <a:latin typeface="+mn-lt"/>
                          <a:ea typeface="+mn-ea"/>
                          <a:cs typeface="+mn-cs"/>
                        </a:rPr>
                        <a:t>Nit</a:t>
                      </a:r>
                      <a:endParaRPr lang="es-CO" sz="1100" b="0" kern="1200" dirty="0">
                        <a:solidFill>
                          <a:schemeClr val="dk1"/>
                        </a:solidFill>
                        <a:effectLst/>
                        <a:latin typeface="+mn-lt"/>
                        <a:ea typeface="+mn-ea"/>
                        <a:cs typeface="+mn-cs"/>
                      </a:endParaRPr>
                    </a:p>
                  </a:txBody>
                  <a:tcPr marL="9525" marR="9525" marT="9525" marB="0" anchor="ctr">
                    <a:solidFill>
                      <a:schemeClr val="accent1">
                        <a:lumMod val="40000"/>
                        <a:lumOff val="60000"/>
                      </a:schemeClr>
                    </a:solidFill>
                  </a:tcPr>
                </a:tc>
                <a:tc>
                  <a:txBody>
                    <a:bodyPr/>
                    <a:lstStyle/>
                    <a:p>
                      <a:pPr>
                        <a:lnSpc>
                          <a:spcPts val="500"/>
                        </a:lnSpc>
                        <a:spcBef>
                          <a:spcPts val="50"/>
                        </a:spcBef>
                        <a:spcAft>
                          <a:spcPts val="0"/>
                        </a:spcAft>
                      </a:pPr>
                      <a:r>
                        <a:rPr lang="es-MX" sz="1100" b="0" kern="1200" dirty="0" smtClean="0">
                          <a:solidFill>
                            <a:schemeClr val="tx1"/>
                          </a:solidFill>
                          <a:effectLst/>
                          <a:latin typeface="+mn-lt"/>
                          <a:ea typeface="+mn-ea"/>
                          <a:cs typeface="+mn-cs"/>
                        </a:rPr>
                        <a:t> </a:t>
                      </a:r>
                    </a:p>
                    <a:p>
                      <a:pPr algn="just"/>
                      <a:r>
                        <a:rPr lang="es-MX" sz="1100" b="0" kern="1200" dirty="0" smtClean="0">
                          <a:solidFill>
                            <a:schemeClr val="tx1"/>
                          </a:solidFill>
                          <a:effectLst/>
                          <a:latin typeface="+mn-lt"/>
                          <a:ea typeface="+mn-ea"/>
                          <a:cs typeface="+mn-cs"/>
                        </a:rPr>
                        <a:t> </a:t>
                      </a:r>
                    </a:p>
                    <a:p>
                      <a:pPr algn="just"/>
                      <a:r>
                        <a:rPr lang="es-MX" sz="1100" b="0" kern="1200" dirty="0" smtClean="0">
                          <a:solidFill>
                            <a:schemeClr val="tx1"/>
                          </a:solidFill>
                          <a:effectLst/>
                          <a:latin typeface="+mn-lt"/>
                          <a:ea typeface="+mn-ea"/>
                          <a:cs typeface="+mn-cs"/>
                        </a:rPr>
                        <a:t>1.- </a:t>
                      </a:r>
                      <a:r>
                        <a:rPr lang="es-CO" sz="1100" b="0" i="1" kern="1200" dirty="0" smtClean="0">
                          <a:solidFill>
                            <a:schemeClr val="dk1"/>
                          </a:solidFill>
                          <a:effectLst/>
                          <a:latin typeface="+mn-lt"/>
                          <a:ea typeface="+mn-ea"/>
                          <a:cs typeface="+mn-cs"/>
                        </a:rPr>
                        <a:t>Mediante Oficio N° 20162000010731 de fecha 14 de marzo de 2016, se ofició al banco DAVIVIENDA, para que los abonos recibidos a la cuenta recaudadora N° 021992854 son únicamente referenciados con el NIT de la empresa contribuyente y no con la cédula del depositante. Así mismo, mediante oficio N° 20163210023032 DAVIVIENDA dio respuesta</a:t>
                      </a:r>
                      <a:r>
                        <a:rPr lang="es-CO" sz="1100" b="0" i="1" kern="1200" baseline="0" dirty="0" smtClean="0">
                          <a:solidFill>
                            <a:schemeClr val="dk1"/>
                          </a:solidFill>
                          <a:effectLst/>
                          <a:latin typeface="+mn-lt"/>
                          <a:ea typeface="+mn-ea"/>
                          <a:cs typeface="+mn-cs"/>
                        </a:rPr>
                        <a:t> </a:t>
                      </a:r>
                      <a:r>
                        <a:rPr lang="es-CO" sz="1100" b="0" i="1" kern="1200" dirty="0" smtClean="0">
                          <a:solidFill>
                            <a:schemeClr val="dk1"/>
                          </a:solidFill>
                          <a:effectLst/>
                          <a:latin typeface="+mn-lt"/>
                          <a:ea typeface="+mn-ea"/>
                          <a:cs typeface="+mn-cs"/>
                        </a:rPr>
                        <a:t>al oficio mencionando.</a:t>
                      </a:r>
                      <a:r>
                        <a:rPr lang="es-CO" sz="1800" b="0" i="1" kern="1200" dirty="0" smtClean="0">
                          <a:solidFill>
                            <a:schemeClr val="dk1"/>
                          </a:solidFill>
                          <a:effectLst/>
                          <a:latin typeface="+mn-lt"/>
                          <a:ea typeface="+mn-ea"/>
                          <a:cs typeface="+mn-cs"/>
                        </a:rPr>
                        <a:t>        </a:t>
                      </a:r>
                    </a:p>
                    <a:p>
                      <a:pPr algn="just"/>
                      <a:endParaRPr lang="es-CO" sz="1800" b="0" i="1" kern="1200" dirty="0" smtClean="0">
                        <a:solidFill>
                          <a:schemeClr val="dk1"/>
                        </a:solidFill>
                        <a:effectLst/>
                        <a:latin typeface="+mn-lt"/>
                        <a:ea typeface="+mn-ea"/>
                        <a:cs typeface="+mn-cs"/>
                      </a:endParaRPr>
                    </a:p>
                    <a:p>
                      <a:pPr algn="just"/>
                      <a:r>
                        <a:rPr lang="es-CO" sz="1800" b="0" i="1" kern="1200" dirty="0" smtClean="0">
                          <a:solidFill>
                            <a:schemeClr val="dk1"/>
                          </a:solidFill>
                          <a:effectLst/>
                          <a:latin typeface="+mn-lt"/>
                          <a:ea typeface="+mn-ea"/>
                          <a:cs typeface="+mn-cs"/>
                        </a:rPr>
                        <a:t>                     </a:t>
                      </a:r>
                      <a:endParaRPr lang="es-CO" sz="1100" b="0" i="1" kern="1200" dirty="0" smtClean="0">
                        <a:solidFill>
                          <a:schemeClr val="dk1"/>
                        </a:solidFill>
                        <a:effectLst/>
                        <a:latin typeface="+mn-lt"/>
                        <a:ea typeface="+mn-ea"/>
                        <a:cs typeface="+mn-cs"/>
                      </a:endParaRPr>
                    </a:p>
                    <a:p>
                      <a:pPr algn="just"/>
                      <a:r>
                        <a:rPr lang="es-CO" sz="1100" b="0" i="1" kern="1200" dirty="0" smtClean="0">
                          <a:solidFill>
                            <a:schemeClr val="dk1"/>
                          </a:solidFill>
                          <a:effectLst/>
                          <a:latin typeface="+mn-lt"/>
                          <a:ea typeface="+mn-ea"/>
                          <a:cs typeface="+mn-cs"/>
                        </a:rPr>
                        <a:t>2.- De igual forma, mediante oficio N°  20163010013001 de fecha 11 de marzo de 2016, dirigido a BANCOLOMBIA se le recaba para que  los abonos recibidos a la cuenta recaudadora N° 03134013691 son únicamente referenciados con el NIT de la empresa contribuyente y no con la cédula del depositante. </a:t>
                      </a:r>
                      <a:r>
                        <a:rPr lang="es-CO" sz="1800" b="0" i="1" kern="1200" dirty="0" smtClean="0">
                          <a:solidFill>
                            <a:schemeClr val="dk1"/>
                          </a:solidFill>
                          <a:effectLst/>
                          <a:latin typeface="+mn-lt"/>
                          <a:ea typeface="+mn-ea"/>
                          <a:cs typeface="+mn-cs"/>
                        </a:rPr>
                        <a:t>    </a:t>
                      </a:r>
                      <a:endParaRPr lang="es-CO" sz="1800" b="0" kern="1200" dirty="0" smtClean="0">
                        <a:solidFill>
                          <a:schemeClr val="dk1"/>
                        </a:solidFill>
                        <a:effectLst/>
                        <a:latin typeface="+mn-lt"/>
                        <a:ea typeface="+mn-ea"/>
                        <a:cs typeface="+mn-cs"/>
                      </a:endParaRPr>
                    </a:p>
                  </a:txBody>
                  <a:tcPr marL="0" marR="0" marT="0" marB="0">
                    <a:solidFill>
                      <a:schemeClr val="accent1">
                        <a:lumMod val="40000"/>
                        <a:lumOff val="60000"/>
                      </a:schemeClr>
                    </a:solidFill>
                  </a:tcPr>
                </a:tc>
                <a:tc>
                  <a:txBody>
                    <a:bodyPr/>
                    <a:lstStyle/>
                    <a:p>
                      <a:pP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gn="ctr">
                        <a:lnSpc>
                          <a:spcPct val="100000"/>
                        </a:lnSpc>
                        <a:spcBef>
                          <a:spcPts val="5"/>
                        </a:spcBef>
                        <a:spcAft>
                          <a:spcPts val="0"/>
                        </a:spcAft>
                      </a:pPr>
                      <a:r>
                        <a:rPr lang="es-MX" sz="1100" b="0" dirty="0" smtClean="0">
                          <a:solidFill>
                            <a:schemeClr val="tx1"/>
                          </a:solidFill>
                          <a:effectLst/>
                          <a:latin typeface="+mn-lt"/>
                          <a:ea typeface="Calibri"/>
                          <a:cs typeface="Times New Roman"/>
                        </a:rPr>
                        <a:t>Subdirección Administrativa y Financiera </a:t>
                      </a:r>
                      <a:endParaRPr lang="es-CO" sz="1100" b="0" dirty="0">
                        <a:solidFill>
                          <a:schemeClr val="tx1"/>
                        </a:solidFill>
                        <a:effectLst/>
                        <a:latin typeface="+mn-lt"/>
                        <a:ea typeface="Calibri"/>
                        <a:cs typeface="Times New Roman"/>
                      </a:endParaRPr>
                    </a:p>
                  </a:txBody>
                  <a:tcPr marL="0" marR="0" marT="0" marB="0">
                    <a:solidFill>
                      <a:schemeClr val="accent1">
                        <a:lumMod val="40000"/>
                        <a:lumOff val="60000"/>
                      </a:schemeClr>
                    </a:solidFill>
                  </a:tcPr>
                </a:tc>
                <a:tc>
                  <a:txBody>
                    <a:bodyPr/>
                    <a:lstStyle/>
                    <a:p>
                      <a:pPr>
                        <a:lnSpc>
                          <a:spcPct val="100000"/>
                        </a:lnSpc>
                        <a:spcBef>
                          <a:spcPts val="50"/>
                        </a:spcBef>
                        <a:spcAft>
                          <a:spcPts val="0"/>
                        </a:spcAft>
                      </a:pPr>
                      <a:r>
                        <a:rPr lang="es-MX" sz="1100" b="0" dirty="0" smtClean="0">
                          <a:solidFill>
                            <a:schemeClr val="tx1"/>
                          </a:solidFill>
                          <a:effectLst/>
                          <a:latin typeface="+mn-lt"/>
                          <a:ea typeface="Calibri"/>
                          <a:cs typeface="Times New Roman"/>
                        </a:rPr>
                        <a:t>   </a:t>
                      </a:r>
                    </a:p>
                    <a:p>
                      <a:pPr>
                        <a:lnSpc>
                          <a:spcPct val="100000"/>
                        </a:lnSpc>
                        <a:spcBef>
                          <a:spcPts val="50"/>
                        </a:spcBef>
                        <a:spcAft>
                          <a:spcPts val="0"/>
                        </a:spcAft>
                      </a:pPr>
                      <a:endParaRPr lang="es-MX" sz="1100" b="0" dirty="0" smtClean="0">
                        <a:solidFill>
                          <a:schemeClr val="tx1"/>
                        </a:solidFill>
                        <a:effectLst/>
                        <a:latin typeface="+mn-lt"/>
                        <a:ea typeface="Calibri"/>
                        <a:cs typeface="Times New Roman"/>
                      </a:endParaRPr>
                    </a:p>
                    <a:p>
                      <a:pPr>
                        <a:lnSpc>
                          <a:spcPct val="100000"/>
                        </a:lnSpc>
                        <a:spcBef>
                          <a:spcPts val="50"/>
                        </a:spcBef>
                        <a:spcAft>
                          <a:spcPts val="0"/>
                        </a:spcAft>
                      </a:pPr>
                      <a:endParaRPr lang="es-MX" sz="1100" b="0" dirty="0" smtClean="0">
                        <a:solidFill>
                          <a:schemeClr val="tx1"/>
                        </a:solidFill>
                        <a:effectLst/>
                        <a:latin typeface="+mn-lt"/>
                        <a:ea typeface="Calibri"/>
                        <a:cs typeface="Times New Roman"/>
                      </a:endParaRPr>
                    </a:p>
                    <a:p>
                      <a:pPr algn="ctr">
                        <a:lnSpc>
                          <a:spcPct val="100000"/>
                        </a:lnSpc>
                        <a:spcBef>
                          <a:spcPts val="50"/>
                        </a:spcBef>
                        <a:spcAft>
                          <a:spcPts val="0"/>
                        </a:spcAft>
                      </a:pPr>
                      <a:r>
                        <a:rPr lang="es-MX" sz="1100" b="0" dirty="0" smtClean="0">
                          <a:solidFill>
                            <a:schemeClr val="tx1"/>
                          </a:solidFill>
                          <a:effectLst/>
                          <a:latin typeface="+mn-lt"/>
                          <a:ea typeface="Calibri"/>
                          <a:cs typeface="Times New Roman"/>
                        </a:rPr>
                        <a:t>      29/2/</a:t>
                      </a:r>
                      <a:r>
                        <a:rPr lang="es-MX" sz="1100" b="0" baseline="0" dirty="0" smtClean="0">
                          <a:solidFill>
                            <a:schemeClr val="tx1"/>
                          </a:solidFill>
                          <a:effectLst/>
                          <a:latin typeface="+mn-lt"/>
                          <a:ea typeface="Calibri"/>
                          <a:cs typeface="Times New Roman"/>
                        </a:rPr>
                        <a:t>2016</a:t>
                      </a:r>
                      <a:endParaRPr lang="es-CO" sz="1100" b="0" dirty="0">
                        <a:solidFill>
                          <a:schemeClr val="tx1"/>
                        </a:solidFill>
                        <a:effectLst/>
                        <a:latin typeface="+mn-lt"/>
                        <a:ea typeface="Calibri"/>
                        <a:cs typeface="Times New Roman"/>
                      </a:endParaRPr>
                    </a:p>
                  </a:txBody>
                  <a:tcPr marL="0" marR="0" marT="0" marB="0">
                    <a:solidFill>
                      <a:schemeClr val="accent1">
                        <a:lumMod val="40000"/>
                        <a:lumOff val="60000"/>
                      </a:schemeClr>
                    </a:solidFill>
                  </a:tcPr>
                </a:tc>
                <a:tc>
                  <a:txBody>
                    <a:bodyPr/>
                    <a:lstStyle/>
                    <a:p>
                      <a:pPr>
                        <a:lnSpc>
                          <a:spcPts val="950"/>
                        </a:lnSpc>
                        <a:spcBef>
                          <a:spcPts val="15"/>
                        </a:spcBef>
                        <a:spcAft>
                          <a:spcPts val="0"/>
                        </a:spcAft>
                      </a:pPr>
                      <a:endParaRPr lang="es-MX" sz="900" dirty="0" smtClean="0">
                        <a:solidFill>
                          <a:schemeClr val="tx1"/>
                        </a:solidFill>
                        <a:effectLst/>
                        <a:latin typeface="Calibri"/>
                        <a:ea typeface="Calibri"/>
                        <a:cs typeface="Times New Roman"/>
                      </a:endParaRPr>
                    </a:p>
                    <a:p>
                      <a:pPr>
                        <a:lnSpc>
                          <a:spcPts val="950"/>
                        </a:lnSpc>
                        <a:spcBef>
                          <a:spcPts val="15"/>
                        </a:spcBef>
                        <a:spcAft>
                          <a:spcPts val="0"/>
                        </a:spcAft>
                      </a:pPr>
                      <a:endParaRPr lang="es-MX" sz="900" dirty="0" smtClean="0">
                        <a:solidFill>
                          <a:schemeClr val="tx1"/>
                        </a:solidFill>
                        <a:effectLst/>
                        <a:latin typeface="Calibri"/>
                        <a:ea typeface="Calibri"/>
                        <a:cs typeface="Times New Roman"/>
                      </a:endParaRPr>
                    </a:p>
                    <a:p>
                      <a:pPr>
                        <a:lnSpc>
                          <a:spcPts val="950"/>
                        </a:lnSpc>
                        <a:spcBef>
                          <a:spcPts val="15"/>
                        </a:spcBef>
                        <a:spcAft>
                          <a:spcPts val="0"/>
                        </a:spcAft>
                      </a:pPr>
                      <a:endParaRPr lang="es-MX" sz="900" dirty="0" smtClean="0">
                        <a:solidFill>
                          <a:schemeClr val="tx1"/>
                        </a:solidFill>
                        <a:effectLst/>
                        <a:latin typeface="Calibri"/>
                        <a:ea typeface="Calibri"/>
                        <a:cs typeface="Times New Roman"/>
                      </a:endParaRPr>
                    </a:p>
                    <a:p>
                      <a:pPr>
                        <a:lnSpc>
                          <a:spcPts val="950"/>
                        </a:lnSpc>
                        <a:spcBef>
                          <a:spcPts val="15"/>
                        </a:spcBef>
                        <a:spcAft>
                          <a:spcPts val="0"/>
                        </a:spcAft>
                      </a:pPr>
                      <a:endParaRPr lang="es-MX" sz="900" dirty="0" smtClean="0">
                        <a:solidFill>
                          <a:schemeClr val="tx1"/>
                        </a:solidFill>
                        <a:effectLst/>
                        <a:latin typeface="Calibri"/>
                        <a:ea typeface="Calibri"/>
                        <a:cs typeface="Times New Roman"/>
                      </a:endParaRPr>
                    </a:p>
                    <a:p>
                      <a:pPr algn="ctr">
                        <a:lnSpc>
                          <a:spcPts val="950"/>
                        </a:lnSpc>
                        <a:spcBef>
                          <a:spcPts val="15"/>
                        </a:spcBef>
                        <a:spcAft>
                          <a:spcPts val="0"/>
                        </a:spcAft>
                      </a:pPr>
                      <a:r>
                        <a:rPr lang="es-MX" sz="1100" b="1" dirty="0" smtClean="0">
                          <a:solidFill>
                            <a:schemeClr val="tx1"/>
                          </a:solidFill>
                          <a:effectLst/>
                          <a:latin typeface="Calibri"/>
                          <a:ea typeface="Calibri"/>
                          <a:cs typeface="Times New Roman"/>
                        </a:rPr>
                        <a:t>               CUMPLIDA</a:t>
                      </a:r>
                      <a:endParaRPr lang="es-CO" sz="1100" b="1"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extLst>
                  <a:ext uri="{0D108BD9-81ED-4DB2-BD59-A6C34878D82A}">
                    <a16:rowId xmlns:a16="http://schemas.microsoft.com/office/drawing/2014/main" val="323131711"/>
                  </a:ext>
                </a:extLst>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476672"/>
            <a:ext cx="1368152" cy="1008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64770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a:t>SEGUIMIENTO PLAN DE MEJORAMIENTO DE LA CGR AL 31 DE DICIEMBRE DE 2017</a:t>
            </a:r>
          </a:p>
        </p:txBody>
      </p:sp>
      <p:graphicFrame>
        <p:nvGraphicFramePr>
          <p:cNvPr id="10" name="9 Tabla"/>
          <p:cNvGraphicFramePr>
            <a:graphicFrameLocks noGrp="1"/>
          </p:cNvGraphicFramePr>
          <p:nvPr>
            <p:extLst>
              <p:ext uri="{D42A27DB-BD31-4B8C-83A1-F6EECF244321}">
                <p14:modId xmlns:p14="http://schemas.microsoft.com/office/powerpoint/2010/main" val="1120158007"/>
              </p:ext>
            </p:extLst>
          </p:nvPr>
        </p:nvGraphicFramePr>
        <p:xfrm>
          <a:off x="107504" y="1628800"/>
          <a:ext cx="8784975" cy="4104456"/>
        </p:xfrm>
        <a:graphic>
          <a:graphicData uri="http://schemas.openxmlformats.org/drawingml/2006/table">
            <a:tbl>
              <a:tblPr firstRow="1" firstCol="1" lastRow="1" lastCol="1" bandRow="1" bandCol="1">
                <a:tableStyleId>{5C22544A-7EE6-4342-B048-85BDC9FD1C3A}</a:tableStyleId>
              </a:tblPr>
              <a:tblGrid>
                <a:gridCol w="726031">
                  <a:extLst>
                    <a:ext uri="{9D8B030D-6E8A-4147-A177-3AD203B41FA5}">
                      <a16:colId xmlns:a16="http://schemas.microsoft.com/office/drawing/2014/main" val="20000"/>
                    </a:ext>
                  </a:extLst>
                </a:gridCol>
                <a:gridCol w="2130871">
                  <a:extLst>
                    <a:ext uri="{9D8B030D-6E8A-4147-A177-3AD203B41FA5}">
                      <a16:colId xmlns:a16="http://schemas.microsoft.com/office/drawing/2014/main" val="20001"/>
                    </a:ext>
                  </a:extLst>
                </a:gridCol>
                <a:gridCol w="2831730">
                  <a:extLst>
                    <a:ext uri="{9D8B030D-6E8A-4147-A177-3AD203B41FA5}">
                      <a16:colId xmlns:a16="http://schemas.microsoft.com/office/drawing/2014/main" val="20002"/>
                    </a:ext>
                  </a:extLst>
                </a:gridCol>
                <a:gridCol w="1080120">
                  <a:extLst>
                    <a:ext uri="{9D8B030D-6E8A-4147-A177-3AD203B41FA5}">
                      <a16:colId xmlns:a16="http://schemas.microsoft.com/office/drawing/2014/main" val="20003"/>
                    </a:ext>
                  </a:extLst>
                </a:gridCol>
                <a:gridCol w="1095218">
                  <a:extLst>
                    <a:ext uri="{9D8B030D-6E8A-4147-A177-3AD203B41FA5}">
                      <a16:colId xmlns:a16="http://schemas.microsoft.com/office/drawing/2014/main" val="20004"/>
                    </a:ext>
                  </a:extLst>
                </a:gridCol>
                <a:gridCol w="921005">
                  <a:extLst>
                    <a:ext uri="{9D8B030D-6E8A-4147-A177-3AD203B41FA5}">
                      <a16:colId xmlns:a16="http://schemas.microsoft.com/office/drawing/2014/main" val="20005"/>
                    </a:ext>
                  </a:extLst>
                </a:gridCol>
              </a:tblGrid>
              <a:tr h="683184">
                <a:tc>
                  <a:txBody>
                    <a:bodyPr/>
                    <a:lstStyle/>
                    <a:p>
                      <a:pPr>
                        <a:lnSpc>
                          <a:spcPts val="1000"/>
                        </a:lnSpc>
                        <a:spcBef>
                          <a:spcPts val="90"/>
                        </a:spcBef>
                        <a:spcAft>
                          <a:spcPts val="0"/>
                        </a:spcAft>
                      </a:pPr>
                      <a:r>
                        <a:rPr lang="en-US" sz="1100" dirty="0">
                          <a:effectLst/>
                        </a:rPr>
                        <a:t> </a:t>
                      </a:r>
                      <a:endParaRPr lang="es-CO" sz="1100" dirty="0">
                        <a:effectLst/>
                      </a:endParaRPr>
                    </a:p>
                    <a:p>
                      <a:pPr marL="26670" marR="20955" algn="ctr">
                        <a:lnSpc>
                          <a:spcPct val="107000"/>
                        </a:lnSpc>
                        <a:spcAft>
                          <a:spcPts val="0"/>
                        </a:spcAft>
                      </a:pPr>
                      <a:endParaRPr lang="en-US" sz="1100" spc="5" dirty="0" smtClean="0">
                        <a:effectLst/>
                      </a:endParaRPr>
                    </a:p>
                    <a:p>
                      <a:pPr marL="26670" marR="20955" algn="ctr">
                        <a:lnSpc>
                          <a:spcPct val="107000"/>
                        </a:lnSpc>
                        <a:spcAft>
                          <a:spcPts val="0"/>
                        </a:spcAft>
                      </a:pPr>
                      <a:r>
                        <a:rPr lang="en-US" sz="1100" spc="5" dirty="0" smtClean="0">
                          <a:effectLst/>
                        </a:rPr>
                        <a:t>HALLAZGO</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750"/>
                        </a:lnSpc>
                        <a:spcBef>
                          <a:spcPts val="5"/>
                        </a:spcBef>
                        <a:spcAft>
                          <a:spcPts val="0"/>
                        </a:spcAft>
                      </a:pPr>
                      <a:r>
                        <a:rPr lang="es-CO" sz="1100" dirty="0">
                          <a:effectLst/>
                        </a:rPr>
                        <a:t> </a:t>
                      </a:r>
                    </a:p>
                    <a:p>
                      <a:pPr>
                        <a:lnSpc>
                          <a:spcPts val="1000"/>
                        </a:lnSpc>
                        <a:spcAft>
                          <a:spcPts val="0"/>
                        </a:spcAft>
                      </a:pPr>
                      <a:r>
                        <a:rPr lang="es-CO" sz="1100" dirty="0">
                          <a:effectLst/>
                        </a:rPr>
                        <a:t>  </a:t>
                      </a:r>
                      <a:endParaRPr lang="es-CO" sz="1100" dirty="0" smtClean="0">
                        <a:effectLst/>
                      </a:endParaRPr>
                    </a:p>
                    <a:p>
                      <a:pPr>
                        <a:lnSpc>
                          <a:spcPts val="1000"/>
                        </a:lnSpc>
                        <a:spcAft>
                          <a:spcPts val="0"/>
                        </a:spcAft>
                      </a:pPr>
                      <a:r>
                        <a:rPr lang="es-MX" sz="1100" dirty="0" smtClean="0">
                          <a:effectLst/>
                        </a:rPr>
                        <a:t>      </a:t>
                      </a:r>
                    </a:p>
                    <a:p>
                      <a:pPr algn="ctr">
                        <a:lnSpc>
                          <a:spcPts val="1000"/>
                        </a:lnSpc>
                        <a:spcAft>
                          <a:spcPts val="0"/>
                        </a:spcAft>
                      </a:pPr>
                      <a:r>
                        <a:rPr lang="es-MX" sz="1100" dirty="0" smtClean="0">
                          <a:effectLst/>
                        </a:rPr>
                        <a:t> ACCIÓN DE MEJORA/UNIDADES</a:t>
                      </a:r>
                      <a:r>
                        <a:rPr lang="es-MX" sz="1100" baseline="0" dirty="0" smtClean="0">
                          <a:effectLst/>
                        </a:rPr>
                        <a:t> DE MEDIDA/CANTIDADES</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spc="-5" dirty="0" smtClean="0">
                          <a:effectLst/>
                        </a:rPr>
                        <a:t>AC</a:t>
                      </a:r>
                      <a:r>
                        <a:rPr lang="en-US" sz="1100" dirty="0" smtClean="0">
                          <a:effectLst/>
                        </a:rPr>
                        <a:t>T</a:t>
                      </a:r>
                      <a:r>
                        <a:rPr lang="en-US" sz="1100" spc="-10" dirty="0" smtClean="0">
                          <a:effectLst/>
                        </a:rPr>
                        <a:t>I</a:t>
                      </a:r>
                      <a:r>
                        <a:rPr lang="en-US" sz="1100" spc="-5" dirty="0" smtClean="0">
                          <a:effectLst/>
                        </a:rPr>
                        <a:t>VI</a:t>
                      </a:r>
                      <a:r>
                        <a:rPr lang="en-US" sz="1100" dirty="0" smtClean="0">
                          <a:effectLst/>
                        </a:rPr>
                        <a:t>D</a:t>
                      </a:r>
                      <a:r>
                        <a:rPr lang="en-US" sz="1100" spc="-5" dirty="0" smtClean="0">
                          <a:effectLst/>
                        </a:rPr>
                        <a:t>A</a:t>
                      </a:r>
                      <a:r>
                        <a:rPr lang="en-US" sz="1100" dirty="0" smtClean="0">
                          <a:effectLst/>
                        </a:rPr>
                        <a:t>D</a:t>
                      </a:r>
                      <a:r>
                        <a:rPr lang="en-US" sz="1100" spc="5" dirty="0" smtClean="0">
                          <a:effectLst/>
                        </a:rPr>
                        <a:t>E</a:t>
                      </a:r>
                      <a:r>
                        <a:rPr lang="en-US" sz="1100" dirty="0" smtClean="0">
                          <a:effectLst/>
                        </a:rPr>
                        <a:t>S</a:t>
                      </a:r>
                      <a:r>
                        <a:rPr lang="en-US" sz="1100" spc="-15" dirty="0" smtClean="0">
                          <a:effectLst/>
                        </a:rPr>
                        <a:t> </a:t>
                      </a:r>
                      <a:r>
                        <a:rPr lang="en-US" sz="1100" spc="5" dirty="0">
                          <a:effectLst/>
                        </a:rPr>
                        <a:t>RE</a:t>
                      </a:r>
                      <a:r>
                        <a:rPr lang="en-US" sz="1100" spc="-5" dirty="0">
                          <a:effectLst/>
                        </a:rPr>
                        <a:t>A</a:t>
                      </a:r>
                      <a:r>
                        <a:rPr lang="en-US" sz="1100" spc="-10" dirty="0">
                          <a:effectLst/>
                        </a:rPr>
                        <a:t>L</a:t>
                      </a:r>
                      <a:r>
                        <a:rPr lang="en-US" sz="1100" spc="-5" dirty="0">
                          <a:effectLst/>
                        </a:rPr>
                        <a:t>I</a:t>
                      </a:r>
                      <a:r>
                        <a:rPr lang="en-US" sz="1100" dirty="0">
                          <a:effectLst/>
                        </a:rPr>
                        <a:t>Z</a:t>
                      </a:r>
                      <a:r>
                        <a:rPr lang="en-US" sz="1100" spc="-5" dirty="0">
                          <a:effectLst/>
                        </a:rPr>
                        <a:t>A</a:t>
                      </a:r>
                      <a:r>
                        <a:rPr lang="en-US" sz="1100" dirty="0">
                          <a:effectLst/>
                        </a:rPr>
                        <a:t>D</a:t>
                      </a:r>
                      <a:r>
                        <a:rPr lang="en-US" sz="1100" spc="-5" dirty="0">
                          <a:effectLst/>
                        </a:rPr>
                        <a:t>A</a:t>
                      </a:r>
                      <a:r>
                        <a:rPr lang="en-US" sz="1100" dirty="0">
                          <a:effectLst/>
                        </a:rPr>
                        <a:t>S</a:t>
                      </a:r>
                      <a:r>
                        <a:rPr lang="en-US" sz="1100" spc="-35" dirty="0">
                          <a:effectLst/>
                        </a:rPr>
                        <a:t> </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s-CO" sz="1100" dirty="0">
                        <a:effectLst/>
                      </a:endParaRPr>
                    </a:p>
                    <a:p>
                      <a:pPr algn="ctr">
                        <a:lnSpc>
                          <a:spcPts val="1300"/>
                        </a:lnSpc>
                        <a:spcBef>
                          <a:spcPts val="100"/>
                        </a:spcBef>
                        <a:spcAft>
                          <a:spcPts val="0"/>
                        </a:spcAft>
                      </a:pPr>
                      <a:r>
                        <a:rPr lang="en-US" sz="1100" dirty="0">
                          <a:effectLst/>
                        </a:rPr>
                        <a:t> </a:t>
                      </a:r>
                      <a:r>
                        <a:rPr lang="en-US" sz="1100" spc="5" dirty="0" smtClean="0">
                          <a:effectLst/>
                        </a:rPr>
                        <a:t>RESP</a:t>
                      </a:r>
                      <a:r>
                        <a:rPr lang="en-US" sz="1100" dirty="0" smtClean="0">
                          <a:effectLst/>
                        </a:rPr>
                        <a:t>ON</a:t>
                      </a:r>
                      <a:r>
                        <a:rPr lang="en-US" sz="1100" spc="5" dirty="0" smtClean="0">
                          <a:effectLst/>
                        </a:rPr>
                        <a:t>S</a:t>
                      </a:r>
                      <a:r>
                        <a:rPr lang="en-US" sz="1100" spc="-5" dirty="0" smtClean="0">
                          <a:effectLst/>
                        </a:rPr>
                        <a:t>AB</a:t>
                      </a:r>
                      <a:r>
                        <a:rPr lang="en-US" sz="1100" spc="-10" dirty="0" smtClean="0">
                          <a:effectLst/>
                        </a:rPr>
                        <a:t>L</a:t>
                      </a:r>
                      <a:r>
                        <a:rPr lang="en-US" sz="1100" dirty="0" smtClean="0">
                          <a:effectLst/>
                        </a:rPr>
                        <a:t>E</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dirty="0" smtClean="0">
                          <a:effectLst/>
                        </a:rPr>
                        <a:t> FECHA </a:t>
                      </a:r>
                    </a:p>
                    <a:p>
                      <a:pPr algn="ctr">
                        <a:lnSpc>
                          <a:spcPts val="1000"/>
                        </a:lnSpc>
                        <a:spcAft>
                          <a:spcPts val="0"/>
                        </a:spcAft>
                      </a:pPr>
                      <a:r>
                        <a:rPr lang="en-US" sz="1100" dirty="0" smtClean="0">
                          <a:effectLst/>
                        </a:rPr>
                        <a:t>DE  VENCIMIENTO                                             INTERNA </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r>
                        <a:rPr lang="en-US" sz="1100" spc="5" dirty="0" smtClean="0">
                          <a:effectLst/>
                        </a:rPr>
                        <a:t>ES</a:t>
                      </a:r>
                      <a:r>
                        <a:rPr lang="en-US" sz="1100" dirty="0" smtClean="0">
                          <a:effectLst/>
                        </a:rPr>
                        <a:t>T</a:t>
                      </a:r>
                      <a:r>
                        <a:rPr lang="en-US" sz="1100" spc="-10" dirty="0" smtClean="0">
                          <a:effectLst/>
                        </a:rPr>
                        <a:t>A</a:t>
                      </a:r>
                      <a:r>
                        <a:rPr lang="en-US" sz="1100" dirty="0" smtClean="0">
                          <a:effectLst/>
                        </a:rPr>
                        <a:t>DO</a:t>
                      </a:r>
                      <a:r>
                        <a:rPr lang="en-US" sz="1100" spc="-5" dirty="0" smtClean="0">
                          <a:effectLst/>
                        </a:rPr>
                        <a:t> </a:t>
                      </a:r>
                      <a:r>
                        <a:rPr lang="en-US" sz="1100" dirty="0">
                          <a:effectLst/>
                        </a:rPr>
                        <a:t>DE</a:t>
                      </a:r>
                      <a:r>
                        <a:rPr lang="en-US" sz="1100" spc="10" dirty="0">
                          <a:effectLst/>
                        </a:rPr>
                        <a:t> </a:t>
                      </a:r>
                      <a:r>
                        <a:rPr lang="en-US" sz="1100" spc="-10" dirty="0">
                          <a:effectLst/>
                        </a:rPr>
                        <a:t>L</a:t>
                      </a:r>
                      <a:r>
                        <a:rPr lang="en-US" sz="1100" dirty="0">
                          <a:effectLst/>
                        </a:rPr>
                        <a:t>A </a:t>
                      </a:r>
                      <a:r>
                        <a:rPr lang="en-US" sz="1100" spc="-5" dirty="0">
                          <a:effectLst/>
                        </a:rPr>
                        <a:t>AC</a:t>
                      </a:r>
                      <a:r>
                        <a:rPr lang="en-US" sz="1100" dirty="0">
                          <a:effectLst/>
                        </a:rPr>
                        <a:t>T</a:t>
                      </a:r>
                      <a:r>
                        <a:rPr lang="en-US" sz="1100" spc="-10" dirty="0">
                          <a:effectLst/>
                        </a:rPr>
                        <a:t>I</a:t>
                      </a:r>
                      <a:r>
                        <a:rPr lang="en-US" sz="1100" spc="-5" dirty="0">
                          <a:effectLst/>
                        </a:rPr>
                        <a:t>VI</a:t>
                      </a:r>
                      <a:r>
                        <a:rPr lang="en-US" sz="1100" dirty="0">
                          <a:effectLst/>
                        </a:rPr>
                        <a:t>D</a:t>
                      </a:r>
                      <a:r>
                        <a:rPr lang="en-US" sz="1100" spc="-5" dirty="0">
                          <a:effectLst/>
                        </a:rPr>
                        <a:t>A</a:t>
                      </a:r>
                      <a:r>
                        <a:rPr lang="en-US" sz="1100" dirty="0">
                          <a:effectLst/>
                        </a:rPr>
                        <a:t>D</a:t>
                      </a:r>
                      <a:endParaRPr lang="es-CO" sz="1100" dirty="0">
                        <a:effectLst/>
                        <a:latin typeface="Calibri"/>
                        <a:ea typeface="Calibri"/>
                        <a:cs typeface="Times New Roman"/>
                      </a:endParaRPr>
                    </a:p>
                  </a:txBody>
                  <a:tcPr marL="0" marR="0" marT="0" marB="0">
                    <a:solidFill>
                      <a:schemeClr val="tx2"/>
                    </a:solidFill>
                  </a:tcPr>
                </a:tc>
                <a:extLst>
                  <a:ext uri="{0D108BD9-81ED-4DB2-BD59-A6C34878D82A}">
                    <a16:rowId xmlns:a16="http://schemas.microsoft.com/office/drawing/2014/main" val="10000"/>
                  </a:ext>
                </a:extLst>
              </a:tr>
              <a:tr h="1570152">
                <a:tc>
                  <a:txBody>
                    <a:bodyPr/>
                    <a:lstStyle/>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r>
                        <a:rPr lang="es-MX" sz="900" dirty="0" smtClean="0">
                          <a:solidFill>
                            <a:schemeClr val="tx1"/>
                          </a:solidFill>
                          <a:effectLst/>
                          <a:latin typeface="Calibri"/>
                          <a:ea typeface="Calibri"/>
                          <a:cs typeface="Times New Roman"/>
                        </a:rPr>
                        <a:t>22</a:t>
                      </a:r>
                      <a:endParaRPr lang="es-CO" sz="90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5"/>
                        </a:spcBef>
                        <a:spcAft>
                          <a:spcPts val="0"/>
                        </a:spcAft>
                        <a:buClrTx/>
                        <a:buSzTx/>
                        <a:buFontTx/>
                        <a:buNone/>
                        <a:tabLst/>
                        <a:defRPr/>
                      </a:pPr>
                      <a:endParaRPr lang="es-CO" sz="11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5"/>
                        </a:spcBef>
                        <a:spcAft>
                          <a:spcPts val="0"/>
                        </a:spcAft>
                        <a:buClrTx/>
                        <a:buSzTx/>
                        <a:buFontTx/>
                        <a:buNone/>
                        <a:tabLst/>
                        <a:defRPr/>
                      </a:pPr>
                      <a:r>
                        <a:rPr lang="es-CO" sz="1100" b="0" i="0" kern="1200" dirty="0" smtClean="0">
                          <a:solidFill>
                            <a:schemeClr val="tx1"/>
                          </a:solidFill>
                          <a:effectLst/>
                          <a:latin typeface="+mn-lt"/>
                          <a:ea typeface="+mn-ea"/>
                          <a:cs typeface="+mn-cs"/>
                        </a:rPr>
                        <a:t>Revisar la Resolución UAE-CRA No. 190 de 2011.</a:t>
                      </a:r>
                    </a:p>
                    <a:p>
                      <a:pPr marL="0" marR="0" indent="0" algn="l" defTabSz="914400" rtl="0" eaLnBrk="1" fontAlgn="auto" latinLnBrk="0" hangingPunct="1">
                        <a:lnSpc>
                          <a:spcPct val="100000"/>
                        </a:lnSpc>
                        <a:spcBef>
                          <a:spcPts val="5"/>
                        </a:spcBef>
                        <a:spcAft>
                          <a:spcPts val="0"/>
                        </a:spcAft>
                        <a:buClrTx/>
                        <a:buSzTx/>
                        <a:buFontTx/>
                        <a:buNone/>
                        <a:tabLst/>
                        <a:defRPr/>
                      </a:pPr>
                      <a:endParaRPr lang="es-MX" sz="1100" b="0" i="0" kern="1200" dirty="0" smtClean="0">
                        <a:solidFill>
                          <a:schemeClr val="dk1"/>
                        </a:solidFill>
                        <a:effectLst/>
                        <a:latin typeface="+mn-lt"/>
                        <a:ea typeface="+mn-ea"/>
                        <a:cs typeface="+mn-cs"/>
                      </a:endParaRPr>
                    </a:p>
                    <a:p>
                      <a:pPr marL="0" marR="0" indent="0" algn="l" defTabSz="914400" rtl="0" eaLnBrk="1" fontAlgn="auto" latinLnBrk="0" hangingPunct="1">
                        <a:lnSpc>
                          <a:spcPct val="100000"/>
                        </a:lnSpc>
                        <a:spcBef>
                          <a:spcPts val="5"/>
                        </a:spcBef>
                        <a:spcAft>
                          <a:spcPts val="0"/>
                        </a:spcAft>
                        <a:buClrTx/>
                        <a:buSzTx/>
                        <a:buFontTx/>
                        <a:buNone/>
                        <a:tabLst/>
                        <a:defRPr/>
                      </a:pPr>
                      <a:r>
                        <a:rPr lang="es-MX" sz="1100" b="1" kern="1200" dirty="0" smtClean="0">
                          <a:solidFill>
                            <a:schemeClr val="dk1"/>
                          </a:solidFill>
                          <a:effectLst/>
                          <a:latin typeface="+mn-lt"/>
                          <a:ea typeface="+mn-ea"/>
                          <a:cs typeface="+mn-cs"/>
                        </a:rPr>
                        <a:t>UNIDAD DE MEDIDA/CANTIDADES</a:t>
                      </a:r>
                      <a:r>
                        <a:rPr lang="es-MX" sz="1100" b="0" kern="1200" dirty="0" smtClean="0">
                          <a:solidFill>
                            <a:schemeClr val="dk1"/>
                          </a:solidFill>
                          <a:effectLst/>
                          <a:latin typeface="+mn-lt"/>
                          <a:ea typeface="+mn-ea"/>
                          <a:cs typeface="+mn-cs"/>
                        </a:rPr>
                        <a:t>: </a:t>
                      </a:r>
                    </a:p>
                    <a:p>
                      <a:pPr marL="0" marR="0" indent="0" algn="l" defTabSz="914400" rtl="0" eaLnBrk="1" fontAlgn="auto" latinLnBrk="0" hangingPunct="1">
                        <a:lnSpc>
                          <a:spcPct val="100000"/>
                        </a:lnSpc>
                        <a:spcBef>
                          <a:spcPts val="5"/>
                        </a:spcBef>
                        <a:spcAft>
                          <a:spcPts val="0"/>
                        </a:spcAft>
                        <a:buClrTx/>
                        <a:buSzTx/>
                        <a:buFontTx/>
                        <a:buNone/>
                        <a:tabLst/>
                        <a:defRPr/>
                      </a:pPr>
                      <a:r>
                        <a:rPr lang="es-MX" sz="1100" b="0" kern="1200" dirty="0" smtClean="0">
                          <a:solidFill>
                            <a:schemeClr val="dk1"/>
                          </a:solidFill>
                          <a:effectLst/>
                          <a:latin typeface="+mn-lt"/>
                          <a:ea typeface="+mn-ea"/>
                          <a:cs typeface="+mn-cs"/>
                        </a:rPr>
                        <a:t>-Resolución modificada.</a:t>
                      </a:r>
                      <a:endParaRPr lang="es-MX" sz="1100" b="0" i="0" kern="1200" dirty="0" smtClean="0">
                        <a:solidFill>
                          <a:schemeClr val="dk1"/>
                        </a:solidFill>
                        <a:effectLst/>
                        <a:latin typeface="+mn-lt"/>
                        <a:ea typeface="+mn-ea"/>
                        <a:cs typeface="+mn-cs"/>
                      </a:endParaRPr>
                    </a:p>
                    <a:p>
                      <a:pPr marL="0" marR="0" indent="0" algn="l" defTabSz="914400" rtl="0" eaLnBrk="1" fontAlgn="auto" latinLnBrk="0" hangingPunct="1">
                        <a:lnSpc>
                          <a:spcPct val="100000"/>
                        </a:lnSpc>
                        <a:spcBef>
                          <a:spcPts val="5"/>
                        </a:spcBef>
                        <a:spcAft>
                          <a:spcPts val="0"/>
                        </a:spcAft>
                        <a:buClrTx/>
                        <a:buSzTx/>
                        <a:buFontTx/>
                        <a:buNone/>
                        <a:tabLst/>
                        <a:defRPr/>
                      </a:pPr>
                      <a:r>
                        <a:rPr lang="es-MX" sz="1100" b="0" i="0" kern="1200" dirty="0" smtClean="0">
                          <a:solidFill>
                            <a:schemeClr val="tx1"/>
                          </a:solidFill>
                          <a:effectLst/>
                          <a:latin typeface="+mn-lt"/>
                          <a:ea typeface="+mn-ea"/>
                          <a:cs typeface="+mn-cs"/>
                        </a:rPr>
                        <a:t>-1</a:t>
                      </a:r>
                    </a:p>
                    <a:p>
                      <a:pPr marL="0" marR="0" indent="0" algn="l" defTabSz="914400" rtl="0" eaLnBrk="1" fontAlgn="auto" latinLnBrk="0" hangingPunct="1">
                        <a:lnSpc>
                          <a:spcPct val="100000"/>
                        </a:lnSpc>
                        <a:spcBef>
                          <a:spcPts val="5"/>
                        </a:spcBef>
                        <a:spcAft>
                          <a:spcPts val="0"/>
                        </a:spcAft>
                        <a:buClrTx/>
                        <a:buSzTx/>
                        <a:buFontTx/>
                        <a:buNone/>
                        <a:tabLst/>
                        <a:defRPr/>
                      </a:pPr>
                      <a:endParaRPr lang="es-MX" sz="1100" b="0" i="0" kern="1200" dirty="0" smtClean="0">
                        <a:solidFill>
                          <a:schemeClr val="tx1"/>
                        </a:solidFill>
                        <a:effectLst/>
                        <a:latin typeface="+mn-lt"/>
                        <a:ea typeface="+mn-ea"/>
                        <a:cs typeface="+mn-cs"/>
                      </a:endParaRPr>
                    </a:p>
                  </a:txBody>
                  <a:tcPr marL="0" marR="0" marT="0" marB="0">
                    <a:solidFill>
                      <a:schemeClr val="accent1">
                        <a:lumMod val="40000"/>
                        <a:lumOff val="60000"/>
                      </a:schemeClr>
                    </a:solidFill>
                  </a:tcPr>
                </a:tc>
                <a:tc>
                  <a:txBody>
                    <a:bodyPr/>
                    <a:lstStyle/>
                    <a:p>
                      <a:pPr marL="0" marR="0" indent="0" algn="just" defTabSz="914400" rtl="0" eaLnBrk="1" fontAlgn="auto" latinLnBrk="0" hangingPunct="1">
                        <a:lnSpc>
                          <a:spcPct val="100000"/>
                        </a:lnSpc>
                        <a:spcBef>
                          <a:spcPts val="50"/>
                        </a:spcBef>
                        <a:spcAft>
                          <a:spcPts val="0"/>
                        </a:spcAft>
                        <a:buClrTx/>
                        <a:buSzTx/>
                        <a:buFontTx/>
                        <a:buNone/>
                        <a:tabLst/>
                        <a:defRPr/>
                      </a:pPr>
                      <a:endParaRPr lang="es-MX" sz="1100" b="0" dirty="0" smtClean="0">
                        <a:solidFill>
                          <a:schemeClr val="tx1"/>
                        </a:solidFill>
                        <a:effectLst/>
                      </a:endParaRPr>
                    </a:p>
                    <a:p>
                      <a:pPr marL="0" marR="0" indent="0" algn="just" defTabSz="914400" rtl="0" eaLnBrk="1" fontAlgn="auto" latinLnBrk="0" hangingPunct="1">
                        <a:lnSpc>
                          <a:spcPct val="100000"/>
                        </a:lnSpc>
                        <a:spcBef>
                          <a:spcPts val="50"/>
                        </a:spcBef>
                        <a:spcAft>
                          <a:spcPts val="0"/>
                        </a:spcAft>
                        <a:buClrTx/>
                        <a:buSzTx/>
                        <a:buFontTx/>
                        <a:buNone/>
                        <a:tabLst/>
                        <a:defRPr/>
                      </a:pPr>
                      <a:r>
                        <a:rPr lang="es-CO" sz="1100" b="0" i="0" kern="1200" dirty="0" smtClean="0">
                          <a:solidFill>
                            <a:schemeClr val="tx1"/>
                          </a:solidFill>
                          <a:effectLst/>
                          <a:latin typeface="+mn-lt"/>
                          <a:ea typeface="+mn-ea"/>
                          <a:cs typeface="+mn-cs"/>
                        </a:rPr>
                        <a:t>Se aprobó la Resolución UAE-CRA-889 del 2 de septiembre de 2016.</a:t>
                      </a:r>
                    </a:p>
                    <a:p>
                      <a:pPr marL="0" marR="0" indent="0" algn="just" defTabSz="914400" rtl="0" eaLnBrk="1" fontAlgn="auto" latinLnBrk="0" hangingPunct="1">
                        <a:lnSpc>
                          <a:spcPct val="100000"/>
                        </a:lnSpc>
                        <a:spcBef>
                          <a:spcPts val="50"/>
                        </a:spcBef>
                        <a:spcAft>
                          <a:spcPts val="0"/>
                        </a:spcAft>
                        <a:buClrTx/>
                        <a:buSzTx/>
                        <a:buFontTx/>
                        <a:buNone/>
                        <a:tabLst/>
                        <a:defRPr/>
                      </a:pPr>
                      <a:endParaRPr lang="es-MX" sz="1100" b="0" baseline="0" dirty="0" smtClean="0">
                        <a:solidFill>
                          <a:schemeClr val="tx1"/>
                        </a:solidFill>
                        <a:effectLst/>
                      </a:endParaRPr>
                    </a:p>
                  </a:txBody>
                  <a:tcPr marL="0" marR="0" marT="0" marB="0">
                    <a:solidFill>
                      <a:schemeClr val="accent1">
                        <a:lumMod val="40000"/>
                        <a:lumOff val="60000"/>
                      </a:schemeClr>
                    </a:solidFill>
                  </a:tcPr>
                </a:tc>
                <a:tc>
                  <a:txBody>
                    <a:bodyPr/>
                    <a:lstStyle/>
                    <a:p>
                      <a:pPr algn="ct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gn="ctr">
                        <a:lnSpc>
                          <a:spcPct val="100000"/>
                        </a:lnSpc>
                        <a:spcBef>
                          <a:spcPts val="5"/>
                        </a:spcBef>
                        <a:spcAft>
                          <a:spcPts val="0"/>
                        </a:spcAft>
                      </a:pPr>
                      <a:r>
                        <a:rPr lang="es-MX" sz="1100" b="0" dirty="0" smtClean="0">
                          <a:solidFill>
                            <a:schemeClr val="tx1"/>
                          </a:solidFill>
                          <a:effectLst/>
                          <a:latin typeface="+mn-lt"/>
                          <a:ea typeface="Calibri"/>
                          <a:cs typeface="Times New Roman"/>
                        </a:rPr>
                        <a:t>Subdirección Administrativa y Financiera</a:t>
                      </a:r>
                    </a:p>
                  </a:txBody>
                  <a:tcPr marL="0" marR="0" marT="0" marB="0">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50"/>
                        </a:spcBef>
                        <a:spcAft>
                          <a:spcPts val="0"/>
                        </a:spcAft>
                        <a:buClrTx/>
                        <a:buSzTx/>
                        <a:buFontTx/>
                        <a:buNone/>
                        <a:tabLst/>
                        <a:defRPr/>
                      </a:pPr>
                      <a:endParaRPr lang="es-CO" sz="1100" kern="1200" dirty="0" smtClean="0">
                        <a:solidFill>
                          <a:schemeClr val="dk1"/>
                        </a:solidFill>
                        <a:effectLst/>
                        <a:latin typeface="+mn-lt"/>
                        <a:ea typeface="+mn-ea"/>
                        <a:cs typeface="+mn-cs"/>
                      </a:endParaRPr>
                    </a:p>
                    <a:p>
                      <a:pPr marL="0" marR="0" indent="0" algn="ctr" defTabSz="914400" rtl="0" eaLnBrk="1" fontAlgn="auto" latinLnBrk="0" hangingPunct="1">
                        <a:lnSpc>
                          <a:spcPct val="100000"/>
                        </a:lnSpc>
                        <a:spcBef>
                          <a:spcPts val="50"/>
                        </a:spcBef>
                        <a:spcAft>
                          <a:spcPts val="0"/>
                        </a:spcAft>
                        <a:buClrTx/>
                        <a:buSzTx/>
                        <a:buFontTx/>
                        <a:buNone/>
                        <a:tabLst/>
                        <a:defRPr/>
                      </a:pPr>
                      <a:r>
                        <a:rPr lang="es-CO" sz="1100" b="0" kern="1200" dirty="0" smtClean="0">
                          <a:solidFill>
                            <a:schemeClr val="dk1"/>
                          </a:solidFill>
                          <a:effectLst/>
                          <a:latin typeface="+mn-lt"/>
                          <a:ea typeface="+mn-ea"/>
                          <a:cs typeface="+mn-cs"/>
                        </a:rPr>
                        <a:t>30/4/2016</a:t>
                      </a:r>
                    </a:p>
                  </a:txBody>
                  <a:tcPr marL="0" marR="0" marT="0" marB="0">
                    <a:solidFill>
                      <a:schemeClr val="accent1">
                        <a:lumMod val="40000"/>
                        <a:lumOff val="60000"/>
                      </a:schemeClr>
                    </a:solidFill>
                  </a:tcPr>
                </a:tc>
                <a:tc>
                  <a:txBody>
                    <a:bodyPr/>
                    <a:lstStyle/>
                    <a:p>
                      <a:pPr>
                        <a:lnSpc>
                          <a:spcPts val="950"/>
                        </a:lnSpc>
                        <a:spcBef>
                          <a:spcPts val="15"/>
                        </a:spcBef>
                        <a:spcAft>
                          <a:spcPts val="0"/>
                        </a:spcAft>
                      </a:pPr>
                      <a:endParaRPr lang="es-MX" sz="1100" dirty="0" smtClean="0">
                        <a:solidFill>
                          <a:srgbClr val="FF0000"/>
                        </a:solidFill>
                        <a:effectLst/>
                        <a:latin typeface="Calibri"/>
                        <a:ea typeface="Calibri"/>
                        <a:cs typeface="Times New Roman"/>
                      </a:endParaRPr>
                    </a:p>
                    <a:p>
                      <a:pPr>
                        <a:lnSpc>
                          <a:spcPts val="950"/>
                        </a:lnSpc>
                        <a:spcBef>
                          <a:spcPts val="15"/>
                        </a:spcBef>
                        <a:spcAft>
                          <a:spcPts val="0"/>
                        </a:spcAft>
                      </a:pPr>
                      <a:endParaRPr lang="es-MX" sz="1100" dirty="0" smtClean="0">
                        <a:solidFill>
                          <a:srgbClr val="FF0000"/>
                        </a:solidFill>
                        <a:effectLst/>
                        <a:latin typeface="Calibri"/>
                        <a:ea typeface="Calibri"/>
                        <a:cs typeface="Times New Roman"/>
                      </a:endParaRPr>
                    </a:p>
                    <a:p>
                      <a:pPr algn="ctr">
                        <a:lnSpc>
                          <a:spcPts val="950"/>
                        </a:lnSpc>
                        <a:spcBef>
                          <a:spcPts val="15"/>
                        </a:spcBef>
                        <a:spcAft>
                          <a:spcPts val="0"/>
                        </a:spcAft>
                      </a:pPr>
                      <a:r>
                        <a:rPr lang="es-MX" sz="1100" b="1" dirty="0" smtClean="0">
                          <a:solidFill>
                            <a:schemeClr val="tx1"/>
                          </a:solidFill>
                          <a:effectLst/>
                          <a:latin typeface="Calibri"/>
                          <a:ea typeface="Calibri"/>
                          <a:cs typeface="Times New Roman"/>
                        </a:rPr>
                        <a:t> </a:t>
                      </a:r>
                      <a:r>
                        <a:rPr lang="es-MX" sz="1100" dirty="0" smtClean="0">
                          <a:solidFill>
                            <a:schemeClr val="tx1"/>
                          </a:solidFill>
                          <a:effectLst/>
                          <a:latin typeface="+mn-lt"/>
                          <a:ea typeface="Calibri"/>
                          <a:cs typeface="Times New Roman"/>
                        </a:rPr>
                        <a:t>CUMPLIDA</a:t>
                      </a:r>
                      <a:endParaRPr lang="es-CO" sz="1100" dirty="0">
                        <a:solidFill>
                          <a:schemeClr val="tx1"/>
                        </a:solidFill>
                        <a:effectLst/>
                        <a:latin typeface="+mn-lt"/>
                        <a:ea typeface="Calibri"/>
                        <a:cs typeface="Times New Roman"/>
                      </a:endParaRPr>
                    </a:p>
                  </a:txBody>
                  <a:tcPr marL="0" marR="0" marT="0" marB="0">
                    <a:solidFill>
                      <a:schemeClr val="accent1">
                        <a:lumMod val="40000"/>
                        <a:lumOff val="60000"/>
                      </a:schemeClr>
                    </a:solidFill>
                  </a:tcPr>
                </a:tc>
                <a:extLst>
                  <a:ext uri="{0D108BD9-81ED-4DB2-BD59-A6C34878D82A}">
                    <a16:rowId xmlns:a16="http://schemas.microsoft.com/office/drawing/2014/main" val="10001"/>
                  </a:ext>
                </a:extLst>
              </a:tr>
              <a:tr h="1851120">
                <a:tc>
                  <a:txBody>
                    <a:bodyPr/>
                    <a:lstStyle/>
                    <a:p>
                      <a:pPr marL="12065" marR="3175" algn="ctr">
                        <a:lnSpc>
                          <a:spcPct val="107000"/>
                        </a:lnSpc>
                        <a:spcBef>
                          <a:spcPts val="445"/>
                        </a:spcBef>
                        <a:spcAft>
                          <a:spcPts val="0"/>
                        </a:spcAft>
                      </a:pPr>
                      <a:endParaRPr lang="es-CO"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CO"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CO"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r>
                        <a:rPr lang="es-CO" sz="900" dirty="0" smtClean="0">
                          <a:solidFill>
                            <a:schemeClr val="tx1"/>
                          </a:solidFill>
                          <a:effectLst/>
                          <a:latin typeface="Calibri"/>
                          <a:ea typeface="Calibri"/>
                          <a:cs typeface="Times New Roman"/>
                        </a:rPr>
                        <a:t>23</a:t>
                      </a:r>
                      <a:endParaRPr lang="es-CO" sz="90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marL="0" algn="just" defTabSz="914400" rtl="0" eaLnBrk="1" fontAlgn="ctr" latinLnBrk="0" hangingPunct="1"/>
                      <a:r>
                        <a:rPr lang="es-CO" sz="1100" b="0" kern="1200" dirty="0">
                          <a:solidFill>
                            <a:schemeClr val="dk1"/>
                          </a:solidFill>
                          <a:effectLst/>
                          <a:latin typeface="+mn-lt"/>
                          <a:ea typeface="+mn-ea"/>
                          <a:cs typeface="+mn-cs"/>
                        </a:rPr>
                        <a:t>Elaborar un manual de procedimientos contables </a:t>
                      </a:r>
                    </a:p>
                  </a:txBody>
                  <a:tcPr marL="9525" marR="9525" marT="9525" marB="0" anchor="ctr">
                    <a:solidFill>
                      <a:schemeClr val="accent1">
                        <a:lumMod val="40000"/>
                        <a:lumOff val="60000"/>
                      </a:schemeClr>
                    </a:solidFill>
                  </a:tcPr>
                </a:tc>
                <a:tc>
                  <a:txBody>
                    <a:bodyPr/>
                    <a:lstStyle/>
                    <a:p>
                      <a:pPr algn="just"/>
                      <a:endParaRPr lang="es-CO" sz="1100" b="0" kern="1200" dirty="0" smtClean="0">
                        <a:solidFill>
                          <a:schemeClr val="tx1"/>
                        </a:solidFill>
                        <a:effectLst/>
                        <a:latin typeface="+mn-lt"/>
                        <a:ea typeface="+mn-ea"/>
                        <a:cs typeface="+mn-cs"/>
                      </a:endParaRPr>
                    </a:p>
                    <a:p>
                      <a:pPr algn="just"/>
                      <a:r>
                        <a:rPr lang="es-CO" sz="1100" b="0" kern="1200" dirty="0" smtClean="0">
                          <a:solidFill>
                            <a:schemeClr val="tx1"/>
                          </a:solidFill>
                          <a:effectLst/>
                          <a:latin typeface="+mn-lt"/>
                          <a:ea typeface="+mn-ea"/>
                          <a:cs typeface="+mn-cs"/>
                        </a:rPr>
                        <a:t>En el manual de políticas contables aprobado en el Comité IDA del 22 de diciembre de 2016, se describen las revelaciones requeridas a las cuentas contables que componen los estados financieros.  Adicionalmente en el numeral 3.1 del manual en lo referente a las notas a los estados financieros se describe la información que se debe revelar.</a:t>
                      </a:r>
                    </a:p>
                  </a:txBody>
                  <a:tcPr marL="0" marR="0" marT="0" marB="0">
                    <a:solidFill>
                      <a:schemeClr val="accent1">
                        <a:lumMod val="40000"/>
                        <a:lumOff val="60000"/>
                      </a:schemeClr>
                    </a:solidFill>
                  </a:tcPr>
                </a:tc>
                <a:tc>
                  <a:txBody>
                    <a:bodyPr/>
                    <a:lstStyle/>
                    <a:p>
                      <a:pP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marL="0" marR="0" lvl="0" indent="0" algn="ctr" defTabSz="914400" rtl="0" eaLnBrk="1" fontAlgn="auto" latinLnBrk="0" hangingPunct="1">
                        <a:lnSpc>
                          <a:spcPct val="100000"/>
                        </a:lnSpc>
                        <a:spcBef>
                          <a:spcPts val="5"/>
                        </a:spcBef>
                        <a:spcAft>
                          <a:spcPts val="0"/>
                        </a:spcAft>
                        <a:buClrTx/>
                        <a:buSzTx/>
                        <a:buFontTx/>
                        <a:buNone/>
                        <a:tabLst/>
                        <a:defRPr/>
                      </a:pPr>
                      <a:r>
                        <a:rPr lang="es-MX" sz="1100" b="0" kern="1200" dirty="0" smtClean="0">
                          <a:solidFill>
                            <a:schemeClr val="tx1"/>
                          </a:solidFill>
                          <a:effectLst/>
                          <a:latin typeface="+mn-lt"/>
                          <a:ea typeface="+mn-ea"/>
                          <a:cs typeface="+mn-cs"/>
                        </a:rPr>
                        <a:t>Subdirección Administrativa y Financiera</a:t>
                      </a:r>
                    </a:p>
                  </a:txBody>
                  <a:tcPr marL="0" marR="0" marT="0" marB="0">
                    <a:solidFill>
                      <a:schemeClr val="accent1">
                        <a:lumMod val="40000"/>
                        <a:lumOff val="60000"/>
                      </a:schemeClr>
                    </a:solidFill>
                  </a:tcPr>
                </a:tc>
                <a:tc>
                  <a:txBody>
                    <a:bodyPr/>
                    <a:lstStyle/>
                    <a:p>
                      <a:pPr algn="ctr">
                        <a:lnSpc>
                          <a:spcPct val="100000"/>
                        </a:lnSpc>
                        <a:spcBef>
                          <a:spcPts val="50"/>
                        </a:spcBef>
                        <a:spcAft>
                          <a:spcPts val="0"/>
                        </a:spcAft>
                      </a:pPr>
                      <a:endParaRPr lang="es-CO" sz="1100" b="0" dirty="0" smtClean="0">
                        <a:solidFill>
                          <a:schemeClr val="tx1"/>
                        </a:solidFill>
                        <a:effectLst/>
                        <a:latin typeface="Calibri"/>
                        <a:ea typeface="Calibri"/>
                        <a:cs typeface="Times New Roman"/>
                      </a:endParaRPr>
                    </a:p>
                    <a:p>
                      <a:pPr algn="ctr">
                        <a:lnSpc>
                          <a:spcPct val="100000"/>
                        </a:lnSpc>
                        <a:spcBef>
                          <a:spcPts val="50"/>
                        </a:spcBef>
                        <a:spcAft>
                          <a:spcPts val="0"/>
                        </a:spcAft>
                      </a:pPr>
                      <a:endParaRPr lang="es-CO" sz="1100" b="0" dirty="0" smtClean="0">
                        <a:solidFill>
                          <a:schemeClr val="tx1"/>
                        </a:solidFill>
                        <a:effectLst/>
                        <a:latin typeface="Calibri"/>
                        <a:ea typeface="Calibri"/>
                        <a:cs typeface="Times New Roman"/>
                      </a:endParaRPr>
                    </a:p>
                    <a:p>
                      <a:pPr algn="ctr">
                        <a:lnSpc>
                          <a:spcPct val="100000"/>
                        </a:lnSpc>
                        <a:spcBef>
                          <a:spcPts val="50"/>
                        </a:spcBef>
                        <a:spcAft>
                          <a:spcPts val="0"/>
                        </a:spcAft>
                      </a:pPr>
                      <a:r>
                        <a:rPr lang="es-CO" sz="1100" b="0" dirty="0" smtClean="0">
                          <a:solidFill>
                            <a:schemeClr val="tx1"/>
                          </a:solidFill>
                          <a:effectLst/>
                          <a:latin typeface="Calibri"/>
                          <a:ea typeface="Calibri"/>
                          <a:cs typeface="Times New Roman"/>
                        </a:rPr>
                        <a:t>31/12/</a:t>
                      </a:r>
                      <a:r>
                        <a:rPr lang="es-CO" sz="1100" b="0" baseline="0" dirty="0" smtClean="0">
                          <a:solidFill>
                            <a:schemeClr val="tx1"/>
                          </a:solidFill>
                          <a:effectLst/>
                          <a:latin typeface="Calibri"/>
                          <a:ea typeface="Calibri"/>
                          <a:cs typeface="Times New Roman"/>
                        </a:rPr>
                        <a:t>2016</a:t>
                      </a:r>
                      <a:endParaRPr lang="es-CO" sz="1100" b="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a:lnSpc>
                          <a:spcPts val="950"/>
                        </a:lnSpc>
                        <a:spcBef>
                          <a:spcPts val="15"/>
                        </a:spcBef>
                        <a:spcAft>
                          <a:spcPts val="0"/>
                        </a:spcAft>
                      </a:pPr>
                      <a:endParaRPr lang="es-CO" sz="1100" b="0" dirty="0" smtClean="0">
                        <a:solidFill>
                          <a:schemeClr val="tx1"/>
                        </a:solidFill>
                        <a:effectLst/>
                        <a:latin typeface="Calibri"/>
                        <a:ea typeface="Calibri"/>
                        <a:cs typeface="Times New Roman"/>
                      </a:endParaRPr>
                    </a:p>
                    <a:p>
                      <a:pPr>
                        <a:lnSpc>
                          <a:spcPts val="950"/>
                        </a:lnSpc>
                        <a:spcBef>
                          <a:spcPts val="15"/>
                        </a:spcBef>
                        <a:spcAft>
                          <a:spcPts val="0"/>
                        </a:spcAft>
                      </a:pPr>
                      <a:endParaRPr lang="es-CO" sz="1100" b="0" dirty="0" smtClean="0">
                        <a:solidFill>
                          <a:schemeClr val="tx1"/>
                        </a:solidFill>
                        <a:effectLst/>
                        <a:latin typeface="Calibri"/>
                        <a:ea typeface="Calibri"/>
                        <a:cs typeface="Times New Roman"/>
                      </a:endParaRPr>
                    </a:p>
                    <a:p>
                      <a:pPr>
                        <a:lnSpc>
                          <a:spcPts val="950"/>
                        </a:lnSpc>
                        <a:spcBef>
                          <a:spcPts val="15"/>
                        </a:spcBef>
                        <a:spcAft>
                          <a:spcPts val="0"/>
                        </a:spcAft>
                      </a:pPr>
                      <a:endParaRPr lang="es-CO" sz="1100" b="0" dirty="0" smtClean="0">
                        <a:solidFill>
                          <a:schemeClr val="tx1"/>
                        </a:solidFill>
                        <a:effectLst/>
                        <a:latin typeface="Calibri"/>
                        <a:ea typeface="Calibri"/>
                        <a:cs typeface="Times New Roman"/>
                      </a:endParaRPr>
                    </a:p>
                    <a:p>
                      <a:pPr marL="0" marR="0" lvl="0" indent="0" algn="l" defTabSz="914400" rtl="0" eaLnBrk="1" fontAlgn="auto" latinLnBrk="0" hangingPunct="1">
                        <a:lnSpc>
                          <a:spcPts val="950"/>
                        </a:lnSpc>
                        <a:spcBef>
                          <a:spcPts val="15"/>
                        </a:spcBef>
                        <a:spcAft>
                          <a:spcPts val="0"/>
                        </a:spcAft>
                        <a:buClrTx/>
                        <a:buSzTx/>
                        <a:buFontTx/>
                        <a:buNone/>
                        <a:tabLst/>
                        <a:defRPr/>
                      </a:pPr>
                      <a:r>
                        <a:rPr lang="es-MX" sz="1100" dirty="0" smtClean="0">
                          <a:solidFill>
                            <a:schemeClr val="tx1"/>
                          </a:solidFill>
                          <a:effectLst/>
                          <a:latin typeface="+mn-lt"/>
                          <a:ea typeface="Calibri"/>
                          <a:cs typeface="Times New Roman"/>
                        </a:rPr>
                        <a:t>    CUMPLIDA</a:t>
                      </a:r>
                      <a:endParaRPr lang="es-CO" sz="1100" dirty="0" smtClean="0">
                        <a:solidFill>
                          <a:schemeClr val="tx1"/>
                        </a:solidFill>
                        <a:effectLst/>
                        <a:latin typeface="+mn-lt"/>
                        <a:ea typeface="Calibri"/>
                        <a:cs typeface="Times New Roman"/>
                      </a:endParaRPr>
                    </a:p>
                  </a:txBody>
                  <a:tcPr marL="0" marR="0" marT="0" marB="0">
                    <a:solidFill>
                      <a:schemeClr val="accent1">
                        <a:lumMod val="40000"/>
                        <a:lumOff val="60000"/>
                      </a:schemeClr>
                    </a:solidFill>
                  </a:tcPr>
                </a:tc>
                <a:extLst>
                  <a:ext uri="{0D108BD9-81ED-4DB2-BD59-A6C34878D82A}">
                    <a16:rowId xmlns:a16="http://schemas.microsoft.com/office/drawing/2014/main" val="638557757"/>
                  </a:ext>
                </a:extLst>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317498"/>
            <a:ext cx="1584176" cy="900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10569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a:t>SEGUIMIENTO PLAN DE MEJORAMIENTO DE LA CGR AL 31 DE DICIEMBRE DE 2017</a:t>
            </a:r>
          </a:p>
        </p:txBody>
      </p:sp>
      <p:graphicFrame>
        <p:nvGraphicFramePr>
          <p:cNvPr id="10" name="9 Tabla"/>
          <p:cNvGraphicFramePr>
            <a:graphicFrameLocks noGrp="1"/>
          </p:cNvGraphicFramePr>
          <p:nvPr>
            <p:extLst>
              <p:ext uri="{D42A27DB-BD31-4B8C-83A1-F6EECF244321}">
                <p14:modId xmlns:p14="http://schemas.microsoft.com/office/powerpoint/2010/main" val="2647649424"/>
              </p:ext>
            </p:extLst>
          </p:nvPr>
        </p:nvGraphicFramePr>
        <p:xfrm>
          <a:off x="107504" y="1628800"/>
          <a:ext cx="8784975" cy="3888431"/>
        </p:xfrm>
        <a:graphic>
          <a:graphicData uri="http://schemas.openxmlformats.org/drawingml/2006/table">
            <a:tbl>
              <a:tblPr firstRow="1" firstCol="1" lastRow="1" lastCol="1" bandRow="1" bandCol="1">
                <a:tableStyleId>{5C22544A-7EE6-4342-B048-85BDC9FD1C3A}</a:tableStyleId>
              </a:tblPr>
              <a:tblGrid>
                <a:gridCol w="726031">
                  <a:extLst>
                    <a:ext uri="{9D8B030D-6E8A-4147-A177-3AD203B41FA5}">
                      <a16:colId xmlns:a16="http://schemas.microsoft.com/office/drawing/2014/main" val="20000"/>
                    </a:ext>
                  </a:extLst>
                </a:gridCol>
                <a:gridCol w="2130871">
                  <a:extLst>
                    <a:ext uri="{9D8B030D-6E8A-4147-A177-3AD203B41FA5}">
                      <a16:colId xmlns:a16="http://schemas.microsoft.com/office/drawing/2014/main" val="20001"/>
                    </a:ext>
                  </a:extLst>
                </a:gridCol>
                <a:gridCol w="2399680">
                  <a:extLst>
                    <a:ext uri="{9D8B030D-6E8A-4147-A177-3AD203B41FA5}">
                      <a16:colId xmlns:a16="http://schemas.microsoft.com/office/drawing/2014/main" val="20002"/>
                    </a:ext>
                  </a:extLst>
                </a:gridCol>
                <a:gridCol w="1080120">
                  <a:extLst>
                    <a:ext uri="{9D8B030D-6E8A-4147-A177-3AD203B41FA5}">
                      <a16:colId xmlns:a16="http://schemas.microsoft.com/office/drawing/2014/main" val="20003"/>
                    </a:ext>
                  </a:extLst>
                </a:gridCol>
                <a:gridCol w="1527268">
                  <a:extLst>
                    <a:ext uri="{9D8B030D-6E8A-4147-A177-3AD203B41FA5}">
                      <a16:colId xmlns:a16="http://schemas.microsoft.com/office/drawing/2014/main" val="20004"/>
                    </a:ext>
                  </a:extLst>
                </a:gridCol>
                <a:gridCol w="921005">
                  <a:extLst>
                    <a:ext uri="{9D8B030D-6E8A-4147-A177-3AD203B41FA5}">
                      <a16:colId xmlns:a16="http://schemas.microsoft.com/office/drawing/2014/main" val="20005"/>
                    </a:ext>
                  </a:extLst>
                </a:gridCol>
              </a:tblGrid>
              <a:tr h="838476">
                <a:tc>
                  <a:txBody>
                    <a:bodyPr/>
                    <a:lstStyle/>
                    <a:p>
                      <a:pPr>
                        <a:lnSpc>
                          <a:spcPts val="1000"/>
                        </a:lnSpc>
                        <a:spcBef>
                          <a:spcPts val="90"/>
                        </a:spcBef>
                        <a:spcAft>
                          <a:spcPts val="0"/>
                        </a:spcAft>
                      </a:pPr>
                      <a:r>
                        <a:rPr lang="en-US" sz="1100" dirty="0">
                          <a:effectLst/>
                        </a:rPr>
                        <a:t> </a:t>
                      </a:r>
                      <a:endParaRPr lang="es-CO" sz="1100" dirty="0">
                        <a:effectLst/>
                      </a:endParaRPr>
                    </a:p>
                    <a:p>
                      <a:pPr marL="26670" marR="20955" algn="ctr">
                        <a:lnSpc>
                          <a:spcPct val="107000"/>
                        </a:lnSpc>
                        <a:spcAft>
                          <a:spcPts val="0"/>
                        </a:spcAft>
                      </a:pPr>
                      <a:endParaRPr lang="en-US" sz="1100" spc="5" dirty="0" smtClean="0">
                        <a:effectLst/>
                      </a:endParaRPr>
                    </a:p>
                    <a:p>
                      <a:pPr marL="26670" marR="20955" algn="ctr">
                        <a:lnSpc>
                          <a:spcPct val="107000"/>
                        </a:lnSpc>
                        <a:spcAft>
                          <a:spcPts val="0"/>
                        </a:spcAft>
                      </a:pPr>
                      <a:r>
                        <a:rPr lang="en-US" sz="1100" spc="5" dirty="0" smtClean="0">
                          <a:effectLst/>
                        </a:rPr>
                        <a:t>HALLAZGO</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750"/>
                        </a:lnSpc>
                        <a:spcBef>
                          <a:spcPts val="5"/>
                        </a:spcBef>
                        <a:spcAft>
                          <a:spcPts val="0"/>
                        </a:spcAft>
                      </a:pPr>
                      <a:r>
                        <a:rPr lang="es-CO" sz="1100" dirty="0">
                          <a:effectLst/>
                        </a:rPr>
                        <a:t> </a:t>
                      </a:r>
                    </a:p>
                    <a:p>
                      <a:pPr>
                        <a:lnSpc>
                          <a:spcPts val="1000"/>
                        </a:lnSpc>
                        <a:spcAft>
                          <a:spcPts val="0"/>
                        </a:spcAft>
                      </a:pPr>
                      <a:r>
                        <a:rPr lang="es-CO" sz="1100" dirty="0">
                          <a:effectLst/>
                        </a:rPr>
                        <a:t>  </a:t>
                      </a:r>
                      <a:endParaRPr lang="es-CO" sz="1100" dirty="0" smtClean="0">
                        <a:effectLst/>
                      </a:endParaRPr>
                    </a:p>
                    <a:p>
                      <a:pPr>
                        <a:lnSpc>
                          <a:spcPts val="1000"/>
                        </a:lnSpc>
                        <a:spcAft>
                          <a:spcPts val="0"/>
                        </a:spcAft>
                      </a:pPr>
                      <a:r>
                        <a:rPr lang="es-MX" sz="1100" dirty="0" smtClean="0">
                          <a:effectLst/>
                        </a:rPr>
                        <a:t>      </a:t>
                      </a:r>
                    </a:p>
                    <a:p>
                      <a:pPr algn="ctr">
                        <a:lnSpc>
                          <a:spcPts val="1000"/>
                        </a:lnSpc>
                        <a:spcAft>
                          <a:spcPts val="0"/>
                        </a:spcAft>
                      </a:pPr>
                      <a:r>
                        <a:rPr lang="es-MX" sz="1100" dirty="0" smtClean="0">
                          <a:effectLst/>
                        </a:rPr>
                        <a:t> ACCIÓN DE MEJORA/UNIDADES</a:t>
                      </a:r>
                      <a:r>
                        <a:rPr lang="es-MX" sz="1100" baseline="0" dirty="0" smtClean="0">
                          <a:effectLst/>
                        </a:rPr>
                        <a:t> DE MEDIDA/CANTIDADES</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spc="-5" dirty="0" smtClean="0">
                          <a:effectLst/>
                        </a:rPr>
                        <a:t>AC</a:t>
                      </a:r>
                      <a:r>
                        <a:rPr lang="en-US" sz="1100" dirty="0" smtClean="0">
                          <a:effectLst/>
                        </a:rPr>
                        <a:t>T</a:t>
                      </a:r>
                      <a:r>
                        <a:rPr lang="en-US" sz="1100" spc="-10" dirty="0" smtClean="0">
                          <a:effectLst/>
                        </a:rPr>
                        <a:t>I</a:t>
                      </a:r>
                      <a:r>
                        <a:rPr lang="en-US" sz="1100" spc="-5" dirty="0" smtClean="0">
                          <a:effectLst/>
                        </a:rPr>
                        <a:t>VI</a:t>
                      </a:r>
                      <a:r>
                        <a:rPr lang="en-US" sz="1100" dirty="0" smtClean="0">
                          <a:effectLst/>
                        </a:rPr>
                        <a:t>D</a:t>
                      </a:r>
                      <a:r>
                        <a:rPr lang="en-US" sz="1100" spc="-5" dirty="0" smtClean="0">
                          <a:effectLst/>
                        </a:rPr>
                        <a:t>A</a:t>
                      </a:r>
                      <a:r>
                        <a:rPr lang="en-US" sz="1100" dirty="0" smtClean="0">
                          <a:effectLst/>
                        </a:rPr>
                        <a:t>D</a:t>
                      </a:r>
                      <a:r>
                        <a:rPr lang="en-US" sz="1100" spc="5" dirty="0" smtClean="0">
                          <a:effectLst/>
                        </a:rPr>
                        <a:t>E</a:t>
                      </a:r>
                      <a:r>
                        <a:rPr lang="en-US" sz="1100" dirty="0" smtClean="0">
                          <a:effectLst/>
                        </a:rPr>
                        <a:t>S</a:t>
                      </a:r>
                      <a:r>
                        <a:rPr lang="en-US" sz="1100" spc="-15" dirty="0" smtClean="0">
                          <a:effectLst/>
                        </a:rPr>
                        <a:t> </a:t>
                      </a:r>
                      <a:r>
                        <a:rPr lang="en-US" sz="1100" spc="5" dirty="0">
                          <a:effectLst/>
                        </a:rPr>
                        <a:t>RE</a:t>
                      </a:r>
                      <a:r>
                        <a:rPr lang="en-US" sz="1100" spc="-5" dirty="0">
                          <a:effectLst/>
                        </a:rPr>
                        <a:t>A</a:t>
                      </a:r>
                      <a:r>
                        <a:rPr lang="en-US" sz="1100" spc="-10" dirty="0">
                          <a:effectLst/>
                        </a:rPr>
                        <a:t>L</a:t>
                      </a:r>
                      <a:r>
                        <a:rPr lang="en-US" sz="1100" spc="-5" dirty="0">
                          <a:effectLst/>
                        </a:rPr>
                        <a:t>I</a:t>
                      </a:r>
                      <a:r>
                        <a:rPr lang="en-US" sz="1100" dirty="0">
                          <a:effectLst/>
                        </a:rPr>
                        <a:t>Z</a:t>
                      </a:r>
                      <a:r>
                        <a:rPr lang="en-US" sz="1100" spc="-5" dirty="0">
                          <a:effectLst/>
                        </a:rPr>
                        <a:t>A</a:t>
                      </a:r>
                      <a:r>
                        <a:rPr lang="en-US" sz="1100" dirty="0">
                          <a:effectLst/>
                        </a:rPr>
                        <a:t>D</a:t>
                      </a:r>
                      <a:r>
                        <a:rPr lang="en-US" sz="1100" spc="-5" dirty="0">
                          <a:effectLst/>
                        </a:rPr>
                        <a:t>A</a:t>
                      </a:r>
                      <a:r>
                        <a:rPr lang="en-US" sz="1100" dirty="0">
                          <a:effectLst/>
                        </a:rPr>
                        <a:t>S</a:t>
                      </a:r>
                      <a:r>
                        <a:rPr lang="en-US" sz="1100" spc="-35" dirty="0">
                          <a:effectLst/>
                        </a:rPr>
                        <a:t> </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s-CO" sz="1100" dirty="0">
                        <a:effectLst/>
                      </a:endParaRPr>
                    </a:p>
                    <a:p>
                      <a:pPr algn="ctr">
                        <a:lnSpc>
                          <a:spcPts val="1300"/>
                        </a:lnSpc>
                        <a:spcBef>
                          <a:spcPts val="100"/>
                        </a:spcBef>
                        <a:spcAft>
                          <a:spcPts val="0"/>
                        </a:spcAft>
                      </a:pPr>
                      <a:r>
                        <a:rPr lang="en-US" sz="1100" dirty="0">
                          <a:effectLst/>
                        </a:rPr>
                        <a:t> </a:t>
                      </a:r>
                      <a:r>
                        <a:rPr lang="en-US" sz="1100" spc="5" dirty="0" smtClean="0">
                          <a:effectLst/>
                        </a:rPr>
                        <a:t>RESP</a:t>
                      </a:r>
                      <a:r>
                        <a:rPr lang="en-US" sz="1100" dirty="0" smtClean="0">
                          <a:effectLst/>
                        </a:rPr>
                        <a:t>ON</a:t>
                      </a:r>
                      <a:r>
                        <a:rPr lang="en-US" sz="1100" spc="5" dirty="0" smtClean="0">
                          <a:effectLst/>
                        </a:rPr>
                        <a:t>S</a:t>
                      </a:r>
                      <a:r>
                        <a:rPr lang="en-US" sz="1100" spc="-5" dirty="0" smtClean="0">
                          <a:effectLst/>
                        </a:rPr>
                        <a:t>AB</a:t>
                      </a:r>
                      <a:r>
                        <a:rPr lang="en-US" sz="1100" spc="-10" dirty="0" smtClean="0">
                          <a:effectLst/>
                        </a:rPr>
                        <a:t>L</a:t>
                      </a:r>
                      <a:r>
                        <a:rPr lang="en-US" sz="1100" dirty="0" smtClean="0">
                          <a:effectLst/>
                        </a:rPr>
                        <a:t>E</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dirty="0" smtClean="0">
                          <a:effectLst/>
                        </a:rPr>
                        <a:t> FECHA </a:t>
                      </a:r>
                    </a:p>
                    <a:p>
                      <a:pPr algn="ctr">
                        <a:lnSpc>
                          <a:spcPts val="1000"/>
                        </a:lnSpc>
                        <a:spcAft>
                          <a:spcPts val="0"/>
                        </a:spcAft>
                      </a:pPr>
                      <a:r>
                        <a:rPr lang="en-US" sz="1100" dirty="0" smtClean="0">
                          <a:effectLst/>
                        </a:rPr>
                        <a:t>DE  VENCIMIENTO                                             INTERNA </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r>
                        <a:rPr lang="en-US" sz="1100" spc="5" dirty="0" smtClean="0">
                          <a:effectLst/>
                        </a:rPr>
                        <a:t>ES</a:t>
                      </a:r>
                      <a:r>
                        <a:rPr lang="en-US" sz="1100" dirty="0" smtClean="0">
                          <a:effectLst/>
                        </a:rPr>
                        <a:t>T</a:t>
                      </a:r>
                      <a:r>
                        <a:rPr lang="en-US" sz="1100" spc="-10" dirty="0" smtClean="0">
                          <a:effectLst/>
                        </a:rPr>
                        <a:t>A</a:t>
                      </a:r>
                      <a:r>
                        <a:rPr lang="en-US" sz="1100" dirty="0" smtClean="0">
                          <a:effectLst/>
                        </a:rPr>
                        <a:t>DO</a:t>
                      </a:r>
                      <a:r>
                        <a:rPr lang="en-US" sz="1100" spc="-5" dirty="0" smtClean="0">
                          <a:effectLst/>
                        </a:rPr>
                        <a:t> </a:t>
                      </a:r>
                      <a:r>
                        <a:rPr lang="en-US" sz="1100" dirty="0">
                          <a:effectLst/>
                        </a:rPr>
                        <a:t>DE</a:t>
                      </a:r>
                      <a:r>
                        <a:rPr lang="en-US" sz="1100" spc="10" dirty="0">
                          <a:effectLst/>
                        </a:rPr>
                        <a:t> </a:t>
                      </a:r>
                      <a:r>
                        <a:rPr lang="en-US" sz="1100" spc="-10" dirty="0">
                          <a:effectLst/>
                        </a:rPr>
                        <a:t>L</a:t>
                      </a:r>
                      <a:r>
                        <a:rPr lang="en-US" sz="1100" dirty="0">
                          <a:effectLst/>
                        </a:rPr>
                        <a:t>A </a:t>
                      </a:r>
                      <a:r>
                        <a:rPr lang="en-US" sz="1100" spc="-5" dirty="0">
                          <a:effectLst/>
                        </a:rPr>
                        <a:t>AC</a:t>
                      </a:r>
                      <a:r>
                        <a:rPr lang="en-US" sz="1100" dirty="0">
                          <a:effectLst/>
                        </a:rPr>
                        <a:t>T</a:t>
                      </a:r>
                      <a:r>
                        <a:rPr lang="en-US" sz="1100" spc="-10" dirty="0">
                          <a:effectLst/>
                        </a:rPr>
                        <a:t>I</a:t>
                      </a:r>
                      <a:r>
                        <a:rPr lang="en-US" sz="1100" spc="-5" dirty="0">
                          <a:effectLst/>
                        </a:rPr>
                        <a:t>VI</a:t>
                      </a:r>
                      <a:r>
                        <a:rPr lang="en-US" sz="1100" dirty="0">
                          <a:effectLst/>
                        </a:rPr>
                        <a:t>D</a:t>
                      </a:r>
                      <a:r>
                        <a:rPr lang="en-US" sz="1100" spc="-5" dirty="0">
                          <a:effectLst/>
                        </a:rPr>
                        <a:t>A</a:t>
                      </a:r>
                      <a:r>
                        <a:rPr lang="en-US" sz="1100" dirty="0">
                          <a:effectLst/>
                        </a:rPr>
                        <a:t>D</a:t>
                      </a:r>
                      <a:endParaRPr lang="es-CO" sz="1100" dirty="0">
                        <a:effectLst/>
                        <a:latin typeface="Calibri"/>
                        <a:ea typeface="Calibri"/>
                        <a:cs typeface="Times New Roman"/>
                      </a:endParaRPr>
                    </a:p>
                  </a:txBody>
                  <a:tcPr marL="0" marR="0" marT="0" marB="0">
                    <a:solidFill>
                      <a:schemeClr val="tx2"/>
                    </a:solidFill>
                  </a:tcPr>
                </a:tc>
                <a:extLst>
                  <a:ext uri="{0D108BD9-81ED-4DB2-BD59-A6C34878D82A}">
                    <a16:rowId xmlns:a16="http://schemas.microsoft.com/office/drawing/2014/main" val="10000"/>
                  </a:ext>
                </a:extLst>
              </a:tr>
              <a:tr h="3049955">
                <a:tc>
                  <a:txBody>
                    <a:bodyPr/>
                    <a:lstStyle/>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r>
                        <a:rPr lang="es-MX" sz="900" dirty="0" smtClean="0">
                          <a:solidFill>
                            <a:schemeClr val="tx1"/>
                          </a:solidFill>
                          <a:effectLst/>
                          <a:latin typeface="Calibri"/>
                          <a:ea typeface="Calibri"/>
                          <a:cs typeface="Times New Roman"/>
                        </a:rPr>
                        <a:t>24</a:t>
                      </a:r>
                      <a:endParaRPr lang="es-CO" sz="90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algn="just" fontAlgn="ctr"/>
                      <a:r>
                        <a:rPr lang="es-CO" sz="1100" b="0" i="0" u="none" strike="noStrike" dirty="0">
                          <a:solidFill>
                            <a:schemeClr val="tx1"/>
                          </a:solidFill>
                          <a:effectLst/>
                          <a:latin typeface="+mn-lt"/>
                        </a:rPr>
                        <a:t>S</a:t>
                      </a:r>
                      <a:r>
                        <a:rPr lang="es-CO" sz="1100" b="0" i="0" u="none" strike="noStrike" dirty="0" smtClean="0">
                          <a:solidFill>
                            <a:schemeClr val="tx1"/>
                          </a:solidFill>
                          <a:effectLst/>
                          <a:latin typeface="+mn-lt"/>
                        </a:rPr>
                        <a:t>olicitar </a:t>
                      </a:r>
                      <a:r>
                        <a:rPr lang="es-CO" sz="1100" b="0" i="0" u="none" strike="noStrike" dirty="0">
                          <a:solidFill>
                            <a:schemeClr val="tx1"/>
                          </a:solidFill>
                          <a:effectLst/>
                          <a:latin typeface="+mn-lt"/>
                        </a:rPr>
                        <a:t>c</a:t>
                      </a:r>
                      <a:r>
                        <a:rPr lang="es-CO" sz="1100" b="0" i="0" u="none" strike="noStrike" dirty="0" smtClean="0">
                          <a:solidFill>
                            <a:schemeClr val="tx1"/>
                          </a:solidFill>
                          <a:effectLst/>
                          <a:latin typeface="+mn-lt"/>
                        </a:rPr>
                        <a:t>oncepto </a:t>
                      </a:r>
                      <a:r>
                        <a:rPr lang="es-CO" sz="1100" b="0" i="0" u="none" strike="noStrike" dirty="0">
                          <a:solidFill>
                            <a:schemeClr val="tx1"/>
                          </a:solidFill>
                          <a:effectLst/>
                          <a:latin typeface="+mn-lt"/>
                        </a:rPr>
                        <a:t>a la </a:t>
                      </a:r>
                      <a:r>
                        <a:rPr lang="es-CO" sz="1100" b="0" i="0" u="none" strike="noStrike" dirty="0" smtClean="0">
                          <a:solidFill>
                            <a:schemeClr val="tx1"/>
                          </a:solidFill>
                          <a:effectLst/>
                          <a:latin typeface="+mn-lt"/>
                        </a:rPr>
                        <a:t>Contaduría </a:t>
                      </a:r>
                      <a:r>
                        <a:rPr lang="es-CO" sz="1100" b="0" i="0" u="none" strike="noStrike" dirty="0">
                          <a:solidFill>
                            <a:schemeClr val="tx1"/>
                          </a:solidFill>
                          <a:effectLst/>
                          <a:latin typeface="+mn-lt"/>
                        </a:rPr>
                        <a:t>General de la Nación sobre   reclasificación de los ingresos no </a:t>
                      </a:r>
                      <a:r>
                        <a:rPr lang="es-CO" sz="1100" b="0" i="0" u="none" strike="noStrike" dirty="0" smtClean="0">
                          <a:solidFill>
                            <a:schemeClr val="tx1"/>
                          </a:solidFill>
                          <a:effectLst/>
                          <a:latin typeface="+mn-lt"/>
                        </a:rPr>
                        <a:t>tributarios.</a:t>
                      </a:r>
                    </a:p>
                    <a:p>
                      <a:pPr algn="just" fontAlgn="ctr"/>
                      <a:endParaRPr lang="es-MX" sz="1100" b="0" i="0" u="none" strike="noStrike" dirty="0" smtClean="0">
                        <a:solidFill>
                          <a:schemeClr val="tx1"/>
                        </a:solidFill>
                        <a:effectLst/>
                        <a:latin typeface="+mn-lt"/>
                      </a:endParaRPr>
                    </a:p>
                    <a:p>
                      <a:pPr algn="just" fontAlgn="ctr"/>
                      <a:r>
                        <a:rPr lang="es-MX" sz="1100" b="1" i="0" u="none" strike="noStrike" dirty="0" smtClean="0">
                          <a:solidFill>
                            <a:schemeClr val="tx1"/>
                          </a:solidFill>
                          <a:effectLst/>
                          <a:latin typeface="+mn-lt"/>
                        </a:rPr>
                        <a:t>UNIDAD</a:t>
                      </a:r>
                      <a:r>
                        <a:rPr lang="es-MX" sz="1100" b="1" i="0" u="none" strike="noStrike" baseline="0" dirty="0" smtClean="0">
                          <a:solidFill>
                            <a:schemeClr val="tx1"/>
                          </a:solidFill>
                          <a:effectLst/>
                          <a:latin typeface="+mn-lt"/>
                        </a:rPr>
                        <a:t> DE MEDIDA/ CANTIDADES: </a:t>
                      </a:r>
                    </a:p>
                    <a:p>
                      <a:pPr algn="just" fontAlgn="ctr"/>
                      <a:endParaRPr lang="es-MX" sz="1100" b="1" i="0" u="none" strike="noStrike" baseline="0" dirty="0" smtClean="0">
                        <a:solidFill>
                          <a:schemeClr val="tx1"/>
                        </a:solidFill>
                        <a:effectLst/>
                        <a:latin typeface="+mn-lt"/>
                      </a:endParaRPr>
                    </a:p>
                    <a:p>
                      <a:pPr algn="just" fontAlgn="ctr"/>
                      <a:r>
                        <a:rPr lang="es-CO" sz="1100" b="0" i="0" u="none" strike="noStrike" dirty="0" smtClean="0">
                          <a:solidFill>
                            <a:schemeClr val="tx1"/>
                          </a:solidFill>
                          <a:effectLst/>
                          <a:latin typeface="+mn-lt"/>
                        </a:rPr>
                        <a:t>-Solicitud de Concepto.</a:t>
                      </a:r>
                    </a:p>
                    <a:p>
                      <a:pPr algn="just" fontAlgn="ctr"/>
                      <a:endParaRPr lang="es-MX" sz="1100" b="0" i="0" u="none" strike="noStrike" dirty="0" smtClean="0">
                        <a:solidFill>
                          <a:schemeClr val="tx1"/>
                        </a:solidFill>
                        <a:effectLst/>
                        <a:latin typeface="+mn-lt"/>
                      </a:endParaRPr>
                    </a:p>
                    <a:p>
                      <a:pPr algn="just" fontAlgn="ctr"/>
                      <a:r>
                        <a:rPr lang="es-MX" sz="1100" b="0" i="0" u="none" strike="noStrike" dirty="0" smtClean="0">
                          <a:solidFill>
                            <a:schemeClr val="tx1"/>
                          </a:solidFill>
                          <a:effectLst/>
                          <a:latin typeface="+mn-lt"/>
                        </a:rPr>
                        <a:t>- 1</a:t>
                      </a:r>
                      <a:endParaRPr lang="es-CO" sz="1100" b="0" i="0" u="none" strike="noStrike" dirty="0">
                        <a:solidFill>
                          <a:schemeClr val="tx1"/>
                        </a:solidFill>
                        <a:effectLst/>
                        <a:latin typeface="+mn-lt"/>
                      </a:endParaRPr>
                    </a:p>
                  </a:txBody>
                  <a:tcPr marL="0" marR="0" marT="0" marB="0" anchor="ctr">
                    <a:solidFill>
                      <a:schemeClr val="accent1">
                        <a:lumMod val="40000"/>
                        <a:lumOff val="60000"/>
                      </a:schemeClr>
                    </a:solidFill>
                  </a:tcPr>
                </a:tc>
                <a:tc>
                  <a:txBody>
                    <a:bodyPr/>
                    <a:lstStyle/>
                    <a:p>
                      <a:pPr marL="0" marR="0" indent="0" algn="just" defTabSz="914400" rtl="0" eaLnBrk="1" fontAlgn="auto" latinLnBrk="0" hangingPunct="1">
                        <a:lnSpc>
                          <a:spcPct val="100000"/>
                        </a:lnSpc>
                        <a:spcBef>
                          <a:spcPts val="50"/>
                        </a:spcBef>
                        <a:spcAft>
                          <a:spcPts val="0"/>
                        </a:spcAft>
                        <a:buClrTx/>
                        <a:buSzTx/>
                        <a:buFontTx/>
                        <a:buNone/>
                        <a:tabLst/>
                        <a:defRPr/>
                      </a:pPr>
                      <a:endParaRPr lang="es-CO" sz="1100" b="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50"/>
                        </a:spcBef>
                        <a:spcAft>
                          <a:spcPts val="0"/>
                        </a:spcAft>
                        <a:buClrTx/>
                        <a:buSzTx/>
                        <a:buFontTx/>
                        <a:buNone/>
                        <a:tabLst/>
                        <a:defRPr/>
                      </a:pPr>
                      <a:endParaRPr lang="es-CO" sz="1100" b="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50"/>
                        </a:spcBef>
                        <a:spcAft>
                          <a:spcPts val="0"/>
                        </a:spcAft>
                        <a:buClrTx/>
                        <a:buSzTx/>
                        <a:buFontTx/>
                        <a:buNone/>
                        <a:tabLst/>
                        <a:defRPr/>
                      </a:pPr>
                      <a:endParaRPr lang="es-CO" sz="1100" b="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50"/>
                        </a:spcBef>
                        <a:spcAft>
                          <a:spcPts val="0"/>
                        </a:spcAft>
                        <a:buClrTx/>
                        <a:buSzTx/>
                        <a:buFontTx/>
                        <a:buNone/>
                        <a:tabLst/>
                        <a:defRPr/>
                      </a:pPr>
                      <a:r>
                        <a:rPr lang="es-CO" sz="1100" b="0" kern="1200" dirty="0" smtClean="0">
                          <a:solidFill>
                            <a:schemeClr val="tx1"/>
                          </a:solidFill>
                          <a:effectLst/>
                          <a:latin typeface="+mn-lt"/>
                          <a:ea typeface="+mn-ea"/>
                          <a:cs typeface="+mn-cs"/>
                        </a:rPr>
                        <a:t>Con el oficio UAE CRA No. </a:t>
                      </a:r>
                      <a:r>
                        <a:rPr lang="es-CO" sz="1100" b="0" u="sng" kern="1200" dirty="0" smtClean="0">
                          <a:solidFill>
                            <a:schemeClr val="tx1"/>
                          </a:solidFill>
                          <a:effectLst/>
                          <a:latin typeface="+mn-lt"/>
                          <a:ea typeface="+mn-ea"/>
                          <a:cs typeface="+mn-cs"/>
                          <a:hlinkClick r:id="rId2"/>
                        </a:rPr>
                        <a:t>20163010013411</a:t>
                      </a:r>
                      <a:r>
                        <a:rPr lang="es-CO" sz="1100" b="0" kern="1200" dirty="0" smtClean="0">
                          <a:solidFill>
                            <a:schemeClr val="tx1"/>
                          </a:solidFill>
                          <a:effectLst/>
                          <a:latin typeface="+mn-lt"/>
                          <a:ea typeface="+mn-ea"/>
                          <a:cs typeface="+mn-cs"/>
                        </a:rPr>
                        <a:t> de fecha 15 de marzo de 2016, se elevó consulta contable a la  CGN de si es procedente la reclasificación de valores registrados en la cuenta 1401-"Ingresos no tributarios" a la cuenta 1475-"Deudas de difícil recaudo",  de acuerdo a su estado de antigüedad y morosidad, como lo indica la CGR en la descripción de este hallazgo. </a:t>
                      </a:r>
                      <a:endParaRPr lang="es-CO" sz="1100" b="0" dirty="0">
                        <a:solidFill>
                          <a:schemeClr val="tx1"/>
                        </a:solidFill>
                        <a:effectLst/>
                      </a:endParaRPr>
                    </a:p>
                  </a:txBody>
                  <a:tcPr marL="0" marR="0" marT="0" marB="0">
                    <a:solidFill>
                      <a:schemeClr val="accent1">
                        <a:lumMod val="40000"/>
                        <a:lumOff val="60000"/>
                      </a:schemeClr>
                    </a:solidFill>
                  </a:tcPr>
                </a:tc>
                <a:tc>
                  <a:txBody>
                    <a:bodyPr/>
                    <a:lstStyle/>
                    <a:p>
                      <a:pPr algn="ctr">
                        <a:lnSpc>
                          <a:spcPct val="100000"/>
                        </a:lnSpc>
                        <a:spcBef>
                          <a:spcPts val="5"/>
                        </a:spcBef>
                        <a:spcAft>
                          <a:spcPts val="0"/>
                        </a:spcAft>
                      </a:pPr>
                      <a:endParaRPr lang="es-MX" sz="1100" b="0" dirty="0" smtClean="0">
                        <a:solidFill>
                          <a:schemeClr val="tx1"/>
                        </a:solidFill>
                        <a:effectLst/>
                        <a:latin typeface="Calibri"/>
                        <a:ea typeface="Calibri"/>
                        <a:cs typeface="Times New Roman"/>
                      </a:endParaRPr>
                    </a:p>
                    <a:p>
                      <a:pPr algn="ctr">
                        <a:lnSpc>
                          <a:spcPct val="100000"/>
                        </a:lnSpc>
                        <a:spcBef>
                          <a:spcPts val="5"/>
                        </a:spcBef>
                        <a:spcAft>
                          <a:spcPts val="0"/>
                        </a:spcAft>
                      </a:pPr>
                      <a:endParaRPr lang="es-MX" sz="1100" b="0" dirty="0" smtClean="0">
                        <a:solidFill>
                          <a:schemeClr val="tx1"/>
                        </a:solidFill>
                        <a:effectLst/>
                        <a:latin typeface="Calibri"/>
                        <a:ea typeface="Calibri"/>
                        <a:cs typeface="Times New Roman"/>
                      </a:endParaRPr>
                    </a:p>
                    <a:p>
                      <a:pPr algn="ctr">
                        <a:lnSpc>
                          <a:spcPct val="100000"/>
                        </a:lnSpc>
                        <a:spcBef>
                          <a:spcPts val="5"/>
                        </a:spcBef>
                        <a:spcAft>
                          <a:spcPts val="0"/>
                        </a:spcAft>
                      </a:pPr>
                      <a:endParaRPr lang="es-MX" sz="1100" b="0" dirty="0" smtClean="0">
                        <a:solidFill>
                          <a:schemeClr val="tx1"/>
                        </a:solidFill>
                        <a:effectLst/>
                        <a:latin typeface="Calibri"/>
                        <a:ea typeface="Calibri"/>
                        <a:cs typeface="Times New Roman"/>
                      </a:endParaRPr>
                    </a:p>
                    <a:p>
                      <a:pPr algn="ctr">
                        <a:lnSpc>
                          <a:spcPct val="100000"/>
                        </a:lnSpc>
                        <a:spcBef>
                          <a:spcPts val="5"/>
                        </a:spcBef>
                        <a:spcAft>
                          <a:spcPts val="0"/>
                        </a:spcAft>
                      </a:pPr>
                      <a:endParaRPr lang="es-MX" sz="1100" b="0" dirty="0" smtClean="0">
                        <a:solidFill>
                          <a:schemeClr val="tx1"/>
                        </a:solidFill>
                        <a:effectLst/>
                        <a:latin typeface="Calibri"/>
                        <a:ea typeface="Calibri"/>
                        <a:cs typeface="Times New Roman"/>
                      </a:endParaRPr>
                    </a:p>
                    <a:p>
                      <a:pPr algn="ctr">
                        <a:lnSpc>
                          <a:spcPct val="100000"/>
                        </a:lnSpc>
                        <a:spcBef>
                          <a:spcPts val="5"/>
                        </a:spcBef>
                        <a:spcAft>
                          <a:spcPts val="0"/>
                        </a:spcAft>
                      </a:pPr>
                      <a:r>
                        <a:rPr lang="es-MX" sz="1100" b="0" dirty="0" smtClean="0">
                          <a:solidFill>
                            <a:schemeClr val="tx1"/>
                          </a:solidFill>
                          <a:effectLst/>
                          <a:latin typeface="Calibri"/>
                          <a:ea typeface="Calibri"/>
                          <a:cs typeface="Times New Roman"/>
                        </a:rPr>
                        <a:t>Subdirección Administrativa y Financiera</a:t>
                      </a:r>
                    </a:p>
                  </a:txBody>
                  <a:tcPr marL="0" marR="0" marT="0" marB="0">
                    <a:solidFill>
                      <a:schemeClr val="accent1">
                        <a:lumMod val="40000"/>
                        <a:lumOff val="60000"/>
                      </a:schemeClr>
                    </a:solidFill>
                  </a:tcPr>
                </a:tc>
                <a:tc>
                  <a:txBody>
                    <a:bodyPr/>
                    <a:lstStyle/>
                    <a:p>
                      <a:pPr>
                        <a:lnSpc>
                          <a:spcPct val="100000"/>
                        </a:lnSpc>
                        <a:spcBef>
                          <a:spcPts val="50"/>
                        </a:spcBef>
                        <a:spcAft>
                          <a:spcPts val="0"/>
                        </a:spcAft>
                      </a:pPr>
                      <a:endParaRPr lang="es-MX" sz="1100" b="0" dirty="0" smtClean="0">
                        <a:solidFill>
                          <a:schemeClr val="tx1"/>
                        </a:solidFill>
                        <a:effectLst/>
                        <a:latin typeface="Calibri"/>
                        <a:ea typeface="Calibri"/>
                        <a:cs typeface="Times New Roman"/>
                      </a:endParaRPr>
                    </a:p>
                    <a:p>
                      <a:pPr>
                        <a:lnSpc>
                          <a:spcPct val="100000"/>
                        </a:lnSpc>
                        <a:spcBef>
                          <a:spcPts val="50"/>
                        </a:spcBef>
                        <a:spcAft>
                          <a:spcPts val="0"/>
                        </a:spcAft>
                      </a:pPr>
                      <a:endParaRPr lang="es-MX" sz="1100" b="0" dirty="0" smtClean="0">
                        <a:solidFill>
                          <a:schemeClr val="tx1"/>
                        </a:solidFill>
                        <a:effectLst/>
                        <a:latin typeface="Calibri"/>
                        <a:ea typeface="Calibri"/>
                        <a:cs typeface="Times New Roman"/>
                      </a:endParaRPr>
                    </a:p>
                    <a:p>
                      <a:pPr>
                        <a:lnSpc>
                          <a:spcPct val="100000"/>
                        </a:lnSpc>
                        <a:spcBef>
                          <a:spcPts val="50"/>
                        </a:spcBef>
                        <a:spcAft>
                          <a:spcPts val="0"/>
                        </a:spcAft>
                      </a:pPr>
                      <a:endParaRPr lang="es-MX" sz="1100" b="0" dirty="0" smtClean="0">
                        <a:solidFill>
                          <a:schemeClr val="tx1"/>
                        </a:solidFill>
                        <a:effectLst/>
                        <a:latin typeface="Calibri"/>
                        <a:ea typeface="Calibri"/>
                        <a:cs typeface="Times New Roman"/>
                      </a:endParaRPr>
                    </a:p>
                    <a:p>
                      <a:pPr>
                        <a:lnSpc>
                          <a:spcPct val="100000"/>
                        </a:lnSpc>
                        <a:spcBef>
                          <a:spcPts val="50"/>
                        </a:spcBef>
                        <a:spcAft>
                          <a:spcPts val="0"/>
                        </a:spcAft>
                      </a:pPr>
                      <a:endParaRPr lang="es-MX" sz="1100" b="0" dirty="0" smtClean="0">
                        <a:solidFill>
                          <a:schemeClr val="tx1"/>
                        </a:solidFill>
                        <a:effectLst/>
                        <a:latin typeface="Calibri"/>
                        <a:ea typeface="Calibri"/>
                        <a:cs typeface="Times New Roman"/>
                      </a:endParaRPr>
                    </a:p>
                    <a:p>
                      <a:pPr algn="ctr">
                        <a:lnSpc>
                          <a:spcPct val="100000"/>
                        </a:lnSpc>
                        <a:spcBef>
                          <a:spcPts val="50"/>
                        </a:spcBef>
                        <a:spcAft>
                          <a:spcPts val="0"/>
                        </a:spcAft>
                      </a:pPr>
                      <a:r>
                        <a:rPr lang="es-MX" sz="1100" b="0" dirty="0" smtClean="0">
                          <a:solidFill>
                            <a:schemeClr val="tx1"/>
                          </a:solidFill>
                          <a:effectLst/>
                          <a:latin typeface="Calibri"/>
                          <a:ea typeface="Calibri"/>
                          <a:cs typeface="Times New Roman"/>
                        </a:rPr>
                        <a:t>     29/2/2016</a:t>
                      </a:r>
                      <a:endParaRPr lang="es-CO" sz="1100" b="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algn="ctr">
                        <a:lnSpc>
                          <a:spcPts val="950"/>
                        </a:lnSpc>
                        <a:spcBef>
                          <a:spcPts val="15"/>
                        </a:spcBef>
                        <a:spcAft>
                          <a:spcPts val="0"/>
                        </a:spcAft>
                      </a:pPr>
                      <a:endParaRPr lang="es-MX" sz="1100" dirty="0" smtClean="0">
                        <a:solidFill>
                          <a:schemeClr val="tx1"/>
                        </a:solidFill>
                        <a:effectLst/>
                        <a:latin typeface="Calibri"/>
                        <a:ea typeface="Calibri"/>
                        <a:cs typeface="Times New Roman"/>
                      </a:endParaRPr>
                    </a:p>
                    <a:p>
                      <a:pPr algn="ctr">
                        <a:lnSpc>
                          <a:spcPts val="950"/>
                        </a:lnSpc>
                        <a:spcBef>
                          <a:spcPts val="15"/>
                        </a:spcBef>
                        <a:spcAft>
                          <a:spcPts val="0"/>
                        </a:spcAft>
                      </a:pPr>
                      <a:endParaRPr lang="es-MX" sz="1100" dirty="0" smtClean="0">
                        <a:solidFill>
                          <a:schemeClr val="tx1"/>
                        </a:solidFill>
                        <a:effectLst/>
                        <a:latin typeface="Calibri"/>
                        <a:ea typeface="Calibri"/>
                        <a:cs typeface="Times New Roman"/>
                      </a:endParaRPr>
                    </a:p>
                    <a:p>
                      <a:pPr algn="ctr">
                        <a:lnSpc>
                          <a:spcPts val="950"/>
                        </a:lnSpc>
                        <a:spcBef>
                          <a:spcPts val="15"/>
                        </a:spcBef>
                        <a:spcAft>
                          <a:spcPts val="0"/>
                        </a:spcAft>
                      </a:pPr>
                      <a:endParaRPr lang="es-MX" sz="1100" dirty="0" smtClean="0">
                        <a:solidFill>
                          <a:schemeClr val="tx1"/>
                        </a:solidFill>
                        <a:effectLst/>
                        <a:latin typeface="Calibri"/>
                        <a:ea typeface="Calibri"/>
                        <a:cs typeface="Times New Roman"/>
                      </a:endParaRPr>
                    </a:p>
                    <a:p>
                      <a:pPr marL="0" marR="0" indent="0" algn="ctr" defTabSz="914400" rtl="0" eaLnBrk="1" fontAlgn="auto" latinLnBrk="0" hangingPunct="1">
                        <a:lnSpc>
                          <a:spcPts val="950"/>
                        </a:lnSpc>
                        <a:spcBef>
                          <a:spcPts val="15"/>
                        </a:spcBef>
                        <a:spcAft>
                          <a:spcPts val="0"/>
                        </a:spcAft>
                        <a:buClrTx/>
                        <a:buSzTx/>
                        <a:buFontTx/>
                        <a:buNone/>
                        <a:tabLst/>
                        <a:defRPr/>
                      </a:pPr>
                      <a:endParaRPr lang="es-MX" sz="1100" dirty="0" smtClean="0">
                        <a:solidFill>
                          <a:schemeClr val="tx1"/>
                        </a:solidFill>
                        <a:effectLst/>
                        <a:latin typeface="Calibri"/>
                        <a:ea typeface="Calibri"/>
                        <a:cs typeface="Times New Roman"/>
                      </a:endParaRPr>
                    </a:p>
                    <a:p>
                      <a:pPr marL="0" marR="0" indent="0" algn="ctr" defTabSz="914400" rtl="0" eaLnBrk="1" fontAlgn="auto" latinLnBrk="0" hangingPunct="1">
                        <a:lnSpc>
                          <a:spcPts val="950"/>
                        </a:lnSpc>
                        <a:spcBef>
                          <a:spcPts val="15"/>
                        </a:spcBef>
                        <a:spcAft>
                          <a:spcPts val="0"/>
                        </a:spcAft>
                        <a:buClrTx/>
                        <a:buSzTx/>
                        <a:buFontTx/>
                        <a:buNone/>
                        <a:tabLst/>
                        <a:defRPr/>
                      </a:pPr>
                      <a:endParaRPr lang="es-MX" sz="1100" dirty="0" smtClean="0">
                        <a:solidFill>
                          <a:schemeClr val="tx1"/>
                        </a:solidFill>
                        <a:effectLst/>
                        <a:latin typeface="+mn-lt"/>
                        <a:ea typeface="Calibri"/>
                        <a:cs typeface="Times New Roman"/>
                      </a:endParaRPr>
                    </a:p>
                    <a:p>
                      <a:pPr marL="0" marR="0" indent="0" algn="ctr" defTabSz="914400" rtl="0" eaLnBrk="1" fontAlgn="auto" latinLnBrk="0" hangingPunct="1">
                        <a:lnSpc>
                          <a:spcPts val="950"/>
                        </a:lnSpc>
                        <a:spcBef>
                          <a:spcPts val="15"/>
                        </a:spcBef>
                        <a:spcAft>
                          <a:spcPts val="0"/>
                        </a:spcAft>
                        <a:buClrTx/>
                        <a:buSzTx/>
                        <a:buFontTx/>
                        <a:buNone/>
                        <a:tabLst/>
                        <a:defRPr/>
                      </a:pPr>
                      <a:r>
                        <a:rPr lang="es-MX" sz="1100" dirty="0" smtClean="0">
                          <a:solidFill>
                            <a:schemeClr val="tx1"/>
                          </a:solidFill>
                          <a:effectLst/>
                          <a:latin typeface="+mn-lt"/>
                          <a:ea typeface="Calibri"/>
                          <a:cs typeface="Times New Roman"/>
                        </a:rPr>
                        <a:t>CUMPLIDA</a:t>
                      </a:r>
                      <a:endParaRPr lang="es-CO" sz="1100" dirty="0" smtClean="0">
                        <a:solidFill>
                          <a:schemeClr val="tx1"/>
                        </a:solidFill>
                        <a:effectLst/>
                        <a:latin typeface="+mn-lt"/>
                        <a:ea typeface="Calibri"/>
                        <a:cs typeface="Times New Roman"/>
                      </a:endParaRPr>
                    </a:p>
                  </a:txBody>
                  <a:tcPr marL="0" marR="0" marT="0" marB="0">
                    <a:solidFill>
                      <a:schemeClr val="accent1">
                        <a:lumMod val="40000"/>
                        <a:lumOff val="60000"/>
                      </a:schemeClr>
                    </a:solidFill>
                  </a:tcPr>
                </a:tc>
                <a:extLst>
                  <a:ext uri="{0D108BD9-81ED-4DB2-BD59-A6C34878D82A}">
                    <a16:rowId xmlns:a16="http://schemas.microsoft.com/office/drawing/2014/main" val="323131711"/>
                  </a:ext>
                </a:extLst>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476672"/>
            <a:ext cx="1368152" cy="1008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94959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a:t>SEGUIMIENTO PLAN DE MEJORAMIENTO DE LA CGR AL 31 DE DICIEMBRE DE 2017</a:t>
            </a:r>
          </a:p>
        </p:txBody>
      </p:sp>
      <p:graphicFrame>
        <p:nvGraphicFramePr>
          <p:cNvPr id="10" name="9 Tabla"/>
          <p:cNvGraphicFramePr>
            <a:graphicFrameLocks noGrp="1"/>
          </p:cNvGraphicFramePr>
          <p:nvPr>
            <p:extLst>
              <p:ext uri="{D42A27DB-BD31-4B8C-83A1-F6EECF244321}">
                <p14:modId xmlns:p14="http://schemas.microsoft.com/office/powerpoint/2010/main" val="200739833"/>
              </p:ext>
            </p:extLst>
          </p:nvPr>
        </p:nvGraphicFramePr>
        <p:xfrm>
          <a:off x="107504" y="1700806"/>
          <a:ext cx="8784975" cy="3960441"/>
        </p:xfrm>
        <a:graphic>
          <a:graphicData uri="http://schemas.openxmlformats.org/drawingml/2006/table">
            <a:tbl>
              <a:tblPr firstRow="1" firstCol="1" lastRow="1" lastCol="1" bandRow="1" bandCol="1">
                <a:tableStyleId>{5C22544A-7EE6-4342-B048-85BDC9FD1C3A}</a:tableStyleId>
              </a:tblPr>
              <a:tblGrid>
                <a:gridCol w="726031">
                  <a:extLst>
                    <a:ext uri="{9D8B030D-6E8A-4147-A177-3AD203B41FA5}">
                      <a16:colId xmlns:a16="http://schemas.microsoft.com/office/drawing/2014/main" val="20000"/>
                    </a:ext>
                  </a:extLst>
                </a:gridCol>
                <a:gridCol w="2130871">
                  <a:extLst>
                    <a:ext uri="{9D8B030D-6E8A-4147-A177-3AD203B41FA5}">
                      <a16:colId xmlns:a16="http://schemas.microsoft.com/office/drawing/2014/main" val="20001"/>
                    </a:ext>
                  </a:extLst>
                </a:gridCol>
                <a:gridCol w="2399680">
                  <a:extLst>
                    <a:ext uri="{9D8B030D-6E8A-4147-A177-3AD203B41FA5}">
                      <a16:colId xmlns:a16="http://schemas.microsoft.com/office/drawing/2014/main" val="20002"/>
                    </a:ext>
                  </a:extLst>
                </a:gridCol>
                <a:gridCol w="1224138">
                  <a:extLst>
                    <a:ext uri="{9D8B030D-6E8A-4147-A177-3AD203B41FA5}">
                      <a16:colId xmlns:a16="http://schemas.microsoft.com/office/drawing/2014/main" val="20003"/>
                    </a:ext>
                  </a:extLst>
                </a:gridCol>
                <a:gridCol w="1383250">
                  <a:extLst>
                    <a:ext uri="{9D8B030D-6E8A-4147-A177-3AD203B41FA5}">
                      <a16:colId xmlns:a16="http://schemas.microsoft.com/office/drawing/2014/main" val="20004"/>
                    </a:ext>
                  </a:extLst>
                </a:gridCol>
                <a:gridCol w="921005">
                  <a:extLst>
                    <a:ext uri="{9D8B030D-6E8A-4147-A177-3AD203B41FA5}">
                      <a16:colId xmlns:a16="http://schemas.microsoft.com/office/drawing/2014/main" val="20005"/>
                    </a:ext>
                  </a:extLst>
                </a:gridCol>
              </a:tblGrid>
              <a:tr h="753544">
                <a:tc>
                  <a:txBody>
                    <a:bodyPr/>
                    <a:lstStyle/>
                    <a:p>
                      <a:pPr>
                        <a:lnSpc>
                          <a:spcPts val="1000"/>
                        </a:lnSpc>
                        <a:spcBef>
                          <a:spcPts val="90"/>
                        </a:spcBef>
                        <a:spcAft>
                          <a:spcPts val="0"/>
                        </a:spcAft>
                      </a:pPr>
                      <a:r>
                        <a:rPr lang="en-US" sz="1100" dirty="0">
                          <a:effectLst/>
                        </a:rPr>
                        <a:t> </a:t>
                      </a:r>
                      <a:endParaRPr lang="es-CO" sz="1100" dirty="0">
                        <a:effectLst/>
                      </a:endParaRPr>
                    </a:p>
                    <a:p>
                      <a:pPr marL="26670" marR="20955" algn="ctr">
                        <a:lnSpc>
                          <a:spcPct val="107000"/>
                        </a:lnSpc>
                        <a:spcAft>
                          <a:spcPts val="0"/>
                        </a:spcAft>
                      </a:pPr>
                      <a:endParaRPr lang="en-US" sz="1100" spc="5" dirty="0" smtClean="0">
                        <a:effectLst/>
                      </a:endParaRPr>
                    </a:p>
                    <a:p>
                      <a:pPr marL="26670" marR="20955" algn="ctr">
                        <a:lnSpc>
                          <a:spcPct val="107000"/>
                        </a:lnSpc>
                        <a:spcAft>
                          <a:spcPts val="0"/>
                        </a:spcAft>
                      </a:pPr>
                      <a:r>
                        <a:rPr lang="en-US" sz="1100" spc="5" dirty="0" smtClean="0">
                          <a:effectLst/>
                        </a:rPr>
                        <a:t>HALLAZGO</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750"/>
                        </a:lnSpc>
                        <a:spcBef>
                          <a:spcPts val="5"/>
                        </a:spcBef>
                        <a:spcAft>
                          <a:spcPts val="0"/>
                        </a:spcAft>
                      </a:pPr>
                      <a:r>
                        <a:rPr lang="es-CO" sz="1100" dirty="0">
                          <a:effectLst/>
                        </a:rPr>
                        <a:t> </a:t>
                      </a:r>
                    </a:p>
                    <a:p>
                      <a:pPr>
                        <a:lnSpc>
                          <a:spcPts val="1000"/>
                        </a:lnSpc>
                        <a:spcAft>
                          <a:spcPts val="0"/>
                        </a:spcAft>
                      </a:pPr>
                      <a:r>
                        <a:rPr lang="es-CO" sz="1100" dirty="0">
                          <a:effectLst/>
                        </a:rPr>
                        <a:t>  </a:t>
                      </a:r>
                      <a:endParaRPr lang="es-CO" sz="1100" dirty="0" smtClean="0">
                        <a:effectLst/>
                      </a:endParaRPr>
                    </a:p>
                    <a:p>
                      <a:pPr>
                        <a:lnSpc>
                          <a:spcPts val="1000"/>
                        </a:lnSpc>
                        <a:spcAft>
                          <a:spcPts val="0"/>
                        </a:spcAft>
                      </a:pPr>
                      <a:r>
                        <a:rPr lang="es-MX" sz="1100" dirty="0" smtClean="0">
                          <a:effectLst/>
                        </a:rPr>
                        <a:t>      </a:t>
                      </a:r>
                    </a:p>
                    <a:p>
                      <a:pPr algn="ctr">
                        <a:lnSpc>
                          <a:spcPts val="1000"/>
                        </a:lnSpc>
                        <a:spcAft>
                          <a:spcPts val="0"/>
                        </a:spcAft>
                      </a:pPr>
                      <a:r>
                        <a:rPr lang="es-MX" sz="1100" dirty="0" smtClean="0">
                          <a:effectLst/>
                        </a:rPr>
                        <a:t> ACCIÓN DE MEJORA/UNIDADES</a:t>
                      </a:r>
                      <a:r>
                        <a:rPr lang="es-MX" sz="1100" baseline="0" dirty="0" smtClean="0">
                          <a:effectLst/>
                        </a:rPr>
                        <a:t> DE MEDIDA/CANTIDADES</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spc="-5" dirty="0" smtClean="0">
                          <a:effectLst/>
                        </a:rPr>
                        <a:t>AC</a:t>
                      </a:r>
                      <a:r>
                        <a:rPr lang="en-US" sz="1100" dirty="0" smtClean="0">
                          <a:effectLst/>
                        </a:rPr>
                        <a:t>T</a:t>
                      </a:r>
                      <a:r>
                        <a:rPr lang="en-US" sz="1100" spc="-10" dirty="0" smtClean="0">
                          <a:effectLst/>
                        </a:rPr>
                        <a:t>I</a:t>
                      </a:r>
                      <a:r>
                        <a:rPr lang="en-US" sz="1100" spc="-5" dirty="0" smtClean="0">
                          <a:effectLst/>
                        </a:rPr>
                        <a:t>VI</a:t>
                      </a:r>
                      <a:r>
                        <a:rPr lang="en-US" sz="1100" dirty="0" smtClean="0">
                          <a:effectLst/>
                        </a:rPr>
                        <a:t>D</a:t>
                      </a:r>
                      <a:r>
                        <a:rPr lang="en-US" sz="1100" spc="-5" dirty="0" smtClean="0">
                          <a:effectLst/>
                        </a:rPr>
                        <a:t>A</a:t>
                      </a:r>
                      <a:r>
                        <a:rPr lang="en-US" sz="1100" dirty="0" smtClean="0">
                          <a:effectLst/>
                        </a:rPr>
                        <a:t>D</a:t>
                      </a:r>
                      <a:r>
                        <a:rPr lang="en-US" sz="1100" spc="5" dirty="0" smtClean="0">
                          <a:effectLst/>
                        </a:rPr>
                        <a:t>E</a:t>
                      </a:r>
                      <a:r>
                        <a:rPr lang="en-US" sz="1100" dirty="0" smtClean="0">
                          <a:effectLst/>
                        </a:rPr>
                        <a:t>S</a:t>
                      </a:r>
                      <a:r>
                        <a:rPr lang="en-US" sz="1100" spc="-15" dirty="0" smtClean="0">
                          <a:effectLst/>
                        </a:rPr>
                        <a:t> </a:t>
                      </a:r>
                      <a:r>
                        <a:rPr lang="en-US" sz="1100" spc="5" dirty="0">
                          <a:effectLst/>
                        </a:rPr>
                        <a:t>RE</a:t>
                      </a:r>
                      <a:r>
                        <a:rPr lang="en-US" sz="1100" spc="-5" dirty="0">
                          <a:effectLst/>
                        </a:rPr>
                        <a:t>A</a:t>
                      </a:r>
                      <a:r>
                        <a:rPr lang="en-US" sz="1100" spc="-10" dirty="0">
                          <a:effectLst/>
                        </a:rPr>
                        <a:t>L</a:t>
                      </a:r>
                      <a:r>
                        <a:rPr lang="en-US" sz="1100" spc="-5" dirty="0">
                          <a:effectLst/>
                        </a:rPr>
                        <a:t>I</a:t>
                      </a:r>
                      <a:r>
                        <a:rPr lang="en-US" sz="1100" dirty="0">
                          <a:effectLst/>
                        </a:rPr>
                        <a:t>Z</a:t>
                      </a:r>
                      <a:r>
                        <a:rPr lang="en-US" sz="1100" spc="-5" dirty="0">
                          <a:effectLst/>
                        </a:rPr>
                        <a:t>A</a:t>
                      </a:r>
                      <a:r>
                        <a:rPr lang="en-US" sz="1100" dirty="0">
                          <a:effectLst/>
                        </a:rPr>
                        <a:t>D</a:t>
                      </a:r>
                      <a:r>
                        <a:rPr lang="en-US" sz="1100" spc="-5" dirty="0">
                          <a:effectLst/>
                        </a:rPr>
                        <a:t>A</a:t>
                      </a:r>
                      <a:r>
                        <a:rPr lang="en-US" sz="1100" dirty="0">
                          <a:effectLst/>
                        </a:rPr>
                        <a:t>S</a:t>
                      </a:r>
                      <a:r>
                        <a:rPr lang="en-US" sz="1100" spc="-35" dirty="0">
                          <a:effectLst/>
                        </a:rPr>
                        <a:t> </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s-CO" sz="1100" dirty="0">
                        <a:effectLst/>
                      </a:endParaRPr>
                    </a:p>
                    <a:p>
                      <a:pPr algn="ctr">
                        <a:lnSpc>
                          <a:spcPts val="1300"/>
                        </a:lnSpc>
                        <a:spcBef>
                          <a:spcPts val="100"/>
                        </a:spcBef>
                        <a:spcAft>
                          <a:spcPts val="0"/>
                        </a:spcAft>
                      </a:pPr>
                      <a:r>
                        <a:rPr lang="en-US" sz="1100" dirty="0">
                          <a:effectLst/>
                        </a:rPr>
                        <a:t> </a:t>
                      </a:r>
                      <a:r>
                        <a:rPr lang="en-US" sz="1100" spc="5" dirty="0" smtClean="0">
                          <a:effectLst/>
                        </a:rPr>
                        <a:t>RESP</a:t>
                      </a:r>
                      <a:r>
                        <a:rPr lang="en-US" sz="1100" dirty="0" smtClean="0">
                          <a:effectLst/>
                        </a:rPr>
                        <a:t>ON</a:t>
                      </a:r>
                      <a:r>
                        <a:rPr lang="en-US" sz="1100" spc="5" dirty="0" smtClean="0">
                          <a:effectLst/>
                        </a:rPr>
                        <a:t>S</a:t>
                      </a:r>
                      <a:r>
                        <a:rPr lang="en-US" sz="1100" spc="-5" dirty="0" smtClean="0">
                          <a:effectLst/>
                        </a:rPr>
                        <a:t>AB</a:t>
                      </a:r>
                      <a:r>
                        <a:rPr lang="en-US" sz="1100" spc="-10" dirty="0" smtClean="0">
                          <a:effectLst/>
                        </a:rPr>
                        <a:t>L</a:t>
                      </a:r>
                      <a:r>
                        <a:rPr lang="en-US" sz="1100" dirty="0" smtClean="0">
                          <a:effectLst/>
                        </a:rPr>
                        <a:t>E</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dirty="0" smtClean="0">
                          <a:effectLst/>
                        </a:rPr>
                        <a:t> FECHA DE  VENCIMIENTO                                             INTERNA </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r>
                        <a:rPr lang="en-US" sz="1100" spc="5" dirty="0" smtClean="0">
                          <a:effectLst/>
                        </a:rPr>
                        <a:t>ES</a:t>
                      </a:r>
                      <a:r>
                        <a:rPr lang="en-US" sz="1100" dirty="0" smtClean="0">
                          <a:effectLst/>
                        </a:rPr>
                        <a:t>T</a:t>
                      </a:r>
                      <a:r>
                        <a:rPr lang="en-US" sz="1100" spc="-10" dirty="0" smtClean="0">
                          <a:effectLst/>
                        </a:rPr>
                        <a:t>A</a:t>
                      </a:r>
                      <a:r>
                        <a:rPr lang="en-US" sz="1100" dirty="0" smtClean="0">
                          <a:effectLst/>
                        </a:rPr>
                        <a:t>DO</a:t>
                      </a:r>
                      <a:r>
                        <a:rPr lang="en-US" sz="1100" spc="-5" dirty="0" smtClean="0">
                          <a:effectLst/>
                        </a:rPr>
                        <a:t> </a:t>
                      </a:r>
                      <a:r>
                        <a:rPr lang="en-US" sz="1100" dirty="0">
                          <a:effectLst/>
                        </a:rPr>
                        <a:t>DE</a:t>
                      </a:r>
                      <a:r>
                        <a:rPr lang="en-US" sz="1100" spc="10" dirty="0">
                          <a:effectLst/>
                        </a:rPr>
                        <a:t> </a:t>
                      </a:r>
                      <a:r>
                        <a:rPr lang="en-US" sz="1100" spc="-10" dirty="0">
                          <a:effectLst/>
                        </a:rPr>
                        <a:t>L</a:t>
                      </a:r>
                      <a:r>
                        <a:rPr lang="en-US" sz="1100" dirty="0">
                          <a:effectLst/>
                        </a:rPr>
                        <a:t>A </a:t>
                      </a:r>
                      <a:r>
                        <a:rPr lang="en-US" sz="1100" spc="-5" dirty="0">
                          <a:effectLst/>
                        </a:rPr>
                        <a:t>AC</a:t>
                      </a:r>
                      <a:r>
                        <a:rPr lang="en-US" sz="1100" dirty="0">
                          <a:effectLst/>
                        </a:rPr>
                        <a:t>T</a:t>
                      </a:r>
                      <a:r>
                        <a:rPr lang="en-US" sz="1100" spc="-10" dirty="0">
                          <a:effectLst/>
                        </a:rPr>
                        <a:t>I</a:t>
                      </a:r>
                      <a:r>
                        <a:rPr lang="en-US" sz="1100" spc="-5" dirty="0">
                          <a:effectLst/>
                        </a:rPr>
                        <a:t>VI</a:t>
                      </a:r>
                      <a:r>
                        <a:rPr lang="en-US" sz="1100" dirty="0">
                          <a:effectLst/>
                        </a:rPr>
                        <a:t>D</a:t>
                      </a:r>
                      <a:r>
                        <a:rPr lang="en-US" sz="1100" spc="-5" dirty="0">
                          <a:effectLst/>
                        </a:rPr>
                        <a:t>A</a:t>
                      </a:r>
                      <a:r>
                        <a:rPr lang="en-US" sz="1100" dirty="0">
                          <a:effectLst/>
                        </a:rPr>
                        <a:t>D</a:t>
                      </a:r>
                      <a:endParaRPr lang="es-CO" sz="1100" dirty="0">
                        <a:effectLst/>
                        <a:latin typeface="Calibri"/>
                        <a:ea typeface="Calibri"/>
                        <a:cs typeface="Times New Roman"/>
                      </a:endParaRPr>
                    </a:p>
                  </a:txBody>
                  <a:tcPr marL="0" marR="0" marT="0" marB="0">
                    <a:solidFill>
                      <a:schemeClr val="tx2"/>
                    </a:solidFill>
                  </a:tcPr>
                </a:tc>
                <a:extLst>
                  <a:ext uri="{0D108BD9-81ED-4DB2-BD59-A6C34878D82A}">
                    <a16:rowId xmlns:a16="http://schemas.microsoft.com/office/drawing/2014/main" val="10000"/>
                  </a:ext>
                </a:extLst>
              </a:tr>
              <a:tr h="3206897">
                <a:tc>
                  <a:txBody>
                    <a:bodyPr/>
                    <a:lstStyle/>
                    <a:p>
                      <a:pPr marL="12065" marR="3175" algn="ctr">
                        <a:lnSpc>
                          <a:spcPct val="107000"/>
                        </a:lnSpc>
                        <a:spcBef>
                          <a:spcPts val="445"/>
                        </a:spcBef>
                        <a:spcAft>
                          <a:spcPts val="0"/>
                        </a:spcAft>
                      </a:pPr>
                      <a:endParaRPr lang="es-CO"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CO"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CO"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CO"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CO"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CO"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CO"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r>
                        <a:rPr lang="es-CO" sz="900" dirty="0" smtClean="0">
                          <a:solidFill>
                            <a:schemeClr val="tx1"/>
                          </a:solidFill>
                          <a:effectLst/>
                          <a:latin typeface="Calibri"/>
                          <a:ea typeface="Calibri"/>
                          <a:cs typeface="Times New Roman"/>
                        </a:rPr>
                        <a:t>25</a:t>
                      </a:r>
                      <a:endParaRPr lang="es-CO" sz="90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marL="0" algn="just" defTabSz="914400" rtl="0" eaLnBrk="1" fontAlgn="ctr" latinLnBrk="0" hangingPunct="1"/>
                      <a:r>
                        <a:rPr lang="es-CO" sz="1100" b="0" kern="1200" dirty="0">
                          <a:solidFill>
                            <a:schemeClr val="dk1"/>
                          </a:solidFill>
                          <a:effectLst/>
                          <a:latin typeface="+mn-lt"/>
                          <a:ea typeface="+mn-ea"/>
                          <a:cs typeface="+mn-cs"/>
                        </a:rPr>
                        <a:t>Adoptar la Circular 24 del 28 de diciembre de  2015, sobre determinación del posible daño antijurídico</a:t>
                      </a:r>
                    </a:p>
                  </a:txBody>
                  <a:tcPr marL="9525" marR="9525" marT="9525" marB="0" anchor="ctr">
                    <a:solidFill>
                      <a:schemeClr val="accent1">
                        <a:lumMod val="40000"/>
                        <a:lumOff val="60000"/>
                      </a:schemeClr>
                    </a:solidFill>
                  </a:tcPr>
                </a:tc>
                <a:tc>
                  <a:txBody>
                    <a:bodyPr/>
                    <a:lstStyle/>
                    <a:p>
                      <a:pPr>
                        <a:lnSpc>
                          <a:spcPts val="500"/>
                        </a:lnSpc>
                        <a:spcBef>
                          <a:spcPts val="50"/>
                        </a:spcBef>
                        <a:spcAft>
                          <a:spcPts val="0"/>
                        </a:spcAft>
                      </a:pPr>
                      <a:r>
                        <a:rPr lang="es-MX" sz="1100" b="0" kern="1200" dirty="0" smtClean="0">
                          <a:solidFill>
                            <a:schemeClr val="tx1"/>
                          </a:solidFill>
                          <a:effectLst/>
                          <a:latin typeface="+mn-lt"/>
                          <a:ea typeface="+mn-ea"/>
                          <a:cs typeface="+mn-cs"/>
                        </a:rPr>
                        <a:t> </a:t>
                      </a:r>
                    </a:p>
                    <a:p>
                      <a:pPr marL="0" marR="0" indent="0" algn="just" defTabSz="914400" rtl="0" eaLnBrk="1" fontAlgn="auto" latinLnBrk="0" hangingPunct="1">
                        <a:lnSpc>
                          <a:spcPct val="100000"/>
                        </a:lnSpc>
                        <a:spcBef>
                          <a:spcPts val="50"/>
                        </a:spcBef>
                        <a:spcAft>
                          <a:spcPts val="0"/>
                        </a:spcAft>
                        <a:buClrTx/>
                        <a:buSzTx/>
                        <a:buFontTx/>
                        <a:buNone/>
                        <a:tabLst/>
                        <a:defRPr/>
                      </a:pPr>
                      <a:r>
                        <a:rPr lang="es-MX" sz="1100" b="0" kern="1200" dirty="0" smtClean="0">
                          <a:solidFill>
                            <a:schemeClr val="tx1"/>
                          </a:solidFill>
                          <a:effectLst/>
                          <a:latin typeface="+mn-lt"/>
                          <a:ea typeface="+mn-ea"/>
                          <a:cs typeface="+mn-cs"/>
                        </a:rPr>
                        <a:t> </a:t>
                      </a:r>
                    </a:p>
                    <a:p>
                      <a:pPr marL="0" marR="0" indent="0" algn="just" defTabSz="914400" rtl="0" eaLnBrk="1" fontAlgn="auto" latinLnBrk="0" hangingPunct="1">
                        <a:lnSpc>
                          <a:spcPct val="100000"/>
                        </a:lnSpc>
                        <a:spcBef>
                          <a:spcPts val="50"/>
                        </a:spcBef>
                        <a:spcAft>
                          <a:spcPts val="0"/>
                        </a:spcAft>
                        <a:buClrTx/>
                        <a:buSzTx/>
                        <a:buFontTx/>
                        <a:buNone/>
                        <a:tabLst/>
                        <a:defRPr/>
                      </a:pPr>
                      <a:endParaRPr lang="es-MX" sz="1100" b="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50"/>
                        </a:spcBef>
                        <a:spcAft>
                          <a:spcPts val="0"/>
                        </a:spcAft>
                        <a:buClrTx/>
                        <a:buSzTx/>
                        <a:buFontTx/>
                        <a:buNone/>
                        <a:tabLst/>
                        <a:defRPr/>
                      </a:pPr>
                      <a:r>
                        <a:rPr lang="es-CO" sz="1100" b="0" kern="1200" dirty="0" smtClean="0">
                          <a:solidFill>
                            <a:schemeClr val="dk1"/>
                          </a:solidFill>
                          <a:effectLst/>
                          <a:latin typeface="+mn-lt"/>
                          <a:ea typeface="+mn-ea"/>
                          <a:cs typeface="+mn-cs"/>
                        </a:rPr>
                        <a:t>A partir de diciembre de 2015 se vienen registrando contablemente los valores informados como provisión contable y/o cuentas de orden de procesos jurídicos en el documento remitido por la Oficina Asesora jurídica de la CRA "informe mensual para contingencias judiciales" el cual atiende lo señalado en la Circular 0023 del 11/12/2015.</a:t>
                      </a:r>
                    </a:p>
                    <a:p>
                      <a:pPr marL="0" marR="0" indent="0" algn="just" defTabSz="914400" rtl="0" eaLnBrk="1" fontAlgn="auto" latinLnBrk="0" hangingPunct="1">
                        <a:lnSpc>
                          <a:spcPct val="100000"/>
                        </a:lnSpc>
                        <a:spcBef>
                          <a:spcPts val="50"/>
                        </a:spcBef>
                        <a:spcAft>
                          <a:spcPts val="0"/>
                        </a:spcAft>
                        <a:buClrTx/>
                        <a:buSzTx/>
                        <a:buFontTx/>
                        <a:buNone/>
                        <a:tabLst/>
                        <a:defRPr/>
                      </a:pPr>
                      <a:endParaRPr lang="es-CO" sz="1100" b="0" kern="1200" dirty="0" smtClean="0">
                        <a:solidFill>
                          <a:srgbClr val="FF0000"/>
                        </a:solidFill>
                        <a:effectLst/>
                        <a:latin typeface="+mn-lt"/>
                        <a:ea typeface="+mn-ea"/>
                        <a:cs typeface="+mn-cs"/>
                      </a:endParaRPr>
                    </a:p>
                    <a:p>
                      <a:pPr marL="0" marR="0" indent="0" algn="just" defTabSz="914400" rtl="0" eaLnBrk="1" fontAlgn="auto" latinLnBrk="0" hangingPunct="1">
                        <a:lnSpc>
                          <a:spcPct val="100000"/>
                        </a:lnSpc>
                        <a:spcBef>
                          <a:spcPts val="50"/>
                        </a:spcBef>
                        <a:spcAft>
                          <a:spcPts val="0"/>
                        </a:spcAft>
                        <a:buClrTx/>
                        <a:buSzTx/>
                        <a:buFontTx/>
                        <a:buNone/>
                        <a:tabLst/>
                        <a:defRPr/>
                      </a:pPr>
                      <a:r>
                        <a:rPr lang="es-MX" sz="1100" b="0" kern="1200" dirty="0" smtClean="0">
                          <a:solidFill>
                            <a:schemeClr val="tx1"/>
                          </a:solidFill>
                          <a:effectLst/>
                          <a:latin typeface="+mn-lt"/>
                          <a:ea typeface="+mn-ea"/>
                          <a:cs typeface="+mn-cs"/>
                        </a:rPr>
                        <a:t>En</a:t>
                      </a:r>
                      <a:r>
                        <a:rPr lang="es-MX" sz="1100" b="0" kern="1200" baseline="0" dirty="0" smtClean="0">
                          <a:solidFill>
                            <a:schemeClr val="tx1"/>
                          </a:solidFill>
                          <a:effectLst/>
                          <a:latin typeface="+mn-lt"/>
                          <a:ea typeface="+mn-ea"/>
                          <a:cs typeface="+mn-cs"/>
                        </a:rPr>
                        <a:t> el Comité Ordinario de Conciliación y Defensa Judicial N° 01 de 2016, se presentó el tema de la adopción de la circular N° 23 de 2015. </a:t>
                      </a:r>
                      <a:endParaRPr lang="es-CO" sz="1100" b="0" kern="1200" dirty="0" smtClean="0">
                        <a:solidFill>
                          <a:schemeClr val="tx1"/>
                        </a:solidFill>
                        <a:effectLst/>
                        <a:latin typeface="+mn-lt"/>
                        <a:ea typeface="+mn-ea"/>
                        <a:cs typeface="+mn-cs"/>
                      </a:endParaRPr>
                    </a:p>
                  </a:txBody>
                  <a:tcPr marL="0" marR="0" marT="0" marB="0">
                    <a:solidFill>
                      <a:schemeClr val="accent1">
                        <a:lumMod val="40000"/>
                        <a:lumOff val="60000"/>
                      </a:schemeClr>
                    </a:solidFill>
                  </a:tcPr>
                </a:tc>
                <a:tc>
                  <a:txBody>
                    <a:bodyPr/>
                    <a:lstStyle/>
                    <a:p>
                      <a:pP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gn="ctr">
                        <a:lnSpc>
                          <a:spcPct val="100000"/>
                        </a:lnSpc>
                        <a:spcBef>
                          <a:spcPts val="5"/>
                        </a:spcBef>
                        <a:spcAft>
                          <a:spcPts val="0"/>
                        </a:spcAft>
                      </a:pPr>
                      <a:r>
                        <a:rPr lang="es-MX" sz="1100" b="0" dirty="0" smtClean="0">
                          <a:solidFill>
                            <a:schemeClr val="tx1"/>
                          </a:solidFill>
                          <a:effectLst/>
                          <a:latin typeface="+mn-lt"/>
                          <a:ea typeface="Calibri"/>
                          <a:cs typeface="Times New Roman"/>
                        </a:rPr>
                        <a:t>Subdirección Administrativa y Financiera </a:t>
                      </a:r>
                      <a:endParaRPr lang="es-CO" sz="1100" b="0" dirty="0">
                        <a:solidFill>
                          <a:schemeClr val="tx1"/>
                        </a:solidFill>
                        <a:effectLst/>
                        <a:latin typeface="+mn-lt"/>
                        <a:ea typeface="Calibri"/>
                        <a:cs typeface="Times New Roman"/>
                      </a:endParaRPr>
                    </a:p>
                  </a:txBody>
                  <a:tcPr marL="0" marR="0" marT="0" marB="0">
                    <a:solidFill>
                      <a:schemeClr val="accent1">
                        <a:lumMod val="40000"/>
                        <a:lumOff val="60000"/>
                      </a:schemeClr>
                    </a:solidFill>
                  </a:tcPr>
                </a:tc>
                <a:tc>
                  <a:txBody>
                    <a:bodyPr/>
                    <a:lstStyle/>
                    <a:p>
                      <a:pPr>
                        <a:lnSpc>
                          <a:spcPct val="100000"/>
                        </a:lnSpc>
                        <a:spcBef>
                          <a:spcPts val="50"/>
                        </a:spcBef>
                        <a:spcAft>
                          <a:spcPts val="0"/>
                        </a:spcAft>
                      </a:pPr>
                      <a:r>
                        <a:rPr lang="es-MX" sz="1100" b="0" dirty="0" smtClean="0">
                          <a:solidFill>
                            <a:schemeClr val="tx1"/>
                          </a:solidFill>
                          <a:effectLst/>
                          <a:latin typeface="+mn-lt"/>
                          <a:ea typeface="Calibri"/>
                          <a:cs typeface="Times New Roman"/>
                        </a:rPr>
                        <a:t>   </a:t>
                      </a:r>
                    </a:p>
                    <a:p>
                      <a:pPr>
                        <a:lnSpc>
                          <a:spcPct val="100000"/>
                        </a:lnSpc>
                        <a:spcBef>
                          <a:spcPts val="50"/>
                        </a:spcBef>
                        <a:spcAft>
                          <a:spcPts val="0"/>
                        </a:spcAft>
                      </a:pPr>
                      <a:endParaRPr lang="es-MX" sz="1100" b="0" dirty="0" smtClean="0">
                        <a:solidFill>
                          <a:schemeClr val="tx1"/>
                        </a:solidFill>
                        <a:effectLst/>
                        <a:latin typeface="+mn-lt"/>
                        <a:ea typeface="Calibri"/>
                        <a:cs typeface="Times New Roman"/>
                      </a:endParaRPr>
                    </a:p>
                    <a:p>
                      <a:pPr algn="ctr">
                        <a:lnSpc>
                          <a:spcPct val="100000"/>
                        </a:lnSpc>
                        <a:spcBef>
                          <a:spcPts val="50"/>
                        </a:spcBef>
                        <a:spcAft>
                          <a:spcPts val="0"/>
                        </a:spcAft>
                      </a:pPr>
                      <a:endParaRPr lang="es-MX" sz="1100" b="0" dirty="0" smtClean="0">
                        <a:solidFill>
                          <a:schemeClr val="tx1"/>
                        </a:solidFill>
                        <a:effectLst/>
                        <a:latin typeface="+mn-lt"/>
                        <a:ea typeface="Calibri"/>
                        <a:cs typeface="Times New Roman"/>
                      </a:endParaRPr>
                    </a:p>
                    <a:p>
                      <a:pPr algn="ctr">
                        <a:lnSpc>
                          <a:spcPct val="100000"/>
                        </a:lnSpc>
                        <a:spcBef>
                          <a:spcPts val="50"/>
                        </a:spcBef>
                        <a:spcAft>
                          <a:spcPts val="0"/>
                        </a:spcAft>
                      </a:pPr>
                      <a:r>
                        <a:rPr lang="es-MX" sz="1100" b="0" dirty="0" smtClean="0">
                          <a:solidFill>
                            <a:schemeClr val="tx1"/>
                          </a:solidFill>
                          <a:effectLst/>
                          <a:latin typeface="+mn-lt"/>
                          <a:ea typeface="Calibri"/>
                          <a:cs typeface="Times New Roman"/>
                        </a:rPr>
                        <a:t>31</a:t>
                      </a:r>
                      <a:r>
                        <a:rPr lang="es-MX" sz="1100" b="0" baseline="0" dirty="0" smtClean="0">
                          <a:solidFill>
                            <a:schemeClr val="tx1"/>
                          </a:solidFill>
                          <a:effectLst/>
                          <a:latin typeface="+mn-lt"/>
                          <a:ea typeface="Calibri"/>
                          <a:cs typeface="Times New Roman"/>
                        </a:rPr>
                        <a:t>/12/2016</a:t>
                      </a:r>
                      <a:endParaRPr lang="es-CO" sz="1100" b="0" dirty="0">
                        <a:solidFill>
                          <a:schemeClr val="tx1"/>
                        </a:solidFill>
                        <a:effectLst/>
                        <a:latin typeface="+mn-lt"/>
                        <a:ea typeface="Calibri"/>
                        <a:cs typeface="Times New Roman"/>
                      </a:endParaRPr>
                    </a:p>
                  </a:txBody>
                  <a:tcPr marL="0" marR="0" marT="0" marB="0">
                    <a:solidFill>
                      <a:schemeClr val="accent1">
                        <a:lumMod val="40000"/>
                        <a:lumOff val="60000"/>
                      </a:schemeClr>
                    </a:solidFill>
                  </a:tcPr>
                </a:tc>
                <a:tc>
                  <a:txBody>
                    <a:bodyPr/>
                    <a:lstStyle/>
                    <a:p>
                      <a:pPr>
                        <a:lnSpc>
                          <a:spcPts val="950"/>
                        </a:lnSpc>
                        <a:spcBef>
                          <a:spcPts val="15"/>
                        </a:spcBef>
                        <a:spcAft>
                          <a:spcPts val="0"/>
                        </a:spcAft>
                      </a:pPr>
                      <a:endParaRPr lang="es-MX" sz="900" b="0" dirty="0" smtClean="0">
                        <a:solidFill>
                          <a:schemeClr val="tx1"/>
                        </a:solidFill>
                        <a:effectLst/>
                        <a:latin typeface="Calibri"/>
                        <a:ea typeface="Calibri"/>
                        <a:cs typeface="Times New Roman"/>
                      </a:endParaRPr>
                    </a:p>
                    <a:p>
                      <a:pPr>
                        <a:lnSpc>
                          <a:spcPts val="950"/>
                        </a:lnSpc>
                        <a:spcBef>
                          <a:spcPts val="15"/>
                        </a:spcBef>
                        <a:spcAft>
                          <a:spcPts val="0"/>
                        </a:spcAft>
                      </a:pPr>
                      <a:endParaRPr lang="es-MX" sz="900" b="0" dirty="0" smtClean="0">
                        <a:solidFill>
                          <a:schemeClr val="tx1"/>
                        </a:solidFill>
                        <a:effectLst/>
                        <a:latin typeface="Calibri"/>
                        <a:ea typeface="Calibri"/>
                        <a:cs typeface="Times New Roman"/>
                      </a:endParaRPr>
                    </a:p>
                    <a:p>
                      <a:pPr>
                        <a:lnSpc>
                          <a:spcPts val="950"/>
                        </a:lnSpc>
                        <a:spcBef>
                          <a:spcPts val="15"/>
                        </a:spcBef>
                        <a:spcAft>
                          <a:spcPts val="0"/>
                        </a:spcAft>
                      </a:pPr>
                      <a:endParaRPr lang="es-MX" sz="900" b="0" dirty="0" smtClean="0">
                        <a:solidFill>
                          <a:schemeClr val="tx1"/>
                        </a:solidFill>
                        <a:effectLst/>
                        <a:latin typeface="Calibri"/>
                        <a:ea typeface="Calibri"/>
                        <a:cs typeface="Times New Roman"/>
                      </a:endParaRPr>
                    </a:p>
                    <a:p>
                      <a:pPr>
                        <a:lnSpc>
                          <a:spcPts val="950"/>
                        </a:lnSpc>
                        <a:spcBef>
                          <a:spcPts val="15"/>
                        </a:spcBef>
                        <a:spcAft>
                          <a:spcPts val="0"/>
                        </a:spcAft>
                      </a:pPr>
                      <a:endParaRPr lang="es-MX" sz="900" b="0" dirty="0" smtClean="0">
                        <a:solidFill>
                          <a:schemeClr val="tx1"/>
                        </a:solidFill>
                        <a:effectLst/>
                        <a:latin typeface="Calibri"/>
                        <a:ea typeface="Calibri"/>
                        <a:cs typeface="Times New Roman"/>
                      </a:endParaRPr>
                    </a:p>
                    <a:p>
                      <a:pPr algn="ctr">
                        <a:lnSpc>
                          <a:spcPts val="950"/>
                        </a:lnSpc>
                        <a:spcBef>
                          <a:spcPts val="15"/>
                        </a:spcBef>
                        <a:spcAft>
                          <a:spcPts val="0"/>
                        </a:spcAft>
                      </a:pPr>
                      <a:r>
                        <a:rPr lang="es-MX" sz="1100" b="0" dirty="0" smtClean="0">
                          <a:solidFill>
                            <a:schemeClr val="tx1"/>
                          </a:solidFill>
                          <a:effectLst/>
                          <a:latin typeface="Calibri"/>
                          <a:ea typeface="Calibri"/>
                          <a:cs typeface="Times New Roman"/>
                        </a:rPr>
                        <a:t>               </a:t>
                      </a:r>
                      <a:r>
                        <a:rPr lang="es-MX" sz="1100" b="1" dirty="0" smtClean="0">
                          <a:solidFill>
                            <a:schemeClr val="tx1"/>
                          </a:solidFill>
                          <a:effectLst/>
                          <a:latin typeface="Calibri"/>
                          <a:ea typeface="Calibri"/>
                          <a:cs typeface="Times New Roman"/>
                        </a:rPr>
                        <a:t>CUMPLIDA</a:t>
                      </a:r>
                      <a:endParaRPr lang="es-CO" sz="1100" b="1"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extLst>
                  <a:ext uri="{0D108BD9-81ED-4DB2-BD59-A6C34878D82A}">
                    <a16:rowId xmlns:a16="http://schemas.microsoft.com/office/drawing/2014/main" val="10001"/>
                  </a:ext>
                </a:extLst>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1458" y="386697"/>
            <a:ext cx="1490262" cy="882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13070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smtClean="0"/>
              <a:t>SEGUIMIENTO PLAN DE MEJORAMIENTO DE LA CGR AL 31 DE DICIEMBRE DE 2017</a:t>
            </a:r>
            <a:endParaRPr lang="es-CO" sz="2400" dirty="0"/>
          </a:p>
        </p:txBody>
      </p:sp>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476672"/>
            <a:ext cx="1368152" cy="100811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1 Diagrama"/>
          <p:cNvGraphicFramePr/>
          <p:nvPr>
            <p:extLst>
              <p:ext uri="{D42A27DB-BD31-4B8C-83A1-F6EECF244321}">
                <p14:modId xmlns:p14="http://schemas.microsoft.com/office/powerpoint/2010/main" val="4264489828"/>
              </p:ext>
            </p:extLst>
          </p:nvPr>
        </p:nvGraphicFramePr>
        <p:xfrm>
          <a:off x="179511" y="1772816"/>
          <a:ext cx="8712968" cy="36881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lecha derecha 2">
            <a:hlinkClick r:id="rId8" action="ppaction://hlinksldjump"/>
          </p:cNvPr>
          <p:cNvSpPr/>
          <p:nvPr/>
        </p:nvSpPr>
        <p:spPr>
          <a:xfrm>
            <a:off x="8460432" y="5517232"/>
            <a:ext cx="216024"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5646379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a:t>SEGUIMIENTO PLAN DE MEJORAMIENTO DE LA CGR AL 31 DE DICIEMBRE DE 2017</a:t>
            </a:r>
          </a:p>
        </p:txBody>
      </p:sp>
      <p:graphicFrame>
        <p:nvGraphicFramePr>
          <p:cNvPr id="10" name="9 Tabla"/>
          <p:cNvGraphicFramePr>
            <a:graphicFrameLocks noGrp="1"/>
          </p:cNvGraphicFramePr>
          <p:nvPr>
            <p:extLst>
              <p:ext uri="{D42A27DB-BD31-4B8C-83A1-F6EECF244321}">
                <p14:modId xmlns:p14="http://schemas.microsoft.com/office/powerpoint/2010/main" val="2367261365"/>
              </p:ext>
            </p:extLst>
          </p:nvPr>
        </p:nvGraphicFramePr>
        <p:xfrm>
          <a:off x="107504" y="1412776"/>
          <a:ext cx="8784975" cy="4435727"/>
        </p:xfrm>
        <a:graphic>
          <a:graphicData uri="http://schemas.openxmlformats.org/drawingml/2006/table">
            <a:tbl>
              <a:tblPr firstRow="1" firstCol="1" lastRow="1" lastCol="1" bandRow="1" bandCol="1">
                <a:tableStyleId>{5C22544A-7EE6-4342-B048-85BDC9FD1C3A}</a:tableStyleId>
              </a:tblPr>
              <a:tblGrid>
                <a:gridCol w="726031">
                  <a:extLst>
                    <a:ext uri="{9D8B030D-6E8A-4147-A177-3AD203B41FA5}">
                      <a16:colId xmlns:a16="http://schemas.microsoft.com/office/drawing/2014/main" val="20000"/>
                    </a:ext>
                  </a:extLst>
                </a:gridCol>
                <a:gridCol w="2154289">
                  <a:extLst>
                    <a:ext uri="{9D8B030D-6E8A-4147-A177-3AD203B41FA5}">
                      <a16:colId xmlns:a16="http://schemas.microsoft.com/office/drawing/2014/main" val="20001"/>
                    </a:ext>
                  </a:extLst>
                </a:gridCol>
                <a:gridCol w="3096344">
                  <a:extLst>
                    <a:ext uri="{9D8B030D-6E8A-4147-A177-3AD203B41FA5}">
                      <a16:colId xmlns:a16="http://schemas.microsoft.com/office/drawing/2014/main" val="20002"/>
                    </a:ext>
                  </a:extLst>
                </a:gridCol>
                <a:gridCol w="936104">
                  <a:extLst>
                    <a:ext uri="{9D8B030D-6E8A-4147-A177-3AD203B41FA5}">
                      <a16:colId xmlns:a16="http://schemas.microsoft.com/office/drawing/2014/main" val="20003"/>
                    </a:ext>
                  </a:extLst>
                </a:gridCol>
                <a:gridCol w="1152128">
                  <a:extLst>
                    <a:ext uri="{9D8B030D-6E8A-4147-A177-3AD203B41FA5}">
                      <a16:colId xmlns:a16="http://schemas.microsoft.com/office/drawing/2014/main" val="20004"/>
                    </a:ext>
                  </a:extLst>
                </a:gridCol>
                <a:gridCol w="720079">
                  <a:extLst>
                    <a:ext uri="{9D8B030D-6E8A-4147-A177-3AD203B41FA5}">
                      <a16:colId xmlns:a16="http://schemas.microsoft.com/office/drawing/2014/main" val="20005"/>
                    </a:ext>
                  </a:extLst>
                </a:gridCol>
              </a:tblGrid>
              <a:tr h="516383">
                <a:tc>
                  <a:txBody>
                    <a:bodyPr/>
                    <a:lstStyle/>
                    <a:p>
                      <a:pPr>
                        <a:lnSpc>
                          <a:spcPts val="1000"/>
                        </a:lnSpc>
                        <a:spcBef>
                          <a:spcPts val="90"/>
                        </a:spcBef>
                        <a:spcAft>
                          <a:spcPts val="0"/>
                        </a:spcAft>
                      </a:pPr>
                      <a:r>
                        <a:rPr lang="en-US" sz="1100" dirty="0">
                          <a:effectLst/>
                        </a:rPr>
                        <a:t> </a:t>
                      </a:r>
                      <a:endParaRPr lang="en-US" sz="1100" spc="5" dirty="0" smtClean="0">
                        <a:effectLst/>
                      </a:endParaRPr>
                    </a:p>
                    <a:p>
                      <a:pPr marL="26670" marR="20955" algn="ctr">
                        <a:lnSpc>
                          <a:spcPct val="107000"/>
                        </a:lnSpc>
                        <a:spcAft>
                          <a:spcPts val="0"/>
                        </a:spcAft>
                      </a:pPr>
                      <a:r>
                        <a:rPr lang="en-US" sz="1100" spc="5" dirty="0" smtClean="0">
                          <a:effectLst/>
                        </a:rPr>
                        <a:t>HALLAZGO</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750"/>
                        </a:lnSpc>
                        <a:spcBef>
                          <a:spcPts val="5"/>
                        </a:spcBef>
                        <a:spcAft>
                          <a:spcPts val="0"/>
                        </a:spcAft>
                      </a:pPr>
                      <a:r>
                        <a:rPr lang="es-CO" sz="1100" dirty="0">
                          <a:effectLst/>
                        </a:rPr>
                        <a:t> </a:t>
                      </a:r>
                    </a:p>
                    <a:p>
                      <a:pPr>
                        <a:lnSpc>
                          <a:spcPts val="1000"/>
                        </a:lnSpc>
                        <a:spcAft>
                          <a:spcPts val="0"/>
                        </a:spcAft>
                      </a:pPr>
                      <a:r>
                        <a:rPr lang="es-CO" sz="1100" dirty="0">
                          <a:effectLst/>
                        </a:rPr>
                        <a:t>  </a:t>
                      </a:r>
                      <a:r>
                        <a:rPr lang="es-MX" sz="1100" dirty="0" smtClean="0">
                          <a:effectLst/>
                        </a:rPr>
                        <a:t>ACCIÓN DE MEJORA/UNIDADES</a:t>
                      </a:r>
                      <a:r>
                        <a:rPr lang="es-MX" sz="1100" baseline="0" dirty="0" smtClean="0">
                          <a:effectLst/>
                        </a:rPr>
                        <a:t> DE MEDIDA/CANTIDADES</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spc="-5" dirty="0" smtClean="0">
                          <a:effectLst/>
                        </a:rPr>
                        <a:t>AC</a:t>
                      </a:r>
                      <a:r>
                        <a:rPr lang="en-US" sz="1100" dirty="0" smtClean="0">
                          <a:effectLst/>
                        </a:rPr>
                        <a:t>T</a:t>
                      </a:r>
                      <a:r>
                        <a:rPr lang="en-US" sz="1100" spc="-10" dirty="0" smtClean="0">
                          <a:effectLst/>
                        </a:rPr>
                        <a:t>I</a:t>
                      </a:r>
                      <a:r>
                        <a:rPr lang="en-US" sz="1100" spc="-5" dirty="0" smtClean="0">
                          <a:effectLst/>
                        </a:rPr>
                        <a:t>VI</a:t>
                      </a:r>
                      <a:r>
                        <a:rPr lang="en-US" sz="1100" dirty="0" smtClean="0">
                          <a:effectLst/>
                        </a:rPr>
                        <a:t>D</a:t>
                      </a:r>
                      <a:r>
                        <a:rPr lang="en-US" sz="1100" spc="-5" dirty="0" smtClean="0">
                          <a:effectLst/>
                        </a:rPr>
                        <a:t>A</a:t>
                      </a:r>
                      <a:r>
                        <a:rPr lang="en-US" sz="1100" dirty="0" smtClean="0">
                          <a:effectLst/>
                        </a:rPr>
                        <a:t>D</a:t>
                      </a:r>
                      <a:r>
                        <a:rPr lang="en-US" sz="1100" spc="5" dirty="0" smtClean="0">
                          <a:effectLst/>
                        </a:rPr>
                        <a:t>E</a:t>
                      </a:r>
                      <a:r>
                        <a:rPr lang="en-US" sz="1100" dirty="0" smtClean="0">
                          <a:effectLst/>
                        </a:rPr>
                        <a:t>S</a:t>
                      </a:r>
                      <a:r>
                        <a:rPr lang="en-US" sz="1100" spc="-15" dirty="0" smtClean="0">
                          <a:effectLst/>
                        </a:rPr>
                        <a:t> </a:t>
                      </a:r>
                      <a:r>
                        <a:rPr lang="en-US" sz="1100" spc="5" dirty="0">
                          <a:effectLst/>
                        </a:rPr>
                        <a:t>RE</a:t>
                      </a:r>
                      <a:r>
                        <a:rPr lang="en-US" sz="1100" spc="-5" dirty="0">
                          <a:effectLst/>
                        </a:rPr>
                        <a:t>A</a:t>
                      </a:r>
                      <a:r>
                        <a:rPr lang="en-US" sz="1100" spc="-10" dirty="0">
                          <a:effectLst/>
                        </a:rPr>
                        <a:t>L</a:t>
                      </a:r>
                      <a:r>
                        <a:rPr lang="en-US" sz="1100" spc="-5" dirty="0">
                          <a:effectLst/>
                        </a:rPr>
                        <a:t>I</a:t>
                      </a:r>
                      <a:r>
                        <a:rPr lang="en-US" sz="1100" dirty="0">
                          <a:effectLst/>
                        </a:rPr>
                        <a:t>Z</a:t>
                      </a:r>
                      <a:r>
                        <a:rPr lang="en-US" sz="1100" spc="-5" dirty="0">
                          <a:effectLst/>
                        </a:rPr>
                        <a:t>A</a:t>
                      </a:r>
                      <a:r>
                        <a:rPr lang="en-US" sz="1100" dirty="0">
                          <a:effectLst/>
                        </a:rPr>
                        <a:t>D</a:t>
                      </a:r>
                      <a:r>
                        <a:rPr lang="en-US" sz="1100" spc="-5" dirty="0">
                          <a:effectLst/>
                        </a:rPr>
                        <a:t>A</a:t>
                      </a:r>
                      <a:r>
                        <a:rPr lang="en-US" sz="1100" dirty="0">
                          <a:effectLst/>
                        </a:rPr>
                        <a:t>S</a:t>
                      </a:r>
                      <a:r>
                        <a:rPr lang="en-US" sz="1100" spc="-35" dirty="0">
                          <a:effectLst/>
                        </a:rPr>
                        <a:t> </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s-CO" sz="1100" dirty="0">
                        <a:effectLst/>
                      </a:endParaRPr>
                    </a:p>
                    <a:p>
                      <a:pPr algn="ctr">
                        <a:lnSpc>
                          <a:spcPts val="1300"/>
                        </a:lnSpc>
                        <a:spcBef>
                          <a:spcPts val="100"/>
                        </a:spcBef>
                        <a:spcAft>
                          <a:spcPts val="0"/>
                        </a:spcAft>
                      </a:pPr>
                      <a:r>
                        <a:rPr lang="en-US" sz="1100" dirty="0">
                          <a:effectLst/>
                        </a:rPr>
                        <a:t> </a:t>
                      </a:r>
                      <a:r>
                        <a:rPr lang="en-US" sz="1100" spc="5" dirty="0" smtClean="0">
                          <a:effectLst/>
                        </a:rPr>
                        <a:t>RESP</a:t>
                      </a:r>
                      <a:r>
                        <a:rPr lang="en-US" sz="1100" dirty="0" smtClean="0">
                          <a:effectLst/>
                        </a:rPr>
                        <a:t>ON</a:t>
                      </a:r>
                      <a:r>
                        <a:rPr lang="en-US" sz="1100" spc="5" dirty="0" smtClean="0">
                          <a:effectLst/>
                        </a:rPr>
                        <a:t>S</a:t>
                      </a:r>
                      <a:r>
                        <a:rPr lang="en-US" sz="1100" spc="-5" dirty="0" smtClean="0">
                          <a:effectLst/>
                        </a:rPr>
                        <a:t>AB</a:t>
                      </a:r>
                      <a:r>
                        <a:rPr lang="en-US" sz="1100" spc="-10" dirty="0" smtClean="0">
                          <a:effectLst/>
                        </a:rPr>
                        <a:t>L</a:t>
                      </a:r>
                      <a:r>
                        <a:rPr lang="en-US" sz="1100" dirty="0" smtClean="0">
                          <a:effectLst/>
                        </a:rPr>
                        <a:t>E</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dirty="0" smtClean="0">
                          <a:effectLst/>
                        </a:rPr>
                        <a:t> FECHA </a:t>
                      </a:r>
                    </a:p>
                    <a:p>
                      <a:pPr algn="ctr">
                        <a:lnSpc>
                          <a:spcPts val="1000"/>
                        </a:lnSpc>
                        <a:spcAft>
                          <a:spcPts val="0"/>
                        </a:spcAft>
                      </a:pPr>
                      <a:r>
                        <a:rPr lang="en-US" sz="1100" dirty="0" smtClean="0">
                          <a:effectLst/>
                        </a:rPr>
                        <a:t>DE  VENCIMIENTO                                             INTERNA </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r>
                        <a:rPr lang="en-US" sz="1100" spc="5" dirty="0" smtClean="0">
                          <a:effectLst/>
                        </a:rPr>
                        <a:t>ES</a:t>
                      </a:r>
                      <a:r>
                        <a:rPr lang="en-US" sz="1100" dirty="0" smtClean="0">
                          <a:effectLst/>
                        </a:rPr>
                        <a:t>T</a:t>
                      </a:r>
                      <a:r>
                        <a:rPr lang="en-US" sz="1100" spc="-10" dirty="0" smtClean="0">
                          <a:effectLst/>
                        </a:rPr>
                        <a:t>A</a:t>
                      </a:r>
                      <a:r>
                        <a:rPr lang="en-US" sz="1100" dirty="0" smtClean="0">
                          <a:effectLst/>
                        </a:rPr>
                        <a:t>DO</a:t>
                      </a:r>
                      <a:r>
                        <a:rPr lang="en-US" sz="1100" spc="-5" dirty="0" smtClean="0">
                          <a:effectLst/>
                        </a:rPr>
                        <a:t> </a:t>
                      </a:r>
                    </a:p>
                    <a:p>
                      <a:pPr algn="ctr">
                        <a:lnSpc>
                          <a:spcPts val="1000"/>
                        </a:lnSpc>
                        <a:spcAft>
                          <a:spcPts val="0"/>
                        </a:spcAft>
                      </a:pPr>
                      <a:r>
                        <a:rPr lang="en-US" sz="1100" dirty="0" smtClean="0">
                          <a:effectLst/>
                        </a:rPr>
                        <a:t>DE</a:t>
                      </a:r>
                      <a:r>
                        <a:rPr lang="en-US" sz="1100" spc="10" dirty="0" smtClean="0">
                          <a:effectLst/>
                        </a:rPr>
                        <a:t> </a:t>
                      </a:r>
                      <a:r>
                        <a:rPr lang="en-US" sz="1100" spc="-10" dirty="0">
                          <a:effectLst/>
                        </a:rPr>
                        <a:t>L</a:t>
                      </a:r>
                      <a:r>
                        <a:rPr lang="en-US" sz="1100" dirty="0">
                          <a:effectLst/>
                        </a:rPr>
                        <a:t>A </a:t>
                      </a:r>
                      <a:r>
                        <a:rPr lang="en-US" sz="1100" spc="-5" dirty="0">
                          <a:effectLst/>
                        </a:rPr>
                        <a:t>AC</a:t>
                      </a:r>
                      <a:r>
                        <a:rPr lang="en-US" sz="1100" dirty="0">
                          <a:effectLst/>
                        </a:rPr>
                        <a:t>T</a:t>
                      </a:r>
                      <a:r>
                        <a:rPr lang="en-US" sz="1100" spc="-10" dirty="0">
                          <a:effectLst/>
                        </a:rPr>
                        <a:t>I</a:t>
                      </a:r>
                      <a:r>
                        <a:rPr lang="en-US" sz="1100" spc="-5" dirty="0">
                          <a:effectLst/>
                        </a:rPr>
                        <a:t>VI</a:t>
                      </a:r>
                      <a:r>
                        <a:rPr lang="en-US" sz="1100" dirty="0">
                          <a:effectLst/>
                        </a:rPr>
                        <a:t>D</a:t>
                      </a:r>
                      <a:r>
                        <a:rPr lang="en-US" sz="1100" spc="-5" dirty="0">
                          <a:effectLst/>
                        </a:rPr>
                        <a:t>A</a:t>
                      </a:r>
                      <a:r>
                        <a:rPr lang="en-US" sz="1100" dirty="0">
                          <a:effectLst/>
                        </a:rPr>
                        <a:t>D</a:t>
                      </a:r>
                      <a:endParaRPr lang="es-CO" sz="1100" dirty="0">
                        <a:effectLst/>
                        <a:latin typeface="Calibri"/>
                        <a:ea typeface="Calibri"/>
                        <a:cs typeface="Times New Roman"/>
                      </a:endParaRPr>
                    </a:p>
                  </a:txBody>
                  <a:tcPr marL="0" marR="0" marT="0" marB="0">
                    <a:solidFill>
                      <a:schemeClr val="tx2"/>
                    </a:solidFill>
                  </a:tcPr>
                </a:tc>
                <a:extLst>
                  <a:ext uri="{0D108BD9-81ED-4DB2-BD59-A6C34878D82A}">
                    <a16:rowId xmlns:a16="http://schemas.microsoft.com/office/drawing/2014/main" val="10000"/>
                  </a:ext>
                </a:extLst>
              </a:tr>
              <a:tr h="3919344">
                <a:tc>
                  <a:txBody>
                    <a:bodyPr/>
                    <a:lstStyle/>
                    <a:p>
                      <a:pPr algn="ctr"/>
                      <a:endParaRPr lang="es-MX" sz="1100" dirty="0" smtClean="0">
                        <a:solidFill>
                          <a:schemeClr val="tx1"/>
                        </a:solidFill>
                      </a:endParaRPr>
                    </a:p>
                    <a:p>
                      <a:pPr algn="ctr"/>
                      <a:endParaRPr lang="es-MX" sz="1100" dirty="0" smtClean="0">
                        <a:solidFill>
                          <a:schemeClr val="tx1"/>
                        </a:solidFill>
                      </a:endParaRPr>
                    </a:p>
                    <a:p>
                      <a:pPr algn="ctr"/>
                      <a:endParaRPr lang="es-MX" sz="1100" dirty="0" smtClean="0">
                        <a:solidFill>
                          <a:schemeClr val="tx1"/>
                        </a:solidFill>
                      </a:endParaRPr>
                    </a:p>
                    <a:p>
                      <a:pPr algn="ctr"/>
                      <a:endParaRPr lang="es-MX" sz="1100" dirty="0" smtClean="0">
                        <a:solidFill>
                          <a:schemeClr val="tx1"/>
                        </a:solidFill>
                      </a:endParaRPr>
                    </a:p>
                    <a:p>
                      <a:pPr algn="ctr"/>
                      <a:endParaRPr lang="es-MX" sz="1100" dirty="0" smtClean="0">
                        <a:solidFill>
                          <a:schemeClr val="tx1"/>
                        </a:solidFill>
                      </a:endParaRPr>
                    </a:p>
                    <a:p>
                      <a:pPr algn="ctr"/>
                      <a:endParaRPr lang="es-MX" sz="1100" dirty="0" smtClean="0">
                        <a:solidFill>
                          <a:schemeClr val="tx1"/>
                        </a:solidFill>
                      </a:endParaRPr>
                    </a:p>
                    <a:p>
                      <a:pPr algn="ctr"/>
                      <a:endParaRPr lang="es-MX" sz="1100" dirty="0" smtClean="0">
                        <a:solidFill>
                          <a:schemeClr val="tx1"/>
                        </a:solidFill>
                      </a:endParaRPr>
                    </a:p>
                    <a:p>
                      <a:pPr algn="ctr"/>
                      <a:r>
                        <a:rPr lang="es-MX" sz="1100" b="0" dirty="0" smtClean="0">
                          <a:solidFill>
                            <a:schemeClr val="tx1"/>
                          </a:solidFill>
                        </a:rPr>
                        <a:t>4</a:t>
                      </a:r>
                    </a:p>
                    <a:p>
                      <a:pPr marL="0" marR="0" indent="0" algn="ctr" defTabSz="914400" rtl="0" eaLnBrk="1" fontAlgn="auto" latinLnBrk="0" hangingPunct="1">
                        <a:lnSpc>
                          <a:spcPct val="100000"/>
                        </a:lnSpc>
                        <a:spcBef>
                          <a:spcPts val="0"/>
                        </a:spcBef>
                        <a:spcAft>
                          <a:spcPts val="0"/>
                        </a:spcAft>
                        <a:buClrTx/>
                        <a:buSzTx/>
                        <a:buFontTx/>
                        <a:buNone/>
                        <a:tabLst/>
                        <a:defRPr/>
                      </a:pPr>
                      <a:r>
                        <a:rPr lang="es-MX" sz="1100" dirty="0" smtClean="0">
                          <a:solidFill>
                            <a:schemeClr val="tx1"/>
                          </a:solidFill>
                          <a:effectLst/>
                          <a:latin typeface="+mn-lt"/>
                          <a:ea typeface="Calibri"/>
                          <a:cs typeface="Times New Roman"/>
                        </a:rPr>
                        <a:t>CGR 2013</a:t>
                      </a:r>
                      <a:endParaRPr lang="es-CO" sz="1100" dirty="0" smtClean="0">
                        <a:solidFill>
                          <a:schemeClr val="tx1"/>
                        </a:solidFill>
                        <a:effectLst/>
                        <a:latin typeface="+mn-lt"/>
                        <a:ea typeface="Calibri"/>
                        <a:cs typeface="Times New Roman"/>
                      </a:endParaRPr>
                    </a:p>
                  </a:txBody>
                  <a:tcPr marL="0" marR="0" marT="0" marB="0">
                    <a:solidFill>
                      <a:schemeClr val="accent1">
                        <a:lumMod val="40000"/>
                        <a:lumOff val="60000"/>
                      </a:schemeClr>
                    </a:solidFill>
                  </a:tcPr>
                </a:tc>
                <a:tc>
                  <a:txBody>
                    <a:bodyPr/>
                    <a:lstStyle/>
                    <a:p>
                      <a:pPr marL="0" algn="just" defTabSz="914400" rtl="0" eaLnBrk="1" latinLnBrk="0" hangingPunct="1">
                        <a:lnSpc>
                          <a:spcPct val="100000"/>
                        </a:lnSpc>
                        <a:spcBef>
                          <a:spcPts val="5"/>
                        </a:spcBef>
                        <a:spcAft>
                          <a:spcPts val="0"/>
                        </a:spcAft>
                      </a:pPr>
                      <a:endParaRPr lang="es-MX" sz="1100" b="0" kern="1200" dirty="0" smtClean="0">
                        <a:solidFill>
                          <a:schemeClr val="tx1"/>
                        </a:solidFill>
                        <a:latin typeface="+mn-lt"/>
                        <a:ea typeface="+mn-ea"/>
                        <a:cs typeface="+mn-cs"/>
                      </a:endParaRPr>
                    </a:p>
                    <a:p>
                      <a:pPr marL="0" algn="just" defTabSz="914400" rtl="0" eaLnBrk="1" latinLnBrk="0" hangingPunct="1">
                        <a:lnSpc>
                          <a:spcPct val="100000"/>
                        </a:lnSpc>
                        <a:spcBef>
                          <a:spcPts val="5"/>
                        </a:spcBef>
                        <a:spcAft>
                          <a:spcPts val="0"/>
                        </a:spcAft>
                      </a:pPr>
                      <a:endParaRPr lang="es-CO" sz="1100" b="0" kern="1200" dirty="0" smtClean="0">
                        <a:solidFill>
                          <a:schemeClr val="tx1"/>
                        </a:solidFill>
                        <a:latin typeface="+mn-lt"/>
                        <a:ea typeface="+mn-ea"/>
                        <a:cs typeface="+mn-cs"/>
                      </a:endParaRPr>
                    </a:p>
                    <a:p>
                      <a:pPr marL="0" algn="just" defTabSz="914400" rtl="0" eaLnBrk="1" latinLnBrk="0" hangingPunct="1">
                        <a:lnSpc>
                          <a:spcPct val="100000"/>
                        </a:lnSpc>
                        <a:spcBef>
                          <a:spcPts val="5"/>
                        </a:spcBef>
                        <a:spcAft>
                          <a:spcPts val="0"/>
                        </a:spcAft>
                      </a:pPr>
                      <a:r>
                        <a:rPr lang="es-CO" sz="1100" b="0" kern="1200" dirty="0" smtClean="0">
                          <a:solidFill>
                            <a:schemeClr val="tx1"/>
                          </a:solidFill>
                          <a:latin typeface="+mn-lt"/>
                          <a:ea typeface="+mn-ea"/>
                          <a:cs typeface="+mn-cs"/>
                        </a:rPr>
                        <a:t>Expedir la resolución de pequeños prestadores.</a:t>
                      </a:r>
                    </a:p>
                    <a:p>
                      <a:pPr marL="0" algn="just" defTabSz="914400" rtl="0" eaLnBrk="1" latinLnBrk="0" hangingPunct="1">
                        <a:lnSpc>
                          <a:spcPct val="100000"/>
                        </a:lnSpc>
                        <a:spcBef>
                          <a:spcPts val="5"/>
                        </a:spcBef>
                        <a:spcAft>
                          <a:spcPts val="0"/>
                        </a:spcAft>
                      </a:pPr>
                      <a:endParaRPr lang="es-MX" sz="1100" b="0" kern="1200" dirty="0" smtClean="0">
                        <a:solidFill>
                          <a:schemeClr val="tx1"/>
                        </a:solidFill>
                        <a:latin typeface="+mn-lt"/>
                        <a:ea typeface="+mn-ea"/>
                        <a:cs typeface="+mn-cs"/>
                      </a:endParaRPr>
                    </a:p>
                    <a:p>
                      <a:pPr marL="0" algn="just" defTabSz="914400" rtl="0" eaLnBrk="1" latinLnBrk="0" hangingPunct="1">
                        <a:lnSpc>
                          <a:spcPct val="100000"/>
                        </a:lnSpc>
                        <a:spcBef>
                          <a:spcPts val="5"/>
                        </a:spcBef>
                        <a:spcAft>
                          <a:spcPts val="0"/>
                        </a:spcAft>
                      </a:pPr>
                      <a:r>
                        <a:rPr lang="es-MX" sz="1100" b="1" kern="1200" dirty="0" smtClean="0">
                          <a:solidFill>
                            <a:schemeClr val="tx1"/>
                          </a:solidFill>
                          <a:latin typeface="+mn-lt"/>
                          <a:ea typeface="+mn-ea"/>
                          <a:cs typeface="+mn-cs"/>
                        </a:rPr>
                        <a:t>UNIDAD DE MEDIDA/CANTIDADES: </a:t>
                      </a:r>
                    </a:p>
                    <a:p>
                      <a:pPr marL="0" algn="just" defTabSz="914400" rtl="0" eaLnBrk="1" latinLnBrk="0" hangingPunct="1">
                        <a:lnSpc>
                          <a:spcPct val="100000"/>
                        </a:lnSpc>
                        <a:spcBef>
                          <a:spcPts val="5"/>
                        </a:spcBef>
                        <a:spcAft>
                          <a:spcPts val="0"/>
                        </a:spcAft>
                      </a:pPr>
                      <a:endParaRPr lang="es-MX" sz="1100" b="1" kern="1200" dirty="0" smtClean="0">
                        <a:solidFill>
                          <a:schemeClr val="tx1"/>
                        </a:solidFill>
                        <a:latin typeface="+mn-lt"/>
                        <a:ea typeface="+mn-ea"/>
                        <a:cs typeface="+mn-cs"/>
                      </a:endParaRPr>
                    </a:p>
                    <a:p>
                      <a:pPr marL="0" algn="just" defTabSz="914400" rtl="0" eaLnBrk="1" latinLnBrk="0" hangingPunct="1">
                        <a:lnSpc>
                          <a:spcPct val="100000"/>
                        </a:lnSpc>
                        <a:spcBef>
                          <a:spcPts val="5"/>
                        </a:spcBef>
                        <a:spcAft>
                          <a:spcPts val="0"/>
                        </a:spcAft>
                      </a:pPr>
                      <a:r>
                        <a:rPr lang="es-MX" sz="1100" b="1" kern="1200" dirty="0" smtClean="0">
                          <a:solidFill>
                            <a:schemeClr val="tx1"/>
                          </a:solidFill>
                          <a:latin typeface="+mn-lt"/>
                          <a:ea typeface="+mn-ea"/>
                          <a:cs typeface="+mn-cs"/>
                        </a:rPr>
                        <a:t>-</a:t>
                      </a:r>
                      <a:r>
                        <a:rPr lang="es-MX" sz="1100" b="0" kern="1200" dirty="0" smtClean="0">
                          <a:solidFill>
                            <a:schemeClr val="tx1"/>
                          </a:solidFill>
                          <a:latin typeface="+mn-lt"/>
                          <a:ea typeface="+mn-ea"/>
                          <a:cs typeface="+mn-cs"/>
                        </a:rPr>
                        <a:t>Resolución</a:t>
                      </a:r>
                      <a:r>
                        <a:rPr lang="es-MX" sz="1100" b="0" kern="1200" baseline="0" dirty="0" smtClean="0">
                          <a:solidFill>
                            <a:schemeClr val="tx1"/>
                          </a:solidFill>
                          <a:latin typeface="+mn-lt"/>
                          <a:ea typeface="+mn-ea"/>
                          <a:cs typeface="+mn-cs"/>
                        </a:rPr>
                        <a:t> de pequeños prestadores.</a:t>
                      </a:r>
                      <a:endParaRPr lang="es-CO" sz="1100" b="0" kern="1200" dirty="0" smtClean="0">
                        <a:solidFill>
                          <a:schemeClr val="tx1"/>
                        </a:solidFill>
                        <a:latin typeface="+mn-lt"/>
                        <a:ea typeface="+mn-ea"/>
                        <a:cs typeface="+mn-cs"/>
                      </a:endParaRPr>
                    </a:p>
                    <a:p>
                      <a:r>
                        <a:rPr lang="es-CO" sz="1800" b="1" i="1" kern="1200" dirty="0" smtClean="0">
                          <a:solidFill>
                            <a:schemeClr val="tx1"/>
                          </a:solidFill>
                          <a:effectLst/>
                          <a:latin typeface="+mn-lt"/>
                          <a:ea typeface="+mn-ea"/>
                          <a:cs typeface="+mn-cs"/>
                        </a:rPr>
                        <a:t> </a:t>
                      </a:r>
                      <a:endParaRPr lang="es-CO" sz="1800" b="1" kern="1200" dirty="0" smtClean="0">
                        <a:solidFill>
                          <a:schemeClr val="tx1"/>
                        </a:solidFill>
                        <a:effectLst/>
                        <a:latin typeface="+mn-lt"/>
                        <a:ea typeface="+mn-ea"/>
                        <a:cs typeface="+mn-cs"/>
                      </a:endParaRPr>
                    </a:p>
                    <a:p>
                      <a:r>
                        <a:rPr lang="es-MX" sz="1100" dirty="0" smtClean="0">
                          <a:solidFill>
                            <a:schemeClr val="tx1"/>
                          </a:solidFill>
                        </a:rPr>
                        <a:t>-</a:t>
                      </a:r>
                      <a:r>
                        <a:rPr lang="es-MX" sz="1100" b="0" dirty="0" smtClean="0">
                          <a:solidFill>
                            <a:schemeClr val="tx1"/>
                          </a:solidFill>
                        </a:rPr>
                        <a:t>1</a:t>
                      </a:r>
                      <a:endParaRPr lang="es-CO" sz="1100" dirty="0">
                        <a:solidFill>
                          <a:schemeClr val="tx1"/>
                        </a:solidFill>
                      </a:endParaRPr>
                    </a:p>
                  </a:txBody>
                  <a:tcPr marL="0" marR="0" marT="0" marB="0">
                    <a:solidFill>
                      <a:schemeClr val="accent1">
                        <a:lumMod val="40000"/>
                        <a:lumOff val="60000"/>
                      </a:schemeClr>
                    </a:solidFill>
                  </a:tcPr>
                </a:tc>
                <a:tc>
                  <a:txBody>
                    <a:bodyPr/>
                    <a:lstStyle/>
                    <a:p>
                      <a:pPr algn="just"/>
                      <a:endParaRPr lang="es-419" sz="1100" b="0" i="1" kern="1200" dirty="0" smtClean="0">
                        <a:solidFill>
                          <a:schemeClr val="tx1"/>
                        </a:solidFill>
                        <a:latin typeface="+mn-lt"/>
                        <a:ea typeface="+mn-ea"/>
                        <a:cs typeface="+mn-cs"/>
                      </a:endParaRPr>
                    </a:p>
                    <a:p>
                      <a:pPr algn="just"/>
                      <a:endParaRPr lang="es-419" sz="1100" b="0" i="1" kern="1200" dirty="0" smtClean="0">
                        <a:solidFill>
                          <a:schemeClr val="tx1"/>
                        </a:solidFill>
                        <a:latin typeface="+mn-lt"/>
                        <a:ea typeface="+mn-ea"/>
                        <a:cs typeface="+mn-cs"/>
                      </a:endParaRPr>
                    </a:p>
                    <a:p>
                      <a:pPr algn="just"/>
                      <a:r>
                        <a:rPr lang="es-419" sz="1100" b="0" kern="1200" dirty="0" smtClean="0">
                          <a:solidFill>
                            <a:schemeClr val="tx1"/>
                          </a:solidFill>
                          <a:latin typeface="+mn-lt"/>
                          <a:ea typeface="+mn-ea"/>
                          <a:cs typeface="+mn-cs"/>
                        </a:rPr>
                        <a:t>La Comisión de Regulación de Agua Potable y Saneamiento Básico – CRA-, en Sesión de Comisión Extraordinaria No. 20 expidió la Resolución CRA 825 del 28 de diciembre de 2017 “Por la cual se establece la metodología tarifaria para las personas prestadoras de los servicios públicos domiciliarios de Acueducto y Alcantarillado que atiendan hasta 5.000 suscriptores en el área urbana y aquellas que presten el servicio en el área rural independientemente del número de suscriptores que atiendan.”  </a:t>
                      </a:r>
                      <a:endParaRPr lang="es-ES" sz="1100" b="0" kern="1200" dirty="0" smtClean="0">
                        <a:solidFill>
                          <a:schemeClr val="tx1"/>
                        </a:solidFill>
                        <a:latin typeface="+mn-lt"/>
                        <a:ea typeface="+mn-ea"/>
                        <a:cs typeface="+mn-cs"/>
                      </a:endParaRPr>
                    </a:p>
                    <a:p>
                      <a:pPr algn="just"/>
                      <a:r>
                        <a:rPr lang="es-419" sz="1100" b="0" kern="1200" dirty="0" smtClean="0">
                          <a:solidFill>
                            <a:schemeClr val="tx1"/>
                          </a:solidFill>
                          <a:latin typeface="+mn-lt"/>
                          <a:ea typeface="+mn-ea"/>
                          <a:cs typeface="+mn-cs"/>
                        </a:rPr>
                        <a:t> </a:t>
                      </a:r>
                      <a:endParaRPr lang="es-ES" sz="1100" b="0" kern="1200" dirty="0" smtClean="0">
                        <a:solidFill>
                          <a:schemeClr val="tx1"/>
                        </a:solidFill>
                        <a:latin typeface="+mn-lt"/>
                        <a:ea typeface="+mn-ea"/>
                        <a:cs typeface="+mn-cs"/>
                      </a:endParaRPr>
                    </a:p>
                    <a:p>
                      <a:pPr algn="just"/>
                      <a:r>
                        <a:rPr lang="es-419" sz="1100" b="0" kern="1200" dirty="0" smtClean="0">
                          <a:solidFill>
                            <a:schemeClr val="tx1"/>
                          </a:solidFill>
                          <a:latin typeface="+mn-lt"/>
                          <a:ea typeface="+mn-ea"/>
                          <a:cs typeface="+mn-cs"/>
                        </a:rPr>
                        <a:t>El mencionado acto administrativo fue publicado en el diario oficial N° 50.460 del 28 de diciembre de 2017.</a:t>
                      </a:r>
                      <a:endParaRPr lang="es-ES" sz="1100" b="0" kern="1200" dirty="0">
                        <a:solidFill>
                          <a:schemeClr val="tx1"/>
                        </a:solidFill>
                        <a:latin typeface="+mn-lt"/>
                        <a:ea typeface="+mn-ea"/>
                        <a:cs typeface="+mn-cs"/>
                      </a:endParaRPr>
                    </a:p>
                  </a:txBody>
                  <a:tcPr marL="0" marR="0" marT="0" marB="0">
                    <a:solidFill>
                      <a:schemeClr val="accent1">
                        <a:lumMod val="40000"/>
                        <a:lumOff val="60000"/>
                      </a:schemeClr>
                    </a:solidFill>
                  </a:tcPr>
                </a:tc>
                <a:tc>
                  <a:txBody>
                    <a:bodyPr/>
                    <a:lstStyle/>
                    <a:p>
                      <a:pPr algn="ctr">
                        <a:lnSpc>
                          <a:spcPts val="900"/>
                        </a:lnSpc>
                        <a:spcBef>
                          <a:spcPts val="5"/>
                        </a:spcBef>
                        <a:spcAft>
                          <a:spcPts val="0"/>
                        </a:spcAft>
                      </a:pPr>
                      <a:r>
                        <a:rPr lang="es-MX" sz="1100" baseline="0" dirty="0" smtClean="0">
                          <a:solidFill>
                            <a:schemeClr val="tx1"/>
                          </a:solidFill>
                          <a:effectLst/>
                          <a:latin typeface="+mn-lt"/>
                          <a:ea typeface="Calibri"/>
                          <a:cs typeface="Times New Roman"/>
                        </a:rPr>
                        <a:t> </a:t>
                      </a:r>
                    </a:p>
                    <a:p>
                      <a:pPr algn="ctr">
                        <a:lnSpc>
                          <a:spcPts val="900"/>
                        </a:lnSpc>
                        <a:spcBef>
                          <a:spcPts val="5"/>
                        </a:spcBef>
                        <a:spcAft>
                          <a:spcPts val="0"/>
                        </a:spcAft>
                      </a:pPr>
                      <a:endParaRPr lang="es-MX" sz="1100" baseline="0" dirty="0" smtClean="0">
                        <a:solidFill>
                          <a:schemeClr val="tx1"/>
                        </a:solidFill>
                        <a:effectLst/>
                        <a:latin typeface="+mn-lt"/>
                        <a:ea typeface="Calibri"/>
                        <a:cs typeface="Times New Roman"/>
                      </a:endParaRPr>
                    </a:p>
                    <a:p>
                      <a:pPr algn="ctr">
                        <a:lnSpc>
                          <a:spcPts val="900"/>
                        </a:lnSpc>
                        <a:spcBef>
                          <a:spcPts val="5"/>
                        </a:spcBef>
                        <a:spcAft>
                          <a:spcPts val="0"/>
                        </a:spcAft>
                      </a:pPr>
                      <a:endParaRPr lang="es-MX" sz="1100" baseline="0" dirty="0" smtClean="0">
                        <a:solidFill>
                          <a:schemeClr val="tx1"/>
                        </a:solidFill>
                        <a:effectLst/>
                        <a:latin typeface="+mn-lt"/>
                        <a:ea typeface="Calibri"/>
                        <a:cs typeface="Times New Roman"/>
                      </a:endParaRPr>
                    </a:p>
                    <a:p>
                      <a:pPr algn="ctr">
                        <a:lnSpc>
                          <a:spcPts val="900"/>
                        </a:lnSpc>
                        <a:spcBef>
                          <a:spcPts val="5"/>
                        </a:spcBef>
                        <a:spcAft>
                          <a:spcPts val="0"/>
                        </a:spcAft>
                      </a:pPr>
                      <a:endParaRPr lang="es-MX" sz="1100" baseline="0" dirty="0" smtClean="0">
                        <a:solidFill>
                          <a:schemeClr val="tx1"/>
                        </a:solidFill>
                        <a:effectLst/>
                        <a:latin typeface="+mn-lt"/>
                        <a:ea typeface="Calibri"/>
                        <a:cs typeface="Times New Roman"/>
                      </a:endParaRPr>
                    </a:p>
                    <a:p>
                      <a:pPr algn="ctr">
                        <a:lnSpc>
                          <a:spcPts val="900"/>
                        </a:lnSpc>
                        <a:spcBef>
                          <a:spcPts val="5"/>
                        </a:spcBef>
                        <a:spcAft>
                          <a:spcPts val="0"/>
                        </a:spcAft>
                      </a:pPr>
                      <a:endParaRPr lang="es-MX" sz="1100" baseline="0" dirty="0" smtClean="0">
                        <a:solidFill>
                          <a:schemeClr val="tx1"/>
                        </a:solidFill>
                        <a:effectLst/>
                        <a:latin typeface="+mn-lt"/>
                        <a:ea typeface="Calibri"/>
                        <a:cs typeface="Times New Roman"/>
                      </a:endParaRPr>
                    </a:p>
                    <a:p>
                      <a:pPr algn="ctr">
                        <a:lnSpc>
                          <a:spcPts val="900"/>
                        </a:lnSpc>
                        <a:spcBef>
                          <a:spcPts val="5"/>
                        </a:spcBef>
                        <a:spcAft>
                          <a:spcPts val="0"/>
                        </a:spcAft>
                      </a:pPr>
                      <a:endParaRPr lang="es-MX" sz="1100" b="1" baseline="0" dirty="0" smtClean="0">
                        <a:solidFill>
                          <a:schemeClr val="tx1"/>
                        </a:solidFill>
                        <a:effectLst/>
                        <a:latin typeface="+mn-lt"/>
                        <a:ea typeface="Calibri"/>
                        <a:cs typeface="Times New Roman"/>
                      </a:endParaRPr>
                    </a:p>
                    <a:p>
                      <a:pPr algn="ctr">
                        <a:lnSpc>
                          <a:spcPts val="900"/>
                        </a:lnSpc>
                        <a:spcBef>
                          <a:spcPts val="5"/>
                        </a:spcBef>
                        <a:spcAft>
                          <a:spcPts val="0"/>
                        </a:spcAft>
                      </a:pPr>
                      <a:r>
                        <a:rPr lang="es-MX" sz="1100" b="0" dirty="0" smtClean="0">
                          <a:solidFill>
                            <a:schemeClr val="tx1"/>
                          </a:solidFill>
                          <a:effectLst/>
                          <a:latin typeface="+mn-lt"/>
                          <a:ea typeface="Calibri"/>
                          <a:cs typeface="Times New Roman"/>
                        </a:rPr>
                        <a:t>Oficina </a:t>
                      </a:r>
                    </a:p>
                    <a:p>
                      <a:pPr algn="ctr">
                        <a:lnSpc>
                          <a:spcPts val="900"/>
                        </a:lnSpc>
                        <a:spcBef>
                          <a:spcPts val="5"/>
                        </a:spcBef>
                        <a:spcAft>
                          <a:spcPts val="0"/>
                        </a:spcAft>
                      </a:pPr>
                      <a:r>
                        <a:rPr lang="es-MX" sz="1100" b="0" dirty="0" smtClean="0">
                          <a:solidFill>
                            <a:schemeClr val="tx1"/>
                          </a:solidFill>
                          <a:effectLst/>
                          <a:latin typeface="+mn-lt"/>
                          <a:ea typeface="Calibri"/>
                          <a:cs typeface="Times New Roman"/>
                        </a:rPr>
                        <a:t>Jurídica</a:t>
                      </a:r>
                      <a:r>
                        <a:rPr lang="es-MX" sz="1100" dirty="0" smtClean="0">
                          <a:solidFill>
                            <a:schemeClr val="tx1"/>
                          </a:solidFill>
                          <a:effectLst/>
                          <a:latin typeface="+mn-lt"/>
                          <a:ea typeface="Calibri"/>
                          <a:cs typeface="Times New Roman"/>
                        </a:rPr>
                        <a:t> </a:t>
                      </a:r>
                      <a:endParaRPr lang="es-CO" sz="1100" b="0" dirty="0">
                        <a:solidFill>
                          <a:schemeClr val="tx1"/>
                        </a:solidFill>
                        <a:effectLst/>
                        <a:latin typeface="+mn-lt"/>
                        <a:ea typeface="Calibri"/>
                        <a:cs typeface="Times New Roman"/>
                      </a:endParaRPr>
                    </a:p>
                  </a:txBody>
                  <a:tcPr marL="0" marR="0" marT="0" marB="0">
                    <a:solidFill>
                      <a:schemeClr val="accent1">
                        <a:lumMod val="40000"/>
                        <a:lumOff val="60000"/>
                      </a:schemeClr>
                    </a:solidFill>
                  </a:tcPr>
                </a:tc>
                <a:tc>
                  <a:txBody>
                    <a:bodyPr/>
                    <a:lstStyle/>
                    <a:p>
                      <a:pPr algn="ctr">
                        <a:lnSpc>
                          <a:spcPts val="500"/>
                        </a:lnSpc>
                        <a:spcBef>
                          <a:spcPts val="50"/>
                        </a:spcBef>
                        <a:spcAft>
                          <a:spcPts val="0"/>
                        </a:spcAft>
                      </a:pPr>
                      <a:endParaRPr lang="es-MX" sz="1100" b="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MX" sz="1100" b="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MX" sz="1100" b="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MX" sz="1100" b="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MX" sz="1100" b="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MX" sz="1100" b="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MX" sz="1100" b="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MX" sz="1100" b="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MX" sz="1100" b="0" dirty="0" smtClean="0">
                        <a:solidFill>
                          <a:schemeClr val="tx1"/>
                        </a:solidFill>
                        <a:effectLst/>
                        <a:latin typeface="Calibri"/>
                        <a:ea typeface="Calibri"/>
                        <a:cs typeface="Times New Roman"/>
                      </a:endParaRPr>
                    </a:p>
                    <a:p>
                      <a:pPr algn="ctr">
                        <a:lnSpc>
                          <a:spcPts val="500"/>
                        </a:lnSpc>
                        <a:spcBef>
                          <a:spcPts val="50"/>
                        </a:spcBef>
                        <a:spcAft>
                          <a:spcPts val="0"/>
                        </a:spcAft>
                      </a:pPr>
                      <a:r>
                        <a:rPr lang="es-MX" sz="1100" b="0" dirty="0" smtClean="0">
                          <a:solidFill>
                            <a:schemeClr val="tx1"/>
                          </a:solidFill>
                          <a:effectLst/>
                          <a:latin typeface="Calibri"/>
                          <a:ea typeface="Calibri"/>
                          <a:cs typeface="Times New Roman"/>
                        </a:rPr>
                        <a:t>31</a:t>
                      </a:r>
                      <a:r>
                        <a:rPr lang="es-MX" sz="1100" b="0" baseline="0" dirty="0" smtClean="0">
                          <a:solidFill>
                            <a:schemeClr val="tx1"/>
                          </a:solidFill>
                          <a:effectLst/>
                          <a:latin typeface="Calibri"/>
                          <a:ea typeface="Calibri"/>
                          <a:cs typeface="Times New Roman"/>
                        </a:rPr>
                        <a:t>/12/2017</a:t>
                      </a:r>
                      <a:endParaRPr lang="es-CO" sz="1100" b="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a:lnSpc>
                          <a:spcPts val="950"/>
                        </a:lnSpc>
                        <a:spcBef>
                          <a:spcPts val="15"/>
                        </a:spcBef>
                        <a:spcAft>
                          <a:spcPts val="0"/>
                        </a:spcAft>
                      </a:pPr>
                      <a:endParaRPr lang="es-MX" sz="1100" b="0" dirty="0" smtClean="0">
                        <a:solidFill>
                          <a:schemeClr val="tx1"/>
                        </a:solidFill>
                        <a:effectLst/>
                        <a:latin typeface="Calibri"/>
                        <a:ea typeface="Calibri"/>
                        <a:cs typeface="Times New Roman"/>
                      </a:endParaRPr>
                    </a:p>
                    <a:p>
                      <a:pPr algn="ctr">
                        <a:lnSpc>
                          <a:spcPts val="950"/>
                        </a:lnSpc>
                        <a:spcBef>
                          <a:spcPts val="15"/>
                        </a:spcBef>
                        <a:spcAft>
                          <a:spcPts val="0"/>
                        </a:spcAft>
                      </a:pPr>
                      <a:endParaRPr lang="es-MX" sz="1100" b="0" dirty="0" smtClean="0">
                        <a:solidFill>
                          <a:schemeClr val="tx1"/>
                        </a:solidFill>
                        <a:effectLst/>
                        <a:latin typeface="Calibri"/>
                        <a:ea typeface="Calibri"/>
                        <a:cs typeface="Times New Roman"/>
                      </a:endParaRPr>
                    </a:p>
                    <a:p>
                      <a:pPr algn="ctr">
                        <a:lnSpc>
                          <a:spcPts val="950"/>
                        </a:lnSpc>
                        <a:spcBef>
                          <a:spcPts val="15"/>
                        </a:spcBef>
                        <a:spcAft>
                          <a:spcPts val="0"/>
                        </a:spcAft>
                      </a:pPr>
                      <a:endParaRPr lang="es-MX" sz="1100" b="0" dirty="0" smtClean="0">
                        <a:solidFill>
                          <a:schemeClr val="tx1"/>
                        </a:solidFill>
                        <a:effectLst/>
                        <a:latin typeface="Calibri"/>
                        <a:ea typeface="Calibri"/>
                        <a:cs typeface="Times New Roman"/>
                      </a:endParaRPr>
                    </a:p>
                    <a:p>
                      <a:pPr algn="ctr">
                        <a:lnSpc>
                          <a:spcPts val="950"/>
                        </a:lnSpc>
                        <a:spcBef>
                          <a:spcPts val="15"/>
                        </a:spcBef>
                        <a:spcAft>
                          <a:spcPts val="0"/>
                        </a:spcAft>
                      </a:pPr>
                      <a:endParaRPr lang="es-MX" sz="1100" b="0" dirty="0" smtClean="0">
                        <a:solidFill>
                          <a:schemeClr val="tx1"/>
                        </a:solidFill>
                        <a:effectLst/>
                        <a:latin typeface="Calibri"/>
                        <a:ea typeface="Calibri"/>
                        <a:cs typeface="Times New Roman"/>
                      </a:endParaRPr>
                    </a:p>
                    <a:p>
                      <a:pPr algn="ctr">
                        <a:lnSpc>
                          <a:spcPts val="950"/>
                        </a:lnSpc>
                        <a:spcBef>
                          <a:spcPts val="15"/>
                        </a:spcBef>
                        <a:spcAft>
                          <a:spcPts val="0"/>
                        </a:spcAft>
                      </a:pPr>
                      <a:endParaRPr lang="es-MX" sz="1100" dirty="0" smtClean="0">
                        <a:solidFill>
                          <a:schemeClr val="tx1"/>
                        </a:solidFill>
                        <a:effectLst/>
                        <a:latin typeface="+mn-lt"/>
                        <a:ea typeface="Calibri"/>
                        <a:cs typeface="Times New Roman"/>
                      </a:endParaRPr>
                    </a:p>
                    <a:p>
                      <a:pPr algn="ctr">
                        <a:lnSpc>
                          <a:spcPts val="950"/>
                        </a:lnSpc>
                        <a:spcBef>
                          <a:spcPts val="15"/>
                        </a:spcBef>
                        <a:spcAft>
                          <a:spcPts val="0"/>
                        </a:spcAft>
                      </a:pPr>
                      <a:r>
                        <a:rPr lang="es-MX" sz="1100" dirty="0" smtClean="0">
                          <a:solidFill>
                            <a:schemeClr val="tx1"/>
                          </a:solidFill>
                          <a:effectLst/>
                          <a:latin typeface="+mn-lt"/>
                          <a:ea typeface="Calibri"/>
                          <a:cs typeface="Times New Roman"/>
                        </a:rPr>
                        <a:t>CUMPLIDA</a:t>
                      </a:r>
                      <a:endParaRPr lang="es-CO" sz="1100" dirty="0">
                        <a:solidFill>
                          <a:schemeClr val="tx1"/>
                        </a:solidFill>
                        <a:effectLst/>
                        <a:latin typeface="+mn-lt"/>
                        <a:ea typeface="Calibri"/>
                        <a:cs typeface="Times New Roman"/>
                      </a:endParaRPr>
                    </a:p>
                  </a:txBody>
                  <a:tcPr marL="0" marR="0" marT="0" marB="0">
                    <a:solidFill>
                      <a:schemeClr val="accent1">
                        <a:lumMod val="40000"/>
                        <a:lumOff val="60000"/>
                      </a:schemeClr>
                    </a:solidFill>
                  </a:tcPr>
                </a:tc>
                <a:extLst>
                  <a:ext uri="{0D108BD9-81ED-4DB2-BD59-A6C34878D82A}">
                    <a16:rowId xmlns:a16="http://schemas.microsoft.com/office/drawing/2014/main" val="4173727103"/>
                  </a:ext>
                </a:extLst>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1458" y="386696"/>
            <a:ext cx="1418254" cy="830997"/>
          </a:xfrm>
          <a:prstGeom prst="rect">
            <a:avLst/>
          </a:prstGeom>
          <a:noFill/>
          <a:extLst>
            <a:ext uri="{909E8E84-426E-40DD-AFC4-6F175D3DCCD1}">
              <a14:hiddenFill xmlns:a14="http://schemas.microsoft.com/office/drawing/2010/main">
                <a:solidFill>
                  <a:srgbClr val="FFFFFF"/>
                </a:solidFill>
              </a14:hiddenFill>
            </a:ext>
          </a:extLst>
        </p:spPr>
      </p:pic>
      <p:sp>
        <p:nvSpPr>
          <p:cNvPr id="2" name="Flecha izquierda 1">
            <a:hlinkClick r:id="rId3" action="ppaction://hlinksldjump"/>
          </p:cNvPr>
          <p:cNvSpPr/>
          <p:nvPr/>
        </p:nvSpPr>
        <p:spPr>
          <a:xfrm>
            <a:off x="8460432" y="5805264"/>
            <a:ext cx="216024" cy="21602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974326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a:t>SEGUIMIENTO PLAN DE MEJORAMIENTO DE LA CGR AL 31 DE DICIEMBRE DE 2017</a:t>
            </a:r>
          </a:p>
        </p:txBody>
      </p:sp>
      <p:graphicFrame>
        <p:nvGraphicFramePr>
          <p:cNvPr id="10" name="9 Tabla"/>
          <p:cNvGraphicFramePr>
            <a:graphicFrameLocks noGrp="1"/>
          </p:cNvGraphicFramePr>
          <p:nvPr>
            <p:extLst>
              <p:ext uri="{D42A27DB-BD31-4B8C-83A1-F6EECF244321}">
                <p14:modId xmlns:p14="http://schemas.microsoft.com/office/powerpoint/2010/main" val="3196656150"/>
              </p:ext>
            </p:extLst>
          </p:nvPr>
        </p:nvGraphicFramePr>
        <p:xfrm>
          <a:off x="107504" y="1628800"/>
          <a:ext cx="8768874" cy="4168527"/>
        </p:xfrm>
        <a:graphic>
          <a:graphicData uri="http://schemas.openxmlformats.org/drawingml/2006/table">
            <a:tbl>
              <a:tblPr firstRow="1" firstCol="1" lastRow="1" lastCol="1" bandRow="1" bandCol="1">
                <a:tableStyleId>{5C22544A-7EE6-4342-B048-85BDC9FD1C3A}</a:tableStyleId>
              </a:tblPr>
              <a:tblGrid>
                <a:gridCol w="709930">
                  <a:extLst>
                    <a:ext uri="{9D8B030D-6E8A-4147-A177-3AD203B41FA5}">
                      <a16:colId xmlns:a16="http://schemas.microsoft.com/office/drawing/2014/main" val="20000"/>
                    </a:ext>
                  </a:extLst>
                </a:gridCol>
                <a:gridCol w="2130871">
                  <a:extLst>
                    <a:ext uri="{9D8B030D-6E8A-4147-A177-3AD203B41FA5}">
                      <a16:colId xmlns:a16="http://schemas.microsoft.com/office/drawing/2014/main" val="20001"/>
                    </a:ext>
                  </a:extLst>
                </a:gridCol>
                <a:gridCol w="2703815">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gridCol w="1295141">
                  <a:extLst>
                    <a:ext uri="{9D8B030D-6E8A-4147-A177-3AD203B41FA5}">
                      <a16:colId xmlns:a16="http://schemas.microsoft.com/office/drawing/2014/main" val="20004"/>
                    </a:ext>
                  </a:extLst>
                </a:gridCol>
                <a:gridCol w="921005">
                  <a:extLst>
                    <a:ext uri="{9D8B030D-6E8A-4147-A177-3AD203B41FA5}">
                      <a16:colId xmlns:a16="http://schemas.microsoft.com/office/drawing/2014/main" val="20005"/>
                    </a:ext>
                  </a:extLst>
                </a:gridCol>
              </a:tblGrid>
              <a:tr h="864096">
                <a:tc>
                  <a:txBody>
                    <a:bodyPr/>
                    <a:lstStyle/>
                    <a:p>
                      <a:pPr>
                        <a:lnSpc>
                          <a:spcPts val="1000"/>
                        </a:lnSpc>
                        <a:spcBef>
                          <a:spcPts val="90"/>
                        </a:spcBef>
                        <a:spcAft>
                          <a:spcPts val="0"/>
                        </a:spcAft>
                      </a:pPr>
                      <a:r>
                        <a:rPr lang="en-US" sz="1100" dirty="0">
                          <a:effectLst/>
                        </a:rPr>
                        <a:t> </a:t>
                      </a:r>
                      <a:endParaRPr lang="es-CO" sz="1100" dirty="0">
                        <a:effectLst/>
                      </a:endParaRPr>
                    </a:p>
                    <a:p>
                      <a:pPr marL="26670" marR="20955" algn="ctr">
                        <a:lnSpc>
                          <a:spcPct val="107000"/>
                        </a:lnSpc>
                        <a:spcAft>
                          <a:spcPts val="0"/>
                        </a:spcAft>
                      </a:pPr>
                      <a:endParaRPr lang="en-US" sz="1100" spc="5" dirty="0" smtClean="0">
                        <a:effectLst/>
                      </a:endParaRPr>
                    </a:p>
                    <a:p>
                      <a:pPr marL="26670" marR="20955" algn="ctr">
                        <a:lnSpc>
                          <a:spcPct val="107000"/>
                        </a:lnSpc>
                        <a:spcAft>
                          <a:spcPts val="0"/>
                        </a:spcAft>
                      </a:pPr>
                      <a:r>
                        <a:rPr lang="en-US" sz="1100" spc="5" dirty="0" smtClean="0">
                          <a:effectLst/>
                        </a:rPr>
                        <a:t>HALLAZGO</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750"/>
                        </a:lnSpc>
                        <a:spcBef>
                          <a:spcPts val="5"/>
                        </a:spcBef>
                        <a:spcAft>
                          <a:spcPts val="0"/>
                        </a:spcAft>
                      </a:pPr>
                      <a:r>
                        <a:rPr lang="es-CO" sz="1100" dirty="0">
                          <a:effectLst/>
                        </a:rPr>
                        <a:t> </a:t>
                      </a:r>
                    </a:p>
                    <a:p>
                      <a:pPr>
                        <a:lnSpc>
                          <a:spcPts val="1000"/>
                        </a:lnSpc>
                        <a:spcAft>
                          <a:spcPts val="0"/>
                        </a:spcAft>
                      </a:pPr>
                      <a:r>
                        <a:rPr lang="es-CO" sz="1100" dirty="0">
                          <a:effectLst/>
                        </a:rPr>
                        <a:t>  </a:t>
                      </a:r>
                      <a:endParaRPr lang="es-CO" sz="1100" dirty="0" smtClean="0">
                        <a:effectLst/>
                      </a:endParaRPr>
                    </a:p>
                    <a:p>
                      <a:pPr>
                        <a:lnSpc>
                          <a:spcPts val="1000"/>
                        </a:lnSpc>
                        <a:spcAft>
                          <a:spcPts val="0"/>
                        </a:spcAft>
                      </a:pPr>
                      <a:r>
                        <a:rPr lang="es-MX" sz="1100" dirty="0" smtClean="0">
                          <a:effectLst/>
                        </a:rPr>
                        <a:t>      </a:t>
                      </a:r>
                    </a:p>
                    <a:p>
                      <a:pPr algn="ctr">
                        <a:lnSpc>
                          <a:spcPts val="1000"/>
                        </a:lnSpc>
                        <a:spcAft>
                          <a:spcPts val="0"/>
                        </a:spcAft>
                      </a:pPr>
                      <a:r>
                        <a:rPr lang="es-MX" sz="1100" dirty="0" smtClean="0">
                          <a:effectLst/>
                        </a:rPr>
                        <a:t> ACCIÓN DE MEJORA/UNIDADES</a:t>
                      </a:r>
                      <a:r>
                        <a:rPr lang="es-MX" sz="1100" baseline="0" dirty="0" smtClean="0">
                          <a:effectLst/>
                        </a:rPr>
                        <a:t> DE MEDIDA/CANTIDADES</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spc="-5" dirty="0" smtClean="0">
                          <a:effectLst/>
                        </a:rPr>
                        <a:t>AC</a:t>
                      </a:r>
                      <a:r>
                        <a:rPr lang="en-US" sz="1100" dirty="0" smtClean="0">
                          <a:effectLst/>
                        </a:rPr>
                        <a:t>T</a:t>
                      </a:r>
                      <a:r>
                        <a:rPr lang="en-US" sz="1100" spc="-10" dirty="0" smtClean="0">
                          <a:effectLst/>
                        </a:rPr>
                        <a:t>I</a:t>
                      </a:r>
                      <a:r>
                        <a:rPr lang="en-US" sz="1100" spc="-5" dirty="0" smtClean="0">
                          <a:effectLst/>
                        </a:rPr>
                        <a:t>VI</a:t>
                      </a:r>
                      <a:r>
                        <a:rPr lang="en-US" sz="1100" dirty="0" smtClean="0">
                          <a:effectLst/>
                        </a:rPr>
                        <a:t>D</a:t>
                      </a:r>
                      <a:r>
                        <a:rPr lang="en-US" sz="1100" spc="-5" dirty="0" smtClean="0">
                          <a:effectLst/>
                        </a:rPr>
                        <a:t>A</a:t>
                      </a:r>
                      <a:r>
                        <a:rPr lang="en-US" sz="1100" dirty="0" smtClean="0">
                          <a:effectLst/>
                        </a:rPr>
                        <a:t>D</a:t>
                      </a:r>
                      <a:r>
                        <a:rPr lang="en-US" sz="1100" spc="5" dirty="0" smtClean="0">
                          <a:effectLst/>
                        </a:rPr>
                        <a:t>E</a:t>
                      </a:r>
                      <a:r>
                        <a:rPr lang="en-US" sz="1100" dirty="0" smtClean="0">
                          <a:effectLst/>
                        </a:rPr>
                        <a:t>S</a:t>
                      </a:r>
                      <a:r>
                        <a:rPr lang="en-US" sz="1100" spc="-15" dirty="0" smtClean="0">
                          <a:effectLst/>
                        </a:rPr>
                        <a:t> </a:t>
                      </a:r>
                      <a:r>
                        <a:rPr lang="en-US" sz="1100" spc="5" dirty="0">
                          <a:effectLst/>
                        </a:rPr>
                        <a:t>RE</a:t>
                      </a:r>
                      <a:r>
                        <a:rPr lang="en-US" sz="1100" spc="-5" dirty="0">
                          <a:effectLst/>
                        </a:rPr>
                        <a:t>A</a:t>
                      </a:r>
                      <a:r>
                        <a:rPr lang="en-US" sz="1100" spc="-10" dirty="0">
                          <a:effectLst/>
                        </a:rPr>
                        <a:t>L</a:t>
                      </a:r>
                      <a:r>
                        <a:rPr lang="en-US" sz="1100" spc="-5" dirty="0">
                          <a:effectLst/>
                        </a:rPr>
                        <a:t>I</a:t>
                      </a:r>
                      <a:r>
                        <a:rPr lang="en-US" sz="1100" dirty="0">
                          <a:effectLst/>
                        </a:rPr>
                        <a:t>Z</a:t>
                      </a:r>
                      <a:r>
                        <a:rPr lang="en-US" sz="1100" spc="-5" dirty="0">
                          <a:effectLst/>
                        </a:rPr>
                        <a:t>A</a:t>
                      </a:r>
                      <a:r>
                        <a:rPr lang="en-US" sz="1100" dirty="0">
                          <a:effectLst/>
                        </a:rPr>
                        <a:t>D</a:t>
                      </a:r>
                      <a:r>
                        <a:rPr lang="en-US" sz="1100" spc="-5" dirty="0">
                          <a:effectLst/>
                        </a:rPr>
                        <a:t>A</a:t>
                      </a:r>
                      <a:r>
                        <a:rPr lang="en-US" sz="1100" dirty="0">
                          <a:effectLst/>
                        </a:rPr>
                        <a:t>S</a:t>
                      </a:r>
                      <a:r>
                        <a:rPr lang="en-US" sz="1100" spc="-35" dirty="0">
                          <a:effectLst/>
                        </a:rPr>
                        <a:t> </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s-CO" sz="1100" dirty="0">
                        <a:effectLst/>
                      </a:endParaRPr>
                    </a:p>
                    <a:p>
                      <a:pPr algn="ctr">
                        <a:lnSpc>
                          <a:spcPts val="1300"/>
                        </a:lnSpc>
                        <a:spcBef>
                          <a:spcPts val="100"/>
                        </a:spcBef>
                        <a:spcAft>
                          <a:spcPts val="0"/>
                        </a:spcAft>
                      </a:pPr>
                      <a:r>
                        <a:rPr lang="en-US" sz="1100" dirty="0">
                          <a:effectLst/>
                        </a:rPr>
                        <a:t> </a:t>
                      </a:r>
                      <a:r>
                        <a:rPr lang="en-US" sz="1100" spc="5" dirty="0" smtClean="0">
                          <a:effectLst/>
                        </a:rPr>
                        <a:t>RESP</a:t>
                      </a:r>
                      <a:r>
                        <a:rPr lang="en-US" sz="1100" dirty="0" smtClean="0">
                          <a:effectLst/>
                        </a:rPr>
                        <a:t>ON</a:t>
                      </a:r>
                      <a:r>
                        <a:rPr lang="en-US" sz="1100" spc="5" dirty="0" smtClean="0">
                          <a:effectLst/>
                        </a:rPr>
                        <a:t>S</a:t>
                      </a:r>
                      <a:r>
                        <a:rPr lang="en-US" sz="1100" spc="-5" dirty="0" smtClean="0">
                          <a:effectLst/>
                        </a:rPr>
                        <a:t>AB</a:t>
                      </a:r>
                      <a:r>
                        <a:rPr lang="en-US" sz="1100" spc="-10" dirty="0" smtClean="0">
                          <a:effectLst/>
                        </a:rPr>
                        <a:t>L</a:t>
                      </a:r>
                      <a:r>
                        <a:rPr lang="en-US" sz="1100" dirty="0" smtClean="0">
                          <a:effectLst/>
                        </a:rPr>
                        <a:t>E</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dirty="0" smtClean="0">
                          <a:effectLst/>
                        </a:rPr>
                        <a:t> FECHA </a:t>
                      </a:r>
                    </a:p>
                    <a:p>
                      <a:pPr algn="ctr">
                        <a:lnSpc>
                          <a:spcPts val="1000"/>
                        </a:lnSpc>
                        <a:spcAft>
                          <a:spcPts val="0"/>
                        </a:spcAft>
                      </a:pPr>
                      <a:r>
                        <a:rPr lang="en-US" sz="1100" dirty="0" smtClean="0">
                          <a:effectLst/>
                        </a:rPr>
                        <a:t>DE  VENCIMIENTO                                             INTERNA </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r>
                        <a:rPr lang="en-US" sz="1100" spc="5" dirty="0" smtClean="0">
                          <a:effectLst/>
                        </a:rPr>
                        <a:t>ES</a:t>
                      </a:r>
                      <a:r>
                        <a:rPr lang="en-US" sz="1100" dirty="0" smtClean="0">
                          <a:effectLst/>
                        </a:rPr>
                        <a:t>T</a:t>
                      </a:r>
                      <a:r>
                        <a:rPr lang="en-US" sz="1100" spc="-10" dirty="0" smtClean="0">
                          <a:effectLst/>
                        </a:rPr>
                        <a:t>A</a:t>
                      </a:r>
                      <a:r>
                        <a:rPr lang="en-US" sz="1100" dirty="0" smtClean="0">
                          <a:effectLst/>
                        </a:rPr>
                        <a:t>DO</a:t>
                      </a:r>
                      <a:r>
                        <a:rPr lang="en-US" sz="1100" spc="-5" dirty="0" smtClean="0">
                          <a:effectLst/>
                        </a:rPr>
                        <a:t> </a:t>
                      </a:r>
                      <a:r>
                        <a:rPr lang="en-US" sz="1100" dirty="0">
                          <a:effectLst/>
                        </a:rPr>
                        <a:t>DE</a:t>
                      </a:r>
                      <a:r>
                        <a:rPr lang="en-US" sz="1100" spc="10" dirty="0">
                          <a:effectLst/>
                        </a:rPr>
                        <a:t> </a:t>
                      </a:r>
                      <a:r>
                        <a:rPr lang="en-US" sz="1100" spc="-10" dirty="0">
                          <a:effectLst/>
                        </a:rPr>
                        <a:t>L</a:t>
                      </a:r>
                      <a:r>
                        <a:rPr lang="en-US" sz="1100" dirty="0">
                          <a:effectLst/>
                        </a:rPr>
                        <a:t>A </a:t>
                      </a:r>
                      <a:r>
                        <a:rPr lang="en-US" sz="1100" spc="-5" dirty="0">
                          <a:effectLst/>
                        </a:rPr>
                        <a:t>AC</a:t>
                      </a:r>
                      <a:r>
                        <a:rPr lang="en-US" sz="1100" dirty="0">
                          <a:effectLst/>
                        </a:rPr>
                        <a:t>T</a:t>
                      </a:r>
                      <a:r>
                        <a:rPr lang="en-US" sz="1100" spc="-10" dirty="0">
                          <a:effectLst/>
                        </a:rPr>
                        <a:t>I</a:t>
                      </a:r>
                      <a:r>
                        <a:rPr lang="en-US" sz="1100" spc="-5" dirty="0">
                          <a:effectLst/>
                        </a:rPr>
                        <a:t>VI</a:t>
                      </a:r>
                      <a:r>
                        <a:rPr lang="en-US" sz="1100" dirty="0">
                          <a:effectLst/>
                        </a:rPr>
                        <a:t>D</a:t>
                      </a:r>
                      <a:r>
                        <a:rPr lang="en-US" sz="1100" spc="-5" dirty="0">
                          <a:effectLst/>
                        </a:rPr>
                        <a:t>A</a:t>
                      </a:r>
                      <a:r>
                        <a:rPr lang="en-US" sz="1100" dirty="0">
                          <a:effectLst/>
                        </a:rPr>
                        <a:t>D</a:t>
                      </a:r>
                      <a:endParaRPr lang="es-CO" sz="1100" dirty="0">
                        <a:effectLst/>
                        <a:latin typeface="Calibri"/>
                        <a:ea typeface="Calibri"/>
                        <a:cs typeface="Times New Roman"/>
                      </a:endParaRPr>
                    </a:p>
                  </a:txBody>
                  <a:tcPr marL="0" marR="0" marT="0" marB="0">
                    <a:solidFill>
                      <a:schemeClr val="tx2"/>
                    </a:solidFill>
                  </a:tcPr>
                </a:tc>
                <a:extLst>
                  <a:ext uri="{0D108BD9-81ED-4DB2-BD59-A6C34878D82A}">
                    <a16:rowId xmlns:a16="http://schemas.microsoft.com/office/drawing/2014/main" val="10000"/>
                  </a:ext>
                </a:extLst>
              </a:tr>
              <a:tr h="1368152">
                <a:tc>
                  <a:txBody>
                    <a:bodyPr/>
                    <a:lstStyle/>
                    <a:p>
                      <a:pPr marL="12065" marR="3175" algn="ctr">
                        <a:lnSpc>
                          <a:spcPct val="107000"/>
                        </a:lnSpc>
                        <a:spcBef>
                          <a:spcPts val="445"/>
                        </a:spcBef>
                        <a:spcAft>
                          <a:spcPts val="0"/>
                        </a:spcAft>
                      </a:pPr>
                      <a:endParaRPr lang="es-CO"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CO"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r>
                        <a:rPr lang="es-CO" sz="900" dirty="0" smtClean="0">
                          <a:solidFill>
                            <a:schemeClr val="tx1"/>
                          </a:solidFill>
                          <a:effectLst/>
                          <a:latin typeface="Calibri"/>
                          <a:ea typeface="Calibri"/>
                          <a:cs typeface="Times New Roman"/>
                        </a:rPr>
                        <a:t>12</a:t>
                      </a:r>
                      <a:endParaRPr lang="es-CO" sz="90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lang="es-CO" sz="1100" b="0" kern="1200" dirty="0" smtClean="0">
                          <a:solidFill>
                            <a:schemeClr val="dk1"/>
                          </a:solidFill>
                          <a:effectLst/>
                          <a:latin typeface="+mn-lt"/>
                          <a:ea typeface="+mn-ea"/>
                          <a:cs typeface="+mn-cs"/>
                        </a:rPr>
                        <a:t>Socializar  en el Comité SIGC los resultados de la evaluación parcial de desempeño</a:t>
                      </a:r>
                    </a:p>
                    <a:p>
                      <a:pPr marL="0" algn="just" defTabSz="914400" rtl="0" eaLnBrk="1" fontAlgn="ctr" latinLnBrk="0" hangingPunct="1"/>
                      <a:endParaRPr lang="es-CO" sz="1100" b="0" kern="1200" dirty="0">
                        <a:solidFill>
                          <a:schemeClr val="dk1"/>
                        </a:solidFill>
                        <a:effectLst/>
                        <a:latin typeface="+mn-lt"/>
                        <a:ea typeface="+mn-ea"/>
                        <a:cs typeface="+mn-cs"/>
                      </a:endParaRPr>
                    </a:p>
                  </a:txBody>
                  <a:tcPr marL="9525" marR="9525" marT="9525" marB="0" anchor="ctr">
                    <a:solidFill>
                      <a:schemeClr val="accent1">
                        <a:lumMod val="40000"/>
                        <a:lumOff val="60000"/>
                      </a:schemeClr>
                    </a:solidFill>
                  </a:tcPr>
                </a:tc>
                <a:tc>
                  <a:txBody>
                    <a:bodyPr/>
                    <a:lstStyle/>
                    <a:p>
                      <a:pPr marL="0" algn="just" defTabSz="914400" rtl="0" eaLnBrk="1" fontAlgn="ctr" latinLnBrk="0" hangingPunct="1">
                        <a:lnSpc>
                          <a:spcPct val="100000"/>
                        </a:lnSpc>
                        <a:spcBef>
                          <a:spcPts val="50"/>
                        </a:spcBef>
                        <a:spcAft>
                          <a:spcPts val="0"/>
                        </a:spcAft>
                      </a:pPr>
                      <a:endParaRPr lang="es-CO" sz="1100" b="0" kern="1200" dirty="0" smtClean="0">
                        <a:solidFill>
                          <a:schemeClr val="dk1"/>
                        </a:solidFill>
                        <a:effectLst/>
                        <a:latin typeface="+mn-lt"/>
                        <a:ea typeface="+mn-ea"/>
                        <a:cs typeface="+mn-cs"/>
                      </a:endParaRPr>
                    </a:p>
                    <a:p>
                      <a:pPr marL="0" algn="just" defTabSz="914400" rtl="0" eaLnBrk="1" fontAlgn="ctr" latinLnBrk="0" hangingPunct="1">
                        <a:lnSpc>
                          <a:spcPct val="100000"/>
                        </a:lnSpc>
                        <a:spcBef>
                          <a:spcPts val="50"/>
                        </a:spcBef>
                        <a:spcAft>
                          <a:spcPts val="0"/>
                        </a:spcAft>
                      </a:pPr>
                      <a:r>
                        <a:rPr lang="es-CO" sz="1100" b="0" kern="1200" dirty="0" smtClean="0">
                          <a:solidFill>
                            <a:schemeClr val="dk1"/>
                          </a:solidFill>
                          <a:effectLst/>
                          <a:latin typeface="+mn-lt"/>
                          <a:ea typeface="+mn-ea"/>
                          <a:cs typeface="+mn-cs"/>
                        </a:rPr>
                        <a:t>La Subdirección Administrativa y Financiera presentó en el Comité SIGC N° 9 del 22 de septiembre los resultados de las evaluaciones de desempeño y seguimiento a las actividades parcial del 1 de febrero al 31 de julio de 2016.</a:t>
                      </a:r>
                    </a:p>
                    <a:p>
                      <a:pPr marL="0" algn="just" defTabSz="914400" rtl="0" eaLnBrk="1" fontAlgn="ctr" latinLnBrk="0" hangingPunct="1">
                        <a:lnSpc>
                          <a:spcPct val="100000"/>
                        </a:lnSpc>
                        <a:spcBef>
                          <a:spcPts val="50"/>
                        </a:spcBef>
                        <a:spcAft>
                          <a:spcPts val="0"/>
                        </a:spcAft>
                      </a:pPr>
                      <a:endParaRPr lang="es-CO" sz="1100" b="0" kern="1200" dirty="0" smtClean="0">
                        <a:solidFill>
                          <a:schemeClr val="dk1"/>
                        </a:solidFill>
                        <a:effectLst/>
                        <a:latin typeface="+mn-lt"/>
                        <a:ea typeface="+mn-ea"/>
                        <a:cs typeface="+mn-cs"/>
                      </a:endParaRPr>
                    </a:p>
                  </a:txBody>
                  <a:tcPr marL="0" marR="0" marT="0" marB="0">
                    <a:solidFill>
                      <a:schemeClr val="accent1">
                        <a:lumMod val="40000"/>
                        <a:lumOff val="60000"/>
                      </a:schemeClr>
                    </a:solidFill>
                  </a:tcPr>
                </a:tc>
                <a:tc>
                  <a:txBody>
                    <a:bodyPr/>
                    <a:lstStyle/>
                    <a:p>
                      <a:pPr algn="ct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marL="0" marR="0" lvl="0" indent="0" algn="ctr" defTabSz="914400" rtl="0" eaLnBrk="1" fontAlgn="auto" latinLnBrk="0" hangingPunct="1">
                        <a:lnSpc>
                          <a:spcPct val="100000"/>
                        </a:lnSpc>
                        <a:spcBef>
                          <a:spcPts val="5"/>
                        </a:spcBef>
                        <a:spcAft>
                          <a:spcPts val="0"/>
                        </a:spcAft>
                        <a:buClrTx/>
                        <a:buSzTx/>
                        <a:buFontTx/>
                        <a:buNone/>
                        <a:tabLst/>
                        <a:defRPr/>
                      </a:pPr>
                      <a:r>
                        <a:rPr lang="es-MX" sz="1100" b="0" dirty="0" smtClean="0">
                          <a:solidFill>
                            <a:schemeClr val="tx1"/>
                          </a:solidFill>
                          <a:effectLst/>
                          <a:latin typeface="+mn-lt"/>
                          <a:ea typeface="Calibri"/>
                          <a:cs typeface="Times New Roman"/>
                        </a:rPr>
                        <a:t>Subdirección Administrativa y Financiera </a:t>
                      </a:r>
                      <a:endParaRPr lang="es-CO" sz="1100" b="0" dirty="0" smtClean="0">
                        <a:solidFill>
                          <a:schemeClr val="tx1"/>
                        </a:solidFill>
                        <a:effectLst/>
                        <a:latin typeface="+mn-lt"/>
                        <a:ea typeface="Calibri"/>
                        <a:cs typeface="Times New Roman"/>
                      </a:endParaRPr>
                    </a:p>
                    <a:p>
                      <a:pPr algn="ct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txBody>
                  <a:tcPr marL="0" marR="0" marT="0" marB="0">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50"/>
                        </a:spcBef>
                        <a:spcAft>
                          <a:spcPts val="0"/>
                        </a:spcAft>
                        <a:buClrTx/>
                        <a:buSzTx/>
                        <a:buFontTx/>
                        <a:buNone/>
                        <a:tabLst/>
                        <a:defRPr/>
                      </a:pPr>
                      <a:endParaRPr lang="es-CO" sz="1100" b="0" kern="1200" dirty="0" smtClean="0">
                        <a:solidFill>
                          <a:schemeClr val="dk1"/>
                        </a:solidFill>
                        <a:effectLst/>
                        <a:latin typeface="+mn-lt"/>
                        <a:ea typeface="+mn-ea"/>
                        <a:cs typeface="+mn-cs"/>
                      </a:endParaRPr>
                    </a:p>
                    <a:p>
                      <a:pPr marL="0" marR="0" indent="0" algn="ctr" defTabSz="914400" rtl="0" eaLnBrk="1" fontAlgn="auto" latinLnBrk="0" hangingPunct="1">
                        <a:lnSpc>
                          <a:spcPct val="100000"/>
                        </a:lnSpc>
                        <a:spcBef>
                          <a:spcPts val="50"/>
                        </a:spcBef>
                        <a:spcAft>
                          <a:spcPts val="0"/>
                        </a:spcAft>
                        <a:buClrTx/>
                        <a:buSzTx/>
                        <a:buFontTx/>
                        <a:buNone/>
                        <a:tabLst/>
                        <a:defRPr/>
                      </a:pPr>
                      <a:r>
                        <a:rPr lang="es-CO" sz="1100" b="0" kern="1200" dirty="0" smtClean="0">
                          <a:solidFill>
                            <a:schemeClr val="dk1"/>
                          </a:solidFill>
                          <a:effectLst/>
                          <a:latin typeface="+mn-lt"/>
                          <a:ea typeface="+mn-ea"/>
                          <a:cs typeface="+mn-cs"/>
                        </a:rPr>
                        <a:t>31/12/</a:t>
                      </a:r>
                      <a:r>
                        <a:rPr lang="es-CO" sz="1100" b="0" kern="1200" baseline="0" dirty="0" smtClean="0">
                          <a:solidFill>
                            <a:schemeClr val="dk1"/>
                          </a:solidFill>
                          <a:effectLst/>
                          <a:latin typeface="+mn-lt"/>
                          <a:ea typeface="+mn-ea"/>
                          <a:cs typeface="+mn-cs"/>
                        </a:rPr>
                        <a:t>2016</a:t>
                      </a:r>
                      <a:endParaRPr lang="es-CO" sz="1100" b="0" kern="1200" dirty="0" smtClean="0">
                        <a:solidFill>
                          <a:schemeClr val="dk1"/>
                        </a:solidFill>
                        <a:effectLst/>
                        <a:latin typeface="+mn-lt"/>
                        <a:ea typeface="+mn-ea"/>
                        <a:cs typeface="+mn-cs"/>
                      </a:endParaRPr>
                    </a:p>
                  </a:txBody>
                  <a:tcPr marL="0" marR="0" marT="0" marB="0">
                    <a:solidFill>
                      <a:schemeClr val="accent1">
                        <a:lumMod val="40000"/>
                        <a:lumOff val="60000"/>
                      </a:schemeClr>
                    </a:solidFill>
                  </a:tcPr>
                </a:tc>
                <a:tc>
                  <a:txBody>
                    <a:bodyPr/>
                    <a:lstStyle/>
                    <a:p>
                      <a:pPr algn="ctr">
                        <a:lnSpc>
                          <a:spcPct val="100000"/>
                        </a:lnSpc>
                        <a:spcBef>
                          <a:spcPts val="5"/>
                        </a:spcBef>
                        <a:spcAft>
                          <a:spcPts val="0"/>
                        </a:spcAft>
                      </a:pPr>
                      <a:endParaRPr lang="es-CO" sz="1100" b="1" dirty="0" smtClean="0">
                        <a:solidFill>
                          <a:schemeClr val="tx1"/>
                        </a:solidFill>
                        <a:effectLst/>
                        <a:latin typeface="+mn-lt"/>
                        <a:ea typeface="Calibri"/>
                        <a:cs typeface="Times New Roman"/>
                      </a:endParaRPr>
                    </a:p>
                    <a:p>
                      <a:pPr algn="ctr">
                        <a:lnSpc>
                          <a:spcPct val="100000"/>
                        </a:lnSpc>
                        <a:spcBef>
                          <a:spcPts val="5"/>
                        </a:spcBef>
                        <a:spcAft>
                          <a:spcPts val="0"/>
                        </a:spcAft>
                      </a:pPr>
                      <a:r>
                        <a:rPr lang="es-CO" sz="1100" b="1" dirty="0" smtClean="0">
                          <a:solidFill>
                            <a:schemeClr val="tx1"/>
                          </a:solidFill>
                          <a:effectLst/>
                          <a:latin typeface="+mn-lt"/>
                          <a:ea typeface="Calibri"/>
                          <a:cs typeface="Times New Roman"/>
                        </a:rPr>
                        <a:t>CUMPLIDA</a:t>
                      </a:r>
                    </a:p>
                  </a:txBody>
                  <a:tcPr marL="0" marR="0" marT="0" marB="0">
                    <a:solidFill>
                      <a:schemeClr val="accent1">
                        <a:lumMod val="40000"/>
                        <a:lumOff val="60000"/>
                      </a:schemeClr>
                    </a:solidFill>
                  </a:tcPr>
                </a:tc>
                <a:extLst>
                  <a:ext uri="{0D108BD9-81ED-4DB2-BD59-A6C34878D82A}">
                    <a16:rowId xmlns:a16="http://schemas.microsoft.com/office/drawing/2014/main" val="10001"/>
                  </a:ext>
                </a:extLst>
              </a:tr>
              <a:tr h="1936279">
                <a:tc>
                  <a:txBody>
                    <a:bodyPr/>
                    <a:lstStyle/>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r>
                        <a:rPr lang="es-MX" sz="900" dirty="0" smtClean="0">
                          <a:solidFill>
                            <a:schemeClr val="tx1"/>
                          </a:solidFill>
                          <a:effectLst/>
                          <a:latin typeface="Calibri"/>
                          <a:ea typeface="Calibri"/>
                          <a:cs typeface="Times New Roman"/>
                        </a:rPr>
                        <a:t>15</a:t>
                      </a:r>
                    </a:p>
                    <a:p>
                      <a:pPr marL="12065" marR="3175" algn="ctr">
                        <a:lnSpc>
                          <a:spcPct val="107000"/>
                        </a:lnSpc>
                        <a:spcBef>
                          <a:spcPts val="445"/>
                        </a:spcBef>
                        <a:spcAft>
                          <a:spcPts val="0"/>
                        </a:spcAft>
                      </a:pPr>
                      <a:r>
                        <a:rPr lang="es-MX" sz="900" dirty="0" smtClean="0">
                          <a:solidFill>
                            <a:schemeClr val="tx1"/>
                          </a:solidFill>
                          <a:effectLst/>
                          <a:latin typeface="Calibri"/>
                          <a:ea typeface="Calibri"/>
                          <a:cs typeface="Times New Roman"/>
                        </a:rPr>
                        <a:t>CGR 2013</a:t>
                      </a:r>
                      <a:endParaRPr lang="es-CO" sz="90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algn="just">
                        <a:lnSpc>
                          <a:spcPts val="850"/>
                        </a:lnSpc>
                        <a:spcBef>
                          <a:spcPts val="5"/>
                        </a:spcBef>
                        <a:spcAft>
                          <a:spcPts val="0"/>
                        </a:spcAft>
                      </a:pPr>
                      <a:endParaRPr lang="es-MX" sz="900" dirty="0" smtClean="0">
                        <a:solidFill>
                          <a:schemeClr val="tx1"/>
                        </a:solidFill>
                        <a:effectLst/>
                        <a:latin typeface="Calibri"/>
                        <a:ea typeface="Calibri"/>
                        <a:cs typeface="Times New Roman"/>
                      </a:endParaRPr>
                    </a:p>
                    <a:p>
                      <a:pPr algn="l">
                        <a:lnSpc>
                          <a:spcPct val="100000"/>
                        </a:lnSpc>
                        <a:spcBef>
                          <a:spcPts val="5"/>
                        </a:spcBef>
                        <a:spcAft>
                          <a:spcPts val="0"/>
                        </a:spcAft>
                      </a:pPr>
                      <a:r>
                        <a:rPr lang="es-CO" sz="1100" b="0" dirty="0" smtClean="0">
                          <a:solidFill>
                            <a:schemeClr val="tx1"/>
                          </a:solidFill>
                          <a:effectLst/>
                          <a:latin typeface="+mn-lt"/>
                          <a:ea typeface="Calibri"/>
                          <a:cs typeface="Times New Roman"/>
                        </a:rPr>
                        <a:t>Separar el alcance de las funciones de las oficinas misionales en el Plan de Acción de la CRA.</a:t>
                      </a:r>
                    </a:p>
                    <a:p>
                      <a:pPr algn="l">
                        <a:lnSpc>
                          <a:spcPct val="100000"/>
                        </a:lnSpc>
                        <a:spcBef>
                          <a:spcPts val="5"/>
                        </a:spcBef>
                        <a:spcAft>
                          <a:spcPts val="0"/>
                        </a:spcAft>
                      </a:pPr>
                      <a:endParaRPr lang="es-CO" sz="1100" b="0" dirty="0" smtClean="0">
                        <a:solidFill>
                          <a:schemeClr val="tx1"/>
                        </a:solidFill>
                        <a:effectLst/>
                        <a:latin typeface="+mn-lt"/>
                        <a:ea typeface="Calibri"/>
                        <a:cs typeface="Times New Roman"/>
                      </a:endParaRPr>
                    </a:p>
                    <a:p>
                      <a:pPr marL="0" marR="0" indent="0" algn="l" defTabSz="914400" rtl="0" eaLnBrk="1" fontAlgn="auto" latinLnBrk="0" hangingPunct="1">
                        <a:lnSpc>
                          <a:spcPct val="100000"/>
                        </a:lnSpc>
                        <a:spcBef>
                          <a:spcPts val="5"/>
                        </a:spcBef>
                        <a:spcAft>
                          <a:spcPts val="0"/>
                        </a:spcAft>
                        <a:buClrTx/>
                        <a:buSzTx/>
                        <a:buFontTx/>
                        <a:buNone/>
                        <a:tabLst/>
                        <a:defRPr/>
                      </a:pPr>
                      <a:r>
                        <a:rPr lang="es-CO" sz="1100" b="1" kern="1200" dirty="0" smtClean="0">
                          <a:solidFill>
                            <a:schemeClr val="dk1"/>
                          </a:solidFill>
                          <a:latin typeface="+mn-lt"/>
                          <a:ea typeface="+mn-ea"/>
                          <a:cs typeface="+mn-cs"/>
                        </a:rPr>
                        <a:t>UNIDAD DE MEDIDA/CANTIDADES:</a:t>
                      </a:r>
                    </a:p>
                    <a:p>
                      <a:pPr algn="l">
                        <a:lnSpc>
                          <a:spcPct val="100000"/>
                        </a:lnSpc>
                        <a:spcBef>
                          <a:spcPts val="5"/>
                        </a:spcBef>
                        <a:spcAft>
                          <a:spcPts val="0"/>
                        </a:spcAft>
                      </a:pPr>
                      <a:r>
                        <a:rPr lang="es-CO" sz="1100" b="0" dirty="0" smtClean="0">
                          <a:solidFill>
                            <a:schemeClr val="tx1"/>
                          </a:solidFill>
                          <a:effectLst/>
                          <a:latin typeface="+mn-lt"/>
                          <a:ea typeface="Calibri"/>
                          <a:cs typeface="Times New Roman"/>
                        </a:rPr>
                        <a:t>-Plan de acción con actividades diferenciadas para la Oficina Asesora Jurídica y la Subdirección de Regulación.</a:t>
                      </a:r>
                    </a:p>
                    <a:p>
                      <a:pPr algn="l">
                        <a:lnSpc>
                          <a:spcPct val="100000"/>
                        </a:lnSpc>
                        <a:spcBef>
                          <a:spcPts val="5"/>
                        </a:spcBef>
                        <a:spcAft>
                          <a:spcPts val="0"/>
                        </a:spcAft>
                      </a:pPr>
                      <a:r>
                        <a:rPr lang="es-MX" sz="1100" b="0" dirty="0" smtClean="0">
                          <a:solidFill>
                            <a:schemeClr val="tx1"/>
                          </a:solidFill>
                          <a:effectLst/>
                          <a:latin typeface="+mn-lt"/>
                          <a:ea typeface="Calibri"/>
                          <a:cs typeface="Times New Roman"/>
                        </a:rPr>
                        <a:t>2 </a:t>
                      </a:r>
                      <a:endParaRPr lang="es-CO" sz="1100" b="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a:lnSpc>
                          <a:spcPts val="500"/>
                        </a:lnSpc>
                        <a:spcBef>
                          <a:spcPts val="50"/>
                        </a:spcBef>
                        <a:spcAft>
                          <a:spcPts val="0"/>
                        </a:spcAft>
                      </a:pPr>
                      <a:endParaRPr lang="es-MX" sz="1100" dirty="0" smtClean="0">
                        <a:solidFill>
                          <a:schemeClr val="tx1"/>
                        </a:solidFill>
                        <a:effectLst/>
                      </a:endParaRPr>
                    </a:p>
                    <a:p>
                      <a:pPr algn="just"/>
                      <a:endParaRPr lang="es-CO" sz="1100" b="0" kern="1200" dirty="0" smtClean="0">
                        <a:solidFill>
                          <a:schemeClr val="tx1"/>
                        </a:solidFill>
                        <a:effectLst/>
                        <a:latin typeface="+mn-lt"/>
                        <a:ea typeface="+mn-ea"/>
                        <a:cs typeface="+mn-cs"/>
                      </a:endParaRPr>
                    </a:p>
                    <a:p>
                      <a:pPr algn="just"/>
                      <a:r>
                        <a:rPr lang="es-CO" sz="1100" b="0" kern="1200" dirty="0" smtClean="0">
                          <a:solidFill>
                            <a:schemeClr val="tx1"/>
                          </a:solidFill>
                          <a:effectLst/>
                          <a:latin typeface="+mn-lt"/>
                          <a:ea typeface="+mn-ea"/>
                          <a:cs typeface="+mn-cs"/>
                        </a:rPr>
                        <a:t>“En el Plan de Acción fueron incluidas actividades para la Oficina Asesora Jurídica y para la Subdirección de Regulación de manera diferenciada y se puede verificar en la carpeta del proceso de SEGUIMIENTO de Calidad.”</a:t>
                      </a:r>
                    </a:p>
                  </a:txBody>
                  <a:tcPr marL="0" marR="0" marT="0" marB="0">
                    <a:solidFill>
                      <a:schemeClr val="accent1">
                        <a:lumMod val="40000"/>
                        <a:lumOff val="60000"/>
                      </a:schemeClr>
                    </a:solidFill>
                  </a:tcPr>
                </a:tc>
                <a:tc>
                  <a:txBody>
                    <a:bodyPr/>
                    <a:lstStyle/>
                    <a:p>
                      <a:pPr>
                        <a:lnSpc>
                          <a:spcPct val="100000"/>
                        </a:lnSpc>
                        <a:spcBef>
                          <a:spcPts val="5"/>
                        </a:spcBef>
                        <a:spcAft>
                          <a:spcPts val="0"/>
                        </a:spcAft>
                      </a:pPr>
                      <a:endParaRPr lang="es-MX" sz="1100" b="0" dirty="0" smtClean="0">
                        <a:solidFill>
                          <a:schemeClr val="tx1"/>
                        </a:solidFill>
                        <a:effectLst/>
                        <a:latin typeface="Calibri"/>
                        <a:ea typeface="Calibri"/>
                        <a:cs typeface="Times New Roman"/>
                      </a:endParaRPr>
                    </a:p>
                    <a:p>
                      <a:pPr>
                        <a:lnSpc>
                          <a:spcPct val="100000"/>
                        </a:lnSpc>
                        <a:spcBef>
                          <a:spcPts val="5"/>
                        </a:spcBef>
                        <a:spcAft>
                          <a:spcPts val="0"/>
                        </a:spcAft>
                      </a:pPr>
                      <a:endParaRPr lang="es-MX" sz="1100" b="0" dirty="0" smtClean="0">
                        <a:solidFill>
                          <a:schemeClr val="tx1"/>
                        </a:solidFill>
                        <a:effectLst/>
                        <a:latin typeface="Calibri"/>
                        <a:ea typeface="Calibri"/>
                        <a:cs typeface="Times New Roman"/>
                      </a:endParaRPr>
                    </a:p>
                    <a:p>
                      <a:pPr algn="ctr">
                        <a:lnSpc>
                          <a:spcPct val="100000"/>
                        </a:lnSpc>
                        <a:spcBef>
                          <a:spcPts val="5"/>
                        </a:spcBef>
                        <a:spcAft>
                          <a:spcPts val="0"/>
                        </a:spcAft>
                      </a:pPr>
                      <a:r>
                        <a:rPr lang="es-MX" sz="1100" b="0" dirty="0" smtClean="0">
                          <a:solidFill>
                            <a:schemeClr val="tx1"/>
                          </a:solidFill>
                          <a:effectLst/>
                          <a:latin typeface="Calibri"/>
                          <a:ea typeface="Calibri"/>
                          <a:cs typeface="Times New Roman"/>
                        </a:rPr>
                        <a:t>Oficina de           Planeación </a:t>
                      </a:r>
                      <a:endParaRPr lang="es-CO" sz="1100" b="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a:lnSpc>
                          <a:spcPct val="100000"/>
                        </a:lnSpc>
                        <a:spcBef>
                          <a:spcPts val="50"/>
                        </a:spcBef>
                        <a:spcAft>
                          <a:spcPts val="0"/>
                        </a:spcAft>
                      </a:pPr>
                      <a:endParaRPr lang="es-MX" sz="1100" b="0" dirty="0" smtClean="0">
                        <a:solidFill>
                          <a:schemeClr val="tx1"/>
                        </a:solidFill>
                        <a:effectLst/>
                        <a:latin typeface="Calibri"/>
                        <a:ea typeface="Calibri"/>
                        <a:cs typeface="Times New Roman"/>
                      </a:endParaRPr>
                    </a:p>
                    <a:p>
                      <a:pPr>
                        <a:lnSpc>
                          <a:spcPct val="100000"/>
                        </a:lnSpc>
                        <a:spcBef>
                          <a:spcPts val="50"/>
                        </a:spcBef>
                        <a:spcAft>
                          <a:spcPts val="0"/>
                        </a:spcAft>
                      </a:pPr>
                      <a:endParaRPr lang="es-MX" sz="1100" b="0" dirty="0" smtClean="0">
                        <a:solidFill>
                          <a:schemeClr val="tx1"/>
                        </a:solidFill>
                        <a:effectLst/>
                        <a:latin typeface="Calibri"/>
                        <a:ea typeface="Calibri"/>
                        <a:cs typeface="Times New Roman"/>
                      </a:endParaRPr>
                    </a:p>
                    <a:p>
                      <a:pPr algn="ctr">
                        <a:lnSpc>
                          <a:spcPct val="100000"/>
                        </a:lnSpc>
                        <a:spcBef>
                          <a:spcPts val="50"/>
                        </a:spcBef>
                        <a:spcAft>
                          <a:spcPts val="0"/>
                        </a:spcAft>
                      </a:pPr>
                      <a:r>
                        <a:rPr lang="es-MX" sz="1100" b="0" dirty="0" smtClean="0">
                          <a:solidFill>
                            <a:schemeClr val="tx1"/>
                          </a:solidFill>
                          <a:effectLst/>
                          <a:latin typeface="Calibri"/>
                          <a:ea typeface="Calibri"/>
                          <a:cs typeface="Times New Roman"/>
                        </a:rPr>
                        <a:t>       31/1/2016</a:t>
                      </a:r>
                      <a:endParaRPr lang="es-CO" sz="1100" b="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a:lnSpc>
                          <a:spcPts val="950"/>
                        </a:lnSpc>
                        <a:spcBef>
                          <a:spcPts val="15"/>
                        </a:spcBef>
                        <a:spcAft>
                          <a:spcPts val="0"/>
                        </a:spcAft>
                      </a:pPr>
                      <a:r>
                        <a:rPr lang="es-MX" sz="900" dirty="0" smtClean="0">
                          <a:solidFill>
                            <a:schemeClr val="tx1"/>
                          </a:solidFill>
                          <a:effectLst/>
                          <a:latin typeface="Calibri"/>
                          <a:ea typeface="Calibri"/>
                          <a:cs typeface="Times New Roman"/>
                        </a:rPr>
                        <a:t> </a:t>
                      </a:r>
                    </a:p>
                    <a:p>
                      <a:pPr>
                        <a:lnSpc>
                          <a:spcPts val="950"/>
                        </a:lnSpc>
                        <a:spcBef>
                          <a:spcPts val="15"/>
                        </a:spcBef>
                        <a:spcAft>
                          <a:spcPts val="0"/>
                        </a:spcAft>
                      </a:pPr>
                      <a:endParaRPr lang="es-MX" sz="900" dirty="0" smtClean="0">
                        <a:solidFill>
                          <a:schemeClr val="tx1"/>
                        </a:solidFill>
                        <a:effectLst/>
                        <a:latin typeface="Calibri"/>
                        <a:ea typeface="Calibri"/>
                        <a:cs typeface="Times New Roman"/>
                      </a:endParaRPr>
                    </a:p>
                    <a:p>
                      <a:pPr>
                        <a:lnSpc>
                          <a:spcPts val="950"/>
                        </a:lnSpc>
                        <a:spcBef>
                          <a:spcPts val="15"/>
                        </a:spcBef>
                        <a:spcAft>
                          <a:spcPts val="0"/>
                        </a:spcAft>
                      </a:pPr>
                      <a:r>
                        <a:rPr lang="es-MX" sz="900" dirty="0" smtClean="0">
                          <a:solidFill>
                            <a:schemeClr val="tx1"/>
                          </a:solidFill>
                          <a:effectLst/>
                          <a:latin typeface="Calibri"/>
                          <a:ea typeface="Calibri"/>
                          <a:cs typeface="Times New Roman"/>
                        </a:rPr>
                        <a:t>      </a:t>
                      </a:r>
                    </a:p>
                    <a:p>
                      <a:pPr algn="ctr">
                        <a:lnSpc>
                          <a:spcPts val="950"/>
                        </a:lnSpc>
                        <a:spcBef>
                          <a:spcPts val="15"/>
                        </a:spcBef>
                        <a:spcAft>
                          <a:spcPts val="0"/>
                        </a:spcAft>
                      </a:pPr>
                      <a:r>
                        <a:rPr lang="es-MX" sz="1100" dirty="0" smtClean="0">
                          <a:solidFill>
                            <a:schemeClr val="tx1"/>
                          </a:solidFill>
                          <a:effectLst/>
                          <a:latin typeface="Calibri"/>
                          <a:ea typeface="Calibri"/>
                          <a:cs typeface="Times New Roman"/>
                        </a:rPr>
                        <a:t>CUMPLIDA</a:t>
                      </a:r>
                      <a:r>
                        <a:rPr lang="es-MX" sz="900" dirty="0" smtClean="0">
                          <a:solidFill>
                            <a:schemeClr val="tx1"/>
                          </a:solidFill>
                          <a:effectLst/>
                          <a:latin typeface="Calibri"/>
                          <a:ea typeface="Calibri"/>
                          <a:cs typeface="Times New Roman"/>
                        </a:rPr>
                        <a:t> </a:t>
                      </a:r>
                    </a:p>
                  </a:txBody>
                  <a:tcPr marL="0" marR="0" marT="0" marB="0">
                    <a:solidFill>
                      <a:schemeClr val="accent1">
                        <a:lumMod val="40000"/>
                        <a:lumOff val="60000"/>
                      </a:schemeClr>
                    </a:solidFill>
                  </a:tcPr>
                </a:tc>
                <a:extLst>
                  <a:ext uri="{0D108BD9-81ED-4DB2-BD59-A6C34878D82A}">
                    <a16:rowId xmlns:a16="http://schemas.microsoft.com/office/drawing/2014/main" val="588362446"/>
                  </a:ext>
                </a:extLst>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1458" y="386696"/>
            <a:ext cx="1490262" cy="830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82352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a:t>SEGUIMIENTO PLAN DE MEJORAMIENTO DE LA CGR AL 31 DE DICIEMBRE DE 2017</a:t>
            </a:r>
          </a:p>
        </p:txBody>
      </p:sp>
      <p:graphicFrame>
        <p:nvGraphicFramePr>
          <p:cNvPr id="10" name="9 Tabla"/>
          <p:cNvGraphicFramePr>
            <a:graphicFrameLocks noGrp="1"/>
          </p:cNvGraphicFramePr>
          <p:nvPr>
            <p:extLst>
              <p:ext uri="{D42A27DB-BD31-4B8C-83A1-F6EECF244321}">
                <p14:modId xmlns:p14="http://schemas.microsoft.com/office/powerpoint/2010/main" val="962287287"/>
              </p:ext>
            </p:extLst>
          </p:nvPr>
        </p:nvGraphicFramePr>
        <p:xfrm>
          <a:off x="107504" y="1484783"/>
          <a:ext cx="8784975" cy="4329525"/>
        </p:xfrm>
        <a:graphic>
          <a:graphicData uri="http://schemas.openxmlformats.org/drawingml/2006/table">
            <a:tbl>
              <a:tblPr firstRow="1" firstCol="1" lastRow="1" lastCol="1" bandRow="1" bandCol="1">
                <a:tableStyleId>{5C22544A-7EE6-4342-B048-85BDC9FD1C3A}</a:tableStyleId>
              </a:tblPr>
              <a:tblGrid>
                <a:gridCol w="726031">
                  <a:extLst>
                    <a:ext uri="{9D8B030D-6E8A-4147-A177-3AD203B41FA5}">
                      <a16:colId xmlns:a16="http://schemas.microsoft.com/office/drawing/2014/main" val="20000"/>
                    </a:ext>
                  </a:extLst>
                </a:gridCol>
                <a:gridCol w="2130871">
                  <a:extLst>
                    <a:ext uri="{9D8B030D-6E8A-4147-A177-3AD203B41FA5}">
                      <a16:colId xmlns:a16="http://schemas.microsoft.com/office/drawing/2014/main" val="20001"/>
                    </a:ext>
                  </a:extLst>
                </a:gridCol>
                <a:gridCol w="2759722">
                  <a:extLst>
                    <a:ext uri="{9D8B030D-6E8A-4147-A177-3AD203B41FA5}">
                      <a16:colId xmlns:a16="http://schemas.microsoft.com/office/drawing/2014/main" val="20002"/>
                    </a:ext>
                  </a:extLst>
                </a:gridCol>
                <a:gridCol w="1080120">
                  <a:extLst>
                    <a:ext uri="{9D8B030D-6E8A-4147-A177-3AD203B41FA5}">
                      <a16:colId xmlns:a16="http://schemas.microsoft.com/office/drawing/2014/main" val="20003"/>
                    </a:ext>
                  </a:extLst>
                </a:gridCol>
                <a:gridCol w="1167226">
                  <a:extLst>
                    <a:ext uri="{9D8B030D-6E8A-4147-A177-3AD203B41FA5}">
                      <a16:colId xmlns:a16="http://schemas.microsoft.com/office/drawing/2014/main" val="20004"/>
                    </a:ext>
                  </a:extLst>
                </a:gridCol>
                <a:gridCol w="921005">
                  <a:extLst>
                    <a:ext uri="{9D8B030D-6E8A-4147-A177-3AD203B41FA5}">
                      <a16:colId xmlns:a16="http://schemas.microsoft.com/office/drawing/2014/main" val="20005"/>
                    </a:ext>
                  </a:extLst>
                </a:gridCol>
              </a:tblGrid>
              <a:tr h="936105">
                <a:tc>
                  <a:txBody>
                    <a:bodyPr/>
                    <a:lstStyle/>
                    <a:p>
                      <a:pPr>
                        <a:lnSpc>
                          <a:spcPts val="1000"/>
                        </a:lnSpc>
                        <a:spcBef>
                          <a:spcPts val="90"/>
                        </a:spcBef>
                        <a:spcAft>
                          <a:spcPts val="0"/>
                        </a:spcAft>
                      </a:pPr>
                      <a:r>
                        <a:rPr lang="en-US" sz="1100" dirty="0">
                          <a:effectLst/>
                        </a:rPr>
                        <a:t> </a:t>
                      </a:r>
                      <a:endParaRPr lang="es-CO" sz="1100" dirty="0">
                        <a:effectLst/>
                      </a:endParaRPr>
                    </a:p>
                    <a:p>
                      <a:pPr marL="26670" marR="20955" algn="ctr">
                        <a:lnSpc>
                          <a:spcPct val="107000"/>
                        </a:lnSpc>
                        <a:spcAft>
                          <a:spcPts val="0"/>
                        </a:spcAft>
                      </a:pPr>
                      <a:endParaRPr lang="en-US" sz="1100" spc="5" dirty="0" smtClean="0">
                        <a:effectLst/>
                      </a:endParaRPr>
                    </a:p>
                    <a:p>
                      <a:pPr marL="26670" marR="20955" algn="ctr">
                        <a:lnSpc>
                          <a:spcPct val="107000"/>
                        </a:lnSpc>
                        <a:spcAft>
                          <a:spcPts val="0"/>
                        </a:spcAft>
                      </a:pPr>
                      <a:r>
                        <a:rPr lang="en-US" sz="1100" spc="5" dirty="0" smtClean="0">
                          <a:effectLst/>
                        </a:rPr>
                        <a:t>HALLAZGO</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750"/>
                        </a:lnSpc>
                        <a:spcBef>
                          <a:spcPts val="5"/>
                        </a:spcBef>
                        <a:spcAft>
                          <a:spcPts val="0"/>
                        </a:spcAft>
                      </a:pPr>
                      <a:r>
                        <a:rPr lang="es-CO" sz="1100" dirty="0">
                          <a:effectLst/>
                        </a:rPr>
                        <a:t> </a:t>
                      </a:r>
                    </a:p>
                    <a:p>
                      <a:pPr>
                        <a:lnSpc>
                          <a:spcPts val="1000"/>
                        </a:lnSpc>
                        <a:spcAft>
                          <a:spcPts val="0"/>
                        </a:spcAft>
                      </a:pPr>
                      <a:r>
                        <a:rPr lang="es-CO" sz="1100" dirty="0">
                          <a:effectLst/>
                        </a:rPr>
                        <a:t>  </a:t>
                      </a:r>
                      <a:endParaRPr lang="es-CO" sz="1100" dirty="0" smtClean="0">
                        <a:effectLst/>
                      </a:endParaRPr>
                    </a:p>
                    <a:p>
                      <a:pPr>
                        <a:lnSpc>
                          <a:spcPts val="1000"/>
                        </a:lnSpc>
                        <a:spcAft>
                          <a:spcPts val="0"/>
                        </a:spcAft>
                      </a:pPr>
                      <a:r>
                        <a:rPr lang="es-MX" sz="1100" dirty="0" smtClean="0">
                          <a:effectLst/>
                        </a:rPr>
                        <a:t>      </a:t>
                      </a:r>
                    </a:p>
                    <a:p>
                      <a:pPr algn="ctr">
                        <a:lnSpc>
                          <a:spcPts val="1000"/>
                        </a:lnSpc>
                        <a:spcAft>
                          <a:spcPts val="0"/>
                        </a:spcAft>
                      </a:pPr>
                      <a:r>
                        <a:rPr lang="es-MX" sz="1100" dirty="0" smtClean="0">
                          <a:effectLst/>
                        </a:rPr>
                        <a:t> ACCIÓN DE MEJORA/UNIDADES</a:t>
                      </a:r>
                      <a:r>
                        <a:rPr lang="es-MX" sz="1100" baseline="0" dirty="0" smtClean="0">
                          <a:effectLst/>
                        </a:rPr>
                        <a:t> DE MEDIDA/CANTIDADES</a:t>
                      </a:r>
                    </a:p>
                    <a:p>
                      <a:pPr algn="ctr">
                        <a:lnSpc>
                          <a:spcPts val="1000"/>
                        </a:lnSpc>
                        <a:spcAft>
                          <a:spcPts val="0"/>
                        </a:spcAft>
                      </a:pP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endParaRPr lang="en-US" sz="1100" dirty="0" smtClean="0">
                        <a:effectLst/>
                      </a:endParaRPr>
                    </a:p>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spc="-5" dirty="0" smtClean="0">
                          <a:effectLst/>
                        </a:rPr>
                        <a:t>AC</a:t>
                      </a:r>
                      <a:r>
                        <a:rPr lang="en-US" sz="1100" dirty="0" smtClean="0">
                          <a:effectLst/>
                        </a:rPr>
                        <a:t>T</a:t>
                      </a:r>
                      <a:r>
                        <a:rPr lang="en-US" sz="1100" spc="-10" dirty="0" smtClean="0">
                          <a:effectLst/>
                        </a:rPr>
                        <a:t>I</a:t>
                      </a:r>
                      <a:r>
                        <a:rPr lang="en-US" sz="1100" spc="-5" dirty="0" smtClean="0">
                          <a:effectLst/>
                        </a:rPr>
                        <a:t>VI</a:t>
                      </a:r>
                      <a:r>
                        <a:rPr lang="en-US" sz="1100" dirty="0" smtClean="0">
                          <a:effectLst/>
                        </a:rPr>
                        <a:t>D</a:t>
                      </a:r>
                      <a:r>
                        <a:rPr lang="en-US" sz="1100" spc="-5" dirty="0" smtClean="0">
                          <a:effectLst/>
                        </a:rPr>
                        <a:t>A</a:t>
                      </a:r>
                      <a:r>
                        <a:rPr lang="en-US" sz="1100" dirty="0" smtClean="0">
                          <a:effectLst/>
                        </a:rPr>
                        <a:t>D</a:t>
                      </a:r>
                      <a:r>
                        <a:rPr lang="en-US" sz="1100" spc="5" dirty="0" smtClean="0">
                          <a:effectLst/>
                        </a:rPr>
                        <a:t>E</a:t>
                      </a:r>
                      <a:r>
                        <a:rPr lang="en-US" sz="1100" dirty="0" smtClean="0">
                          <a:effectLst/>
                        </a:rPr>
                        <a:t>S</a:t>
                      </a:r>
                      <a:r>
                        <a:rPr lang="en-US" sz="1100" spc="-15" dirty="0" smtClean="0">
                          <a:effectLst/>
                        </a:rPr>
                        <a:t> </a:t>
                      </a:r>
                      <a:r>
                        <a:rPr lang="en-US" sz="1100" spc="5" dirty="0">
                          <a:effectLst/>
                        </a:rPr>
                        <a:t>RE</a:t>
                      </a:r>
                      <a:r>
                        <a:rPr lang="en-US" sz="1100" spc="-5" dirty="0">
                          <a:effectLst/>
                        </a:rPr>
                        <a:t>A</a:t>
                      </a:r>
                      <a:r>
                        <a:rPr lang="en-US" sz="1100" spc="-10" dirty="0">
                          <a:effectLst/>
                        </a:rPr>
                        <a:t>L</a:t>
                      </a:r>
                      <a:r>
                        <a:rPr lang="en-US" sz="1100" spc="-5" dirty="0">
                          <a:effectLst/>
                        </a:rPr>
                        <a:t>I</a:t>
                      </a:r>
                      <a:r>
                        <a:rPr lang="en-US" sz="1100" dirty="0">
                          <a:effectLst/>
                        </a:rPr>
                        <a:t>Z</a:t>
                      </a:r>
                      <a:r>
                        <a:rPr lang="en-US" sz="1100" spc="-5" dirty="0">
                          <a:effectLst/>
                        </a:rPr>
                        <a:t>A</a:t>
                      </a:r>
                      <a:r>
                        <a:rPr lang="en-US" sz="1100" dirty="0">
                          <a:effectLst/>
                        </a:rPr>
                        <a:t>D</a:t>
                      </a:r>
                      <a:r>
                        <a:rPr lang="en-US" sz="1100" spc="-5" dirty="0">
                          <a:effectLst/>
                        </a:rPr>
                        <a:t>A</a:t>
                      </a:r>
                      <a:r>
                        <a:rPr lang="en-US" sz="1100" dirty="0">
                          <a:effectLst/>
                        </a:rPr>
                        <a:t>S</a:t>
                      </a:r>
                      <a:r>
                        <a:rPr lang="en-US" sz="1100" spc="-35" dirty="0">
                          <a:effectLst/>
                        </a:rPr>
                        <a:t> </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n-US" sz="1100" dirty="0" smtClean="0">
                        <a:effectLst/>
                      </a:endParaRPr>
                    </a:p>
                    <a:p>
                      <a:pPr>
                        <a:lnSpc>
                          <a:spcPts val="1000"/>
                        </a:lnSpc>
                        <a:spcAft>
                          <a:spcPts val="0"/>
                        </a:spcAft>
                      </a:pPr>
                      <a:endParaRPr lang="es-CO" sz="1100" dirty="0">
                        <a:effectLst/>
                      </a:endParaRPr>
                    </a:p>
                    <a:p>
                      <a:pPr algn="ctr">
                        <a:lnSpc>
                          <a:spcPts val="1300"/>
                        </a:lnSpc>
                        <a:spcBef>
                          <a:spcPts val="100"/>
                        </a:spcBef>
                        <a:spcAft>
                          <a:spcPts val="0"/>
                        </a:spcAft>
                      </a:pPr>
                      <a:r>
                        <a:rPr lang="en-US" sz="1100" dirty="0">
                          <a:effectLst/>
                        </a:rPr>
                        <a:t> </a:t>
                      </a:r>
                      <a:r>
                        <a:rPr lang="en-US" sz="1100" spc="5" dirty="0" smtClean="0">
                          <a:effectLst/>
                        </a:rPr>
                        <a:t>RESP</a:t>
                      </a:r>
                      <a:r>
                        <a:rPr lang="en-US" sz="1100" dirty="0" smtClean="0">
                          <a:effectLst/>
                        </a:rPr>
                        <a:t>ON</a:t>
                      </a:r>
                      <a:r>
                        <a:rPr lang="en-US" sz="1100" spc="5" dirty="0" smtClean="0">
                          <a:effectLst/>
                        </a:rPr>
                        <a:t>S</a:t>
                      </a:r>
                      <a:r>
                        <a:rPr lang="en-US" sz="1100" spc="-5" dirty="0" smtClean="0">
                          <a:effectLst/>
                        </a:rPr>
                        <a:t>AB</a:t>
                      </a:r>
                      <a:r>
                        <a:rPr lang="en-US" sz="1100" spc="-10" dirty="0" smtClean="0">
                          <a:effectLst/>
                        </a:rPr>
                        <a:t>L</a:t>
                      </a:r>
                      <a:r>
                        <a:rPr lang="en-US" sz="1100" dirty="0" smtClean="0">
                          <a:effectLst/>
                        </a:rPr>
                        <a:t>E</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dirty="0" smtClean="0">
                          <a:effectLst/>
                        </a:rPr>
                        <a:t> </a:t>
                      </a:r>
                    </a:p>
                    <a:p>
                      <a:pPr algn="ctr">
                        <a:lnSpc>
                          <a:spcPts val="1000"/>
                        </a:lnSpc>
                        <a:spcAft>
                          <a:spcPts val="0"/>
                        </a:spcAft>
                      </a:pPr>
                      <a:r>
                        <a:rPr lang="en-US" sz="1100" dirty="0" smtClean="0">
                          <a:effectLst/>
                        </a:rPr>
                        <a:t>FECHA </a:t>
                      </a:r>
                    </a:p>
                    <a:p>
                      <a:pPr algn="ctr">
                        <a:lnSpc>
                          <a:spcPts val="1000"/>
                        </a:lnSpc>
                        <a:spcAft>
                          <a:spcPts val="0"/>
                        </a:spcAft>
                      </a:pPr>
                      <a:r>
                        <a:rPr lang="en-US" sz="1100" dirty="0" smtClean="0">
                          <a:effectLst/>
                        </a:rPr>
                        <a:t>DE  VENCIMIENTO                                             INTERNA </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spc="5" dirty="0" smtClean="0">
                          <a:effectLst/>
                        </a:rPr>
                        <a:t>ES</a:t>
                      </a:r>
                      <a:r>
                        <a:rPr lang="en-US" sz="1100" dirty="0" smtClean="0">
                          <a:effectLst/>
                        </a:rPr>
                        <a:t>T</a:t>
                      </a:r>
                      <a:r>
                        <a:rPr lang="en-US" sz="1100" spc="-10" dirty="0" smtClean="0">
                          <a:effectLst/>
                        </a:rPr>
                        <a:t>A</a:t>
                      </a:r>
                      <a:r>
                        <a:rPr lang="en-US" sz="1100" dirty="0" smtClean="0">
                          <a:effectLst/>
                        </a:rPr>
                        <a:t>DO</a:t>
                      </a:r>
                      <a:r>
                        <a:rPr lang="en-US" sz="1100" spc="-5" dirty="0" smtClean="0">
                          <a:effectLst/>
                        </a:rPr>
                        <a:t> </a:t>
                      </a:r>
                      <a:r>
                        <a:rPr lang="en-US" sz="1100" dirty="0">
                          <a:effectLst/>
                        </a:rPr>
                        <a:t>DE</a:t>
                      </a:r>
                      <a:r>
                        <a:rPr lang="en-US" sz="1100" spc="10" dirty="0">
                          <a:effectLst/>
                        </a:rPr>
                        <a:t> </a:t>
                      </a:r>
                      <a:r>
                        <a:rPr lang="en-US" sz="1100" spc="-10" dirty="0">
                          <a:effectLst/>
                        </a:rPr>
                        <a:t>L</a:t>
                      </a:r>
                      <a:r>
                        <a:rPr lang="en-US" sz="1100" dirty="0">
                          <a:effectLst/>
                        </a:rPr>
                        <a:t>A </a:t>
                      </a:r>
                      <a:r>
                        <a:rPr lang="en-US" sz="1100" spc="-5" dirty="0">
                          <a:effectLst/>
                        </a:rPr>
                        <a:t>AC</a:t>
                      </a:r>
                      <a:r>
                        <a:rPr lang="en-US" sz="1100" dirty="0">
                          <a:effectLst/>
                        </a:rPr>
                        <a:t>T</a:t>
                      </a:r>
                      <a:r>
                        <a:rPr lang="en-US" sz="1100" spc="-10" dirty="0">
                          <a:effectLst/>
                        </a:rPr>
                        <a:t>I</a:t>
                      </a:r>
                      <a:r>
                        <a:rPr lang="en-US" sz="1100" spc="-5" dirty="0">
                          <a:effectLst/>
                        </a:rPr>
                        <a:t>VI</a:t>
                      </a:r>
                      <a:r>
                        <a:rPr lang="en-US" sz="1100" dirty="0">
                          <a:effectLst/>
                        </a:rPr>
                        <a:t>D</a:t>
                      </a:r>
                      <a:r>
                        <a:rPr lang="en-US" sz="1100" spc="-5" dirty="0">
                          <a:effectLst/>
                        </a:rPr>
                        <a:t>A</a:t>
                      </a:r>
                      <a:r>
                        <a:rPr lang="en-US" sz="1100" dirty="0">
                          <a:effectLst/>
                        </a:rPr>
                        <a:t>D</a:t>
                      </a:r>
                      <a:endParaRPr lang="es-CO" sz="1100" dirty="0">
                        <a:effectLst/>
                        <a:latin typeface="Calibri"/>
                        <a:ea typeface="Calibri"/>
                        <a:cs typeface="Times New Roman"/>
                      </a:endParaRPr>
                    </a:p>
                  </a:txBody>
                  <a:tcPr marL="0" marR="0" marT="0" marB="0">
                    <a:solidFill>
                      <a:schemeClr val="tx2"/>
                    </a:solidFill>
                  </a:tcPr>
                </a:tc>
                <a:extLst>
                  <a:ext uri="{0D108BD9-81ED-4DB2-BD59-A6C34878D82A}">
                    <a16:rowId xmlns:a16="http://schemas.microsoft.com/office/drawing/2014/main" val="10000"/>
                  </a:ext>
                </a:extLst>
              </a:tr>
              <a:tr h="1440160">
                <a:tc>
                  <a:txBody>
                    <a:bodyPr/>
                    <a:lstStyle/>
                    <a:p>
                      <a:pPr marL="0" marR="0" indent="0" algn="ctr" defTabSz="914400" rtl="0" eaLnBrk="1" fontAlgn="ctr" latinLnBrk="0" hangingPunct="1">
                        <a:lnSpc>
                          <a:spcPct val="100000"/>
                        </a:lnSpc>
                        <a:spcBef>
                          <a:spcPts val="5"/>
                        </a:spcBef>
                        <a:spcAft>
                          <a:spcPts val="0"/>
                        </a:spcAft>
                        <a:buClrTx/>
                        <a:buSzTx/>
                        <a:buFontTx/>
                        <a:buNone/>
                        <a:tabLst/>
                        <a:defRPr/>
                      </a:pPr>
                      <a:r>
                        <a:rPr lang="es-MX" sz="1100" b="0" kern="1200" dirty="0" smtClean="0">
                          <a:solidFill>
                            <a:schemeClr val="dk1"/>
                          </a:solidFill>
                          <a:effectLst/>
                          <a:latin typeface="+mn-lt"/>
                          <a:ea typeface="+mn-ea"/>
                          <a:cs typeface="+mn-cs"/>
                        </a:rPr>
                        <a:t>16</a:t>
                      </a:r>
                    </a:p>
                    <a:p>
                      <a:pPr marL="0" marR="0" indent="0" algn="ctr" defTabSz="914400" rtl="0" eaLnBrk="1" fontAlgn="ctr" latinLnBrk="0" hangingPunct="1">
                        <a:lnSpc>
                          <a:spcPct val="100000"/>
                        </a:lnSpc>
                        <a:spcBef>
                          <a:spcPts val="5"/>
                        </a:spcBef>
                        <a:spcAft>
                          <a:spcPts val="0"/>
                        </a:spcAft>
                        <a:buClrTx/>
                        <a:buSzTx/>
                        <a:buFontTx/>
                        <a:buNone/>
                        <a:tabLst/>
                        <a:defRPr/>
                      </a:pPr>
                      <a:r>
                        <a:rPr lang="es-MX" sz="1100" b="0" kern="1200" dirty="0" smtClean="0">
                          <a:solidFill>
                            <a:schemeClr val="dk1"/>
                          </a:solidFill>
                          <a:effectLst/>
                          <a:latin typeface="+mn-lt"/>
                          <a:ea typeface="+mn-ea"/>
                          <a:cs typeface="+mn-cs"/>
                        </a:rPr>
                        <a:t>CGR2013</a:t>
                      </a:r>
                      <a:endParaRPr lang="es-CO" sz="1100" b="0" kern="1200" dirty="0" smtClean="0">
                        <a:solidFill>
                          <a:schemeClr val="dk1"/>
                        </a:solidFill>
                        <a:effectLst/>
                        <a:latin typeface="+mn-lt"/>
                        <a:ea typeface="+mn-ea"/>
                        <a:cs typeface="+mn-cs"/>
                      </a:endParaRPr>
                    </a:p>
                  </a:txBody>
                  <a:tcPr anchor="ctr">
                    <a:solidFill>
                      <a:schemeClr val="accent1">
                        <a:lumMod val="40000"/>
                        <a:lumOff val="60000"/>
                      </a:schemeClr>
                    </a:solidFill>
                  </a:tcPr>
                </a:tc>
                <a:tc>
                  <a:txBody>
                    <a:bodyPr/>
                    <a:lstStyle/>
                    <a:p>
                      <a:pPr marL="0" algn="just" defTabSz="914400" rtl="0" eaLnBrk="1" fontAlgn="ctr" latinLnBrk="0" hangingPunct="1">
                        <a:lnSpc>
                          <a:spcPct val="100000"/>
                        </a:lnSpc>
                        <a:spcBef>
                          <a:spcPts val="5"/>
                        </a:spcBef>
                        <a:spcAft>
                          <a:spcPts val="0"/>
                        </a:spcAft>
                      </a:pPr>
                      <a:r>
                        <a:rPr lang="es-CO" sz="1100" b="0" kern="1200" dirty="0">
                          <a:solidFill>
                            <a:schemeClr val="dk1"/>
                          </a:solidFill>
                          <a:effectLst/>
                          <a:latin typeface="+mn-lt"/>
                          <a:ea typeface="+mn-ea"/>
                          <a:cs typeface="+mn-cs"/>
                        </a:rPr>
                        <a:t>Realizar el estudio de </a:t>
                      </a:r>
                      <a:r>
                        <a:rPr lang="es-CO" sz="1100" b="0" kern="1200" dirty="0" smtClean="0">
                          <a:solidFill>
                            <a:schemeClr val="dk1"/>
                          </a:solidFill>
                          <a:effectLst/>
                          <a:latin typeface="+mn-lt"/>
                          <a:ea typeface="+mn-ea"/>
                          <a:cs typeface="+mn-cs"/>
                        </a:rPr>
                        <a:t>cargas </a:t>
                      </a:r>
                      <a:r>
                        <a:rPr lang="es-CO" sz="1100" b="0" kern="1200" dirty="0">
                          <a:solidFill>
                            <a:schemeClr val="dk1"/>
                          </a:solidFill>
                          <a:effectLst/>
                          <a:latin typeface="+mn-lt"/>
                          <a:ea typeface="+mn-ea"/>
                          <a:cs typeface="+mn-cs"/>
                        </a:rPr>
                        <a:t>para la </a:t>
                      </a:r>
                      <a:r>
                        <a:rPr lang="es-CO" sz="1100" b="0" kern="1200" dirty="0" smtClean="0">
                          <a:solidFill>
                            <a:schemeClr val="dk1"/>
                          </a:solidFill>
                          <a:effectLst/>
                          <a:latin typeface="+mn-lt"/>
                          <a:ea typeface="+mn-ea"/>
                          <a:cs typeface="+mn-cs"/>
                        </a:rPr>
                        <a:t>entidad.</a:t>
                      </a:r>
                    </a:p>
                    <a:p>
                      <a:pPr marL="0" algn="just" defTabSz="914400" rtl="0" eaLnBrk="1" fontAlgn="ctr" latinLnBrk="0" hangingPunct="1">
                        <a:lnSpc>
                          <a:spcPct val="100000"/>
                        </a:lnSpc>
                        <a:spcBef>
                          <a:spcPts val="5"/>
                        </a:spcBef>
                        <a:spcAft>
                          <a:spcPts val="0"/>
                        </a:spcAft>
                      </a:pPr>
                      <a:endParaRPr lang="es-CO" sz="1100" b="0" kern="1200" dirty="0" smtClean="0">
                        <a:solidFill>
                          <a:schemeClr val="dk1"/>
                        </a:solidFill>
                        <a:effectLst/>
                        <a:latin typeface="+mn-lt"/>
                        <a:ea typeface="+mn-ea"/>
                        <a:cs typeface="+mn-cs"/>
                      </a:endParaRPr>
                    </a:p>
                    <a:p>
                      <a:pPr marL="0" marR="0" indent="0" algn="just" defTabSz="914400" rtl="0" eaLnBrk="1" fontAlgn="ctr" latinLnBrk="0" hangingPunct="1">
                        <a:lnSpc>
                          <a:spcPct val="100000"/>
                        </a:lnSpc>
                        <a:spcBef>
                          <a:spcPts val="5"/>
                        </a:spcBef>
                        <a:spcAft>
                          <a:spcPts val="0"/>
                        </a:spcAft>
                        <a:buClrTx/>
                        <a:buSzTx/>
                        <a:buFontTx/>
                        <a:buNone/>
                        <a:tabLst/>
                        <a:defRPr/>
                      </a:pPr>
                      <a:r>
                        <a:rPr lang="es-CO" sz="1100" b="0" kern="1200" dirty="0" smtClean="0">
                          <a:solidFill>
                            <a:schemeClr val="dk1"/>
                          </a:solidFill>
                          <a:effectLst/>
                          <a:latin typeface="+mn-lt"/>
                          <a:ea typeface="+mn-ea"/>
                          <a:cs typeface="+mn-cs"/>
                        </a:rPr>
                        <a:t>UNIDAD DE MEDIDA/CANTIDADES:</a:t>
                      </a:r>
                    </a:p>
                    <a:p>
                      <a:pPr marL="0" algn="just" defTabSz="914400" rtl="0" eaLnBrk="1" fontAlgn="ctr" latinLnBrk="0" hangingPunct="1">
                        <a:lnSpc>
                          <a:spcPct val="100000"/>
                        </a:lnSpc>
                        <a:spcBef>
                          <a:spcPts val="5"/>
                        </a:spcBef>
                        <a:spcAft>
                          <a:spcPts val="0"/>
                        </a:spcAft>
                      </a:pPr>
                      <a:r>
                        <a:rPr lang="es-CO" sz="1100" b="0" kern="1200" dirty="0" smtClean="0">
                          <a:solidFill>
                            <a:schemeClr val="dk1"/>
                          </a:solidFill>
                          <a:effectLst/>
                          <a:latin typeface="+mn-lt"/>
                          <a:ea typeface="+mn-ea"/>
                          <a:cs typeface="+mn-cs"/>
                        </a:rPr>
                        <a:t>Informe de estudio de cargas</a:t>
                      </a:r>
                    </a:p>
                    <a:p>
                      <a:pPr marL="0" algn="just" defTabSz="914400" rtl="0" eaLnBrk="1" fontAlgn="ctr" latinLnBrk="0" hangingPunct="1">
                        <a:lnSpc>
                          <a:spcPct val="100000"/>
                        </a:lnSpc>
                        <a:spcBef>
                          <a:spcPts val="5"/>
                        </a:spcBef>
                        <a:spcAft>
                          <a:spcPts val="0"/>
                        </a:spcAft>
                      </a:pPr>
                      <a:endParaRPr lang="es-CO" sz="1100" b="0" kern="1200" dirty="0">
                        <a:solidFill>
                          <a:schemeClr val="dk1"/>
                        </a:solidFill>
                        <a:effectLst/>
                        <a:latin typeface="+mn-lt"/>
                        <a:ea typeface="+mn-ea"/>
                        <a:cs typeface="+mn-cs"/>
                      </a:endParaRPr>
                    </a:p>
                  </a:txBody>
                  <a:tcPr marL="0" marR="0" marT="0" marB="0" anchor="ctr">
                    <a:solidFill>
                      <a:schemeClr val="accent1">
                        <a:lumMod val="40000"/>
                        <a:lumOff val="60000"/>
                      </a:schemeClr>
                    </a:solidFill>
                  </a:tcPr>
                </a:tc>
                <a:tc>
                  <a:txBody>
                    <a:bodyPr/>
                    <a:lstStyle/>
                    <a:p>
                      <a:pPr marL="0" marR="0" indent="0" algn="just" defTabSz="914400" rtl="0" eaLnBrk="1" fontAlgn="ctr" latinLnBrk="0" hangingPunct="1">
                        <a:lnSpc>
                          <a:spcPct val="100000"/>
                        </a:lnSpc>
                        <a:spcBef>
                          <a:spcPts val="5"/>
                        </a:spcBef>
                        <a:spcAft>
                          <a:spcPts val="0"/>
                        </a:spcAft>
                        <a:buClrTx/>
                        <a:buSzTx/>
                        <a:buFontTx/>
                        <a:buNone/>
                        <a:tabLst/>
                        <a:defRPr/>
                      </a:pPr>
                      <a:r>
                        <a:rPr lang="es-MX" sz="1100" b="0" kern="1200" dirty="0" smtClean="0">
                          <a:solidFill>
                            <a:schemeClr val="dk1"/>
                          </a:solidFill>
                          <a:effectLst/>
                          <a:latin typeface="+mn-lt"/>
                          <a:ea typeface="+mn-ea"/>
                          <a:cs typeface="+mn-cs"/>
                        </a:rPr>
                        <a:t>Se contrató con la firma Bahamón Asesores Asociados, quienes elaboraron el estudio de cargas de la CRA.</a:t>
                      </a:r>
                    </a:p>
                  </a:txBody>
                  <a:tcPr anchor="c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5"/>
                        </a:spcBef>
                        <a:spcAft>
                          <a:spcPts val="0"/>
                        </a:spcAft>
                        <a:buClrTx/>
                        <a:buSzTx/>
                        <a:buFontTx/>
                        <a:buNone/>
                        <a:tabLst/>
                        <a:defRPr/>
                      </a:pPr>
                      <a:r>
                        <a:rPr lang="es-MX" sz="1100" b="0" kern="1200" dirty="0" smtClean="0">
                          <a:solidFill>
                            <a:schemeClr val="dk1"/>
                          </a:solidFill>
                          <a:effectLst/>
                          <a:latin typeface="+mn-lt"/>
                          <a:ea typeface="+mn-ea"/>
                          <a:cs typeface="+mn-cs"/>
                        </a:rPr>
                        <a:t>Subdirección Administrativa y Financiera</a:t>
                      </a:r>
                    </a:p>
                  </a:txBody>
                  <a:tcPr anchor="ctr">
                    <a:solidFill>
                      <a:schemeClr val="accent1">
                        <a:lumMod val="40000"/>
                        <a:lumOff val="60000"/>
                      </a:schemeClr>
                    </a:solidFill>
                  </a:tcPr>
                </a:tc>
                <a:tc>
                  <a:txBody>
                    <a:bodyPr/>
                    <a:lstStyle/>
                    <a:p>
                      <a:pPr marL="0" algn="ctr" defTabSz="914400" rtl="0" eaLnBrk="1" latinLnBrk="0" hangingPunct="1">
                        <a:lnSpc>
                          <a:spcPct val="100000"/>
                        </a:lnSpc>
                        <a:spcBef>
                          <a:spcPts val="50"/>
                        </a:spcBef>
                        <a:spcAft>
                          <a:spcPts val="0"/>
                        </a:spcAft>
                      </a:pPr>
                      <a:r>
                        <a:rPr lang="es-MX" sz="1100" b="0" kern="1200" dirty="0" smtClean="0">
                          <a:solidFill>
                            <a:schemeClr val="dk1"/>
                          </a:solidFill>
                          <a:effectLst/>
                          <a:latin typeface="+mn-lt"/>
                          <a:ea typeface="+mn-ea"/>
                          <a:cs typeface="+mn-cs"/>
                        </a:rPr>
                        <a:t>31/12/2016</a:t>
                      </a:r>
                      <a:endParaRPr lang="es-CO" sz="1100" b="0" kern="1200" dirty="0">
                        <a:solidFill>
                          <a:schemeClr val="dk1"/>
                        </a:solidFill>
                        <a:effectLst/>
                        <a:latin typeface="+mn-lt"/>
                        <a:ea typeface="+mn-ea"/>
                        <a:cs typeface="+mn-cs"/>
                      </a:endParaRPr>
                    </a:p>
                  </a:txBody>
                  <a:tcPr anchor="ctr">
                    <a:solidFill>
                      <a:schemeClr val="accent1">
                        <a:lumMod val="40000"/>
                        <a:lumOff val="60000"/>
                      </a:schemeClr>
                    </a:solidFill>
                  </a:tcPr>
                </a:tc>
                <a:tc>
                  <a:txBody>
                    <a:bodyPr/>
                    <a:lstStyle/>
                    <a:p>
                      <a:pPr algn="ctr">
                        <a:lnSpc>
                          <a:spcPts val="950"/>
                        </a:lnSpc>
                        <a:spcBef>
                          <a:spcPts val="15"/>
                        </a:spcBef>
                        <a:spcAft>
                          <a:spcPts val="0"/>
                        </a:spcAft>
                      </a:pPr>
                      <a:r>
                        <a:rPr lang="es-MX" sz="1100" b="1" kern="1200" dirty="0" smtClean="0">
                          <a:solidFill>
                            <a:schemeClr val="dk1"/>
                          </a:solidFill>
                          <a:effectLst/>
                          <a:latin typeface="+mn-lt"/>
                          <a:ea typeface="+mn-ea"/>
                          <a:cs typeface="+mn-cs"/>
                        </a:rPr>
                        <a:t>CUMPLIDA</a:t>
                      </a:r>
                      <a:r>
                        <a:rPr lang="es-MX" sz="1100" b="0" kern="1200" dirty="0" smtClean="0">
                          <a:solidFill>
                            <a:schemeClr val="dk1"/>
                          </a:solidFill>
                          <a:effectLst/>
                          <a:latin typeface="+mn-lt"/>
                          <a:ea typeface="+mn-ea"/>
                          <a:cs typeface="+mn-cs"/>
                        </a:rPr>
                        <a:t> </a:t>
                      </a:r>
                    </a:p>
                  </a:txBody>
                  <a:tcPr anchor="ctr">
                    <a:solidFill>
                      <a:schemeClr val="accent1">
                        <a:lumMod val="40000"/>
                        <a:lumOff val="60000"/>
                      </a:schemeClr>
                    </a:solidFill>
                  </a:tcPr>
                </a:tc>
                <a:extLst>
                  <a:ext uri="{0D108BD9-81ED-4DB2-BD59-A6C34878D82A}">
                    <a16:rowId xmlns:a16="http://schemas.microsoft.com/office/drawing/2014/main" val="638557757"/>
                  </a:ext>
                </a:extLst>
              </a:tr>
              <a:tr h="975791">
                <a:tc>
                  <a:txBody>
                    <a:bodyPr/>
                    <a:lstStyle/>
                    <a:p>
                      <a:pPr marL="12065" marR="3175" algn="ctr">
                        <a:lnSpc>
                          <a:spcPct val="107000"/>
                        </a:lnSpc>
                        <a:spcBef>
                          <a:spcPts val="445"/>
                        </a:spcBef>
                        <a:spcAft>
                          <a:spcPts val="0"/>
                        </a:spcAft>
                      </a:pPr>
                      <a:endParaRPr lang="es-CO"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CO"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CO"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CO"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r>
                        <a:rPr lang="es-CO" sz="900" dirty="0" smtClean="0">
                          <a:solidFill>
                            <a:schemeClr val="tx1"/>
                          </a:solidFill>
                          <a:effectLst/>
                          <a:latin typeface="Calibri"/>
                          <a:ea typeface="Calibri"/>
                          <a:cs typeface="Times New Roman"/>
                        </a:rPr>
                        <a:t>20</a:t>
                      </a:r>
                    </a:p>
                    <a:p>
                      <a:pPr marL="12065" marR="3175" algn="ctr">
                        <a:lnSpc>
                          <a:spcPct val="107000"/>
                        </a:lnSpc>
                        <a:spcBef>
                          <a:spcPts val="445"/>
                        </a:spcBef>
                        <a:spcAft>
                          <a:spcPts val="0"/>
                        </a:spcAft>
                      </a:pPr>
                      <a:endParaRPr lang="es-CO" sz="90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marL="0" algn="just" defTabSz="914400" rtl="0" eaLnBrk="1" fontAlgn="ctr" latinLnBrk="0" hangingPunct="1"/>
                      <a:r>
                        <a:rPr lang="es-CO" sz="1100" b="0" kern="1200" dirty="0">
                          <a:solidFill>
                            <a:schemeClr val="dk1"/>
                          </a:solidFill>
                          <a:effectLst/>
                          <a:latin typeface="+mn-lt"/>
                          <a:ea typeface="+mn-ea"/>
                          <a:cs typeface="+mn-cs"/>
                        </a:rPr>
                        <a:t>Realizar el seguimiento de la Agenda Regulatoria de cada año, en conjunto con la disponibilidad presupuestal</a:t>
                      </a:r>
                    </a:p>
                  </a:txBody>
                  <a:tcPr marL="9525" marR="9525" marT="9525" marB="0" anchor="ctr">
                    <a:solidFill>
                      <a:schemeClr val="accent1">
                        <a:lumMod val="40000"/>
                        <a:lumOff val="60000"/>
                      </a:schemeClr>
                    </a:solidFill>
                  </a:tcPr>
                </a:tc>
                <a:tc>
                  <a:txBody>
                    <a:bodyPr/>
                    <a:lstStyle/>
                    <a:p>
                      <a:pPr>
                        <a:lnSpc>
                          <a:spcPts val="500"/>
                        </a:lnSpc>
                        <a:spcBef>
                          <a:spcPts val="50"/>
                        </a:spcBef>
                        <a:spcAft>
                          <a:spcPts val="0"/>
                        </a:spcAft>
                      </a:pPr>
                      <a:endParaRPr lang="es-CO" sz="1100" b="0" kern="1200" dirty="0" smtClean="0">
                        <a:solidFill>
                          <a:schemeClr val="tx1"/>
                        </a:solidFill>
                        <a:effectLst/>
                        <a:latin typeface="+mn-lt"/>
                        <a:ea typeface="+mn-ea"/>
                        <a:cs typeface="+mn-cs"/>
                      </a:endParaRPr>
                    </a:p>
                    <a:p>
                      <a:pPr>
                        <a:lnSpc>
                          <a:spcPts val="500"/>
                        </a:lnSpc>
                        <a:spcBef>
                          <a:spcPts val="50"/>
                        </a:spcBef>
                        <a:spcAft>
                          <a:spcPts val="0"/>
                        </a:spcAft>
                      </a:pPr>
                      <a:endParaRPr lang="es-CO" sz="1100" b="0" kern="1200" dirty="0" smtClean="0">
                        <a:solidFill>
                          <a:schemeClr val="tx1"/>
                        </a:solidFill>
                        <a:effectLst/>
                        <a:latin typeface="+mn-lt"/>
                        <a:ea typeface="+mn-ea"/>
                        <a:cs typeface="+mn-cs"/>
                      </a:endParaRPr>
                    </a:p>
                    <a:p>
                      <a:pPr>
                        <a:lnSpc>
                          <a:spcPts val="500"/>
                        </a:lnSpc>
                        <a:spcBef>
                          <a:spcPts val="50"/>
                        </a:spcBef>
                        <a:spcAft>
                          <a:spcPts val="0"/>
                        </a:spcAft>
                      </a:pPr>
                      <a:endParaRPr lang="es-CO" sz="1100" b="0" kern="1200" dirty="0" smtClean="0">
                        <a:solidFill>
                          <a:schemeClr val="tx1"/>
                        </a:solidFill>
                        <a:effectLst/>
                        <a:latin typeface="+mn-lt"/>
                        <a:ea typeface="+mn-ea"/>
                        <a:cs typeface="+mn-cs"/>
                      </a:endParaRPr>
                    </a:p>
                    <a:p>
                      <a:pPr>
                        <a:lnSpc>
                          <a:spcPts val="500"/>
                        </a:lnSpc>
                        <a:spcBef>
                          <a:spcPts val="50"/>
                        </a:spcBef>
                        <a:spcAft>
                          <a:spcPts val="0"/>
                        </a:spcAft>
                      </a:pPr>
                      <a:endParaRPr lang="es-CO" sz="1100" b="0" kern="1200" dirty="0" smtClean="0">
                        <a:solidFill>
                          <a:schemeClr val="tx1"/>
                        </a:solidFill>
                        <a:effectLst/>
                        <a:latin typeface="+mn-lt"/>
                        <a:ea typeface="+mn-ea"/>
                        <a:cs typeface="+mn-cs"/>
                      </a:endParaRPr>
                    </a:p>
                    <a:p>
                      <a:pPr>
                        <a:lnSpc>
                          <a:spcPts val="500"/>
                        </a:lnSpc>
                        <a:spcBef>
                          <a:spcPts val="50"/>
                        </a:spcBef>
                        <a:spcAft>
                          <a:spcPts val="0"/>
                        </a:spcAft>
                      </a:pPr>
                      <a:endParaRPr lang="es-CO" sz="1100" b="0" kern="1200" dirty="0" smtClean="0">
                        <a:solidFill>
                          <a:schemeClr val="tx1"/>
                        </a:solidFill>
                        <a:effectLst/>
                        <a:latin typeface="+mn-lt"/>
                        <a:ea typeface="+mn-ea"/>
                        <a:cs typeface="+mn-cs"/>
                      </a:endParaRPr>
                    </a:p>
                    <a:p>
                      <a:pPr marL="0" algn="just" defTabSz="914400" rtl="0" eaLnBrk="1" fontAlgn="ctr" latinLnBrk="0" hangingPunct="1">
                        <a:lnSpc>
                          <a:spcPct val="100000"/>
                        </a:lnSpc>
                        <a:spcBef>
                          <a:spcPts val="50"/>
                        </a:spcBef>
                        <a:spcAft>
                          <a:spcPts val="0"/>
                        </a:spcAft>
                      </a:pPr>
                      <a:endParaRPr lang="es-CO" sz="1100" b="0" kern="1200" dirty="0" smtClean="0">
                        <a:solidFill>
                          <a:schemeClr val="dk1"/>
                        </a:solidFill>
                        <a:effectLst/>
                        <a:latin typeface="+mn-lt"/>
                        <a:ea typeface="+mn-ea"/>
                        <a:cs typeface="+mn-cs"/>
                      </a:endParaRPr>
                    </a:p>
                    <a:p>
                      <a:pPr marL="0" algn="just" defTabSz="914400" rtl="0" eaLnBrk="1" fontAlgn="ctr" latinLnBrk="0" hangingPunct="1">
                        <a:lnSpc>
                          <a:spcPct val="100000"/>
                        </a:lnSpc>
                        <a:spcBef>
                          <a:spcPts val="50"/>
                        </a:spcBef>
                        <a:spcAft>
                          <a:spcPts val="0"/>
                        </a:spcAft>
                      </a:pPr>
                      <a:r>
                        <a:rPr lang="es-CO" sz="1100" b="0" kern="1200" dirty="0" smtClean="0">
                          <a:solidFill>
                            <a:schemeClr val="dk1"/>
                          </a:solidFill>
                          <a:effectLst/>
                          <a:latin typeface="+mn-lt"/>
                          <a:ea typeface="+mn-ea"/>
                          <a:cs typeface="+mn-cs"/>
                        </a:rPr>
                        <a:t>Se realizó el seguimiento a la agenda regulatoria en el comité de expertos N° 43 del 16 de noviembre de 2016 y el N° 46 del 29 de noviembre de 2016.</a:t>
                      </a:r>
                    </a:p>
                    <a:p>
                      <a:pPr marL="0" algn="just" defTabSz="914400" rtl="0" eaLnBrk="1" fontAlgn="ctr" latinLnBrk="0" hangingPunct="1">
                        <a:lnSpc>
                          <a:spcPct val="100000"/>
                        </a:lnSpc>
                        <a:spcBef>
                          <a:spcPts val="50"/>
                        </a:spcBef>
                        <a:spcAft>
                          <a:spcPts val="0"/>
                        </a:spcAft>
                      </a:pPr>
                      <a:endParaRPr lang="es-CO" sz="1100" b="0" kern="1200" dirty="0" smtClean="0">
                        <a:solidFill>
                          <a:schemeClr val="dk1"/>
                        </a:solidFill>
                        <a:effectLst/>
                        <a:latin typeface="+mn-lt"/>
                        <a:ea typeface="+mn-ea"/>
                        <a:cs typeface="+mn-cs"/>
                      </a:endParaRPr>
                    </a:p>
                    <a:p>
                      <a:pPr marL="0" algn="just" defTabSz="914400" rtl="0" eaLnBrk="1" fontAlgn="ctr" latinLnBrk="0" hangingPunct="1">
                        <a:lnSpc>
                          <a:spcPct val="100000"/>
                        </a:lnSpc>
                        <a:spcBef>
                          <a:spcPts val="50"/>
                        </a:spcBef>
                        <a:spcAft>
                          <a:spcPts val="0"/>
                        </a:spcAft>
                      </a:pPr>
                      <a:endParaRPr lang="es-CO" sz="1100" b="0" kern="1200" dirty="0" smtClean="0">
                        <a:solidFill>
                          <a:schemeClr val="dk1"/>
                        </a:solidFill>
                        <a:effectLst/>
                        <a:latin typeface="+mn-lt"/>
                        <a:ea typeface="+mn-ea"/>
                        <a:cs typeface="+mn-cs"/>
                      </a:endParaRPr>
                    </a:p>
                    <a:p>
                      <a:pPr marL="0" algn="just" defTabSz="914400" rtl="0" eaLnBrk="1" fontAlgn="ctr" latinLnBrk="0" hangingPunct="1">
                        <a:lnSpc>
                          <a:spcPct val="100000"/>
                        </a:lnSpc>
                        <a:spcBef>
                          <a:spcPts val="50"/>
                        </a:spcBef>
                        <a:spcAft>
                          <a:spcPts val="0"/>
                        </a:spcAft>
                      </a:pPr>
                      <a:endParaRPr lang="es-CO" sz="1100" b="0" kern="1200" dirty="0" smtClean="0">
                        <a:solidFill>
                          <a:schemeClr val="dk1"/>
                        </a:solidFill>
                        <a:effectLst/>
                        <a:latin typeface="+mn-lt"/>
                        <a:ea typeface="+mn-ea"/>
                        <a:cs typeface="+mn-cs"/>
                      </a:endParaRPr>
                    </a:p>
                    <a:p>
                      <a:pPr marL="0" algn="just" defTabSz="914400" rtl="0" eaLnBrk="1" fontAlgn="ctr" latinLnBrk="0" hangingPunct="1">
                        <a:lnSpc>
                          <a:spcPct val="100000"/>
                        </a:lnSpc>
                        <a:spcBef>
                          <a:spcPts val="50"/>
                        </a:spcBef>
                        <a:spcAft>
                          <a:spcPts val="0"/>
                        </a:spcAft>
                      </a:pPr>
                      <a:endParaRPr lang="es-CO" sz="1100" b="0" kern="1200" dirty="0" smtClean="0">
                        <a:solidFill>
                          <a:schemeClr val="dk1"/>
                        </a:solidFill>
                        <a:effectLst/>
                        <a:latin typeface="+mn-lt"/>
                        <a:ea typeface="+mn-ea"/>
                        <a:cs typeface="+mn-cs"/>
                      </a:endParaRPr>
                    </a:p>
                  </a:txBody>
                  <a:tcPr marL="0" marR="0" marT="0" marB="0">
                    <a:solidFill>
                      <a:schemeClr val="accent1">
                        <a:lumMod val="40000"/>
                        <a:lumOff val="60000"/>
                      </a:schemeClr>
                    </a:solidFill>
                  </a:tcPr>
                </a:tc>
                <a:tc>
                  <a:txBody>
                    <a:bodyPr/>
                    <a:lstStyle/>
                    <a:p>
                      <a:pPr algn="ct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gn="ct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gn="ct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gn="ctr">
                        <a:lnSpc>
                          <a:spcPct val="100000"/>
                        </a:lnSpc>
                        <a:spcBef>
                          <a:spcPts val="5"/>
                        </a:spcBef>
                        <a:spcAft>
                          <a:spcPts val="0"/>
                        </a:spcAft>
                      </a:pPr>
                      <a:r>
                        <a:rPr lang="es-MX" sz="1100" b="0" dirty="0" smtClean="0">
                          <a:solidFill>
                            <a:schemeClr val="tx1"/>
                          </a:solidFill>
                          <a:effectLst/>
                          <a:latin typeface="+mn-lt"/>
                          <a:ea typeface="Calibri"/>
                          <a:cs typeface="Times New Roman"/>
                        </a:rPr>
                        <a:t>Expertos Comisionados </a:t>
                      </a:r>
                    </a:p>
                  </a:txBody>
                  <a:tcPr marL="0" marR="0" marT="0" marB="0">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50"/>
                        </a:spcBef>
                        <a:spcAft>
                          <a:spcPts val="0"/>
                        </a:spcAft>
                        <a:buClrTx/>
                        <a:buSzTx/>
                        <a:buFontTx/>
                        <a:buNone/>
                        <a:tabLst/>
                        <a:defRPr/>
                      </a:pPr>
                      <a:endParaRPr lang="es-CO" sz="1100" b="0" kern="1200" dirty="0" smtClean="0">
                        <a:solidFill>
                          <a:schemeClr val="dk1"/>
                        </a:solidFill>
                        <a:effectLst/>
                        <a:latin typeface="+mn-lt"/>
                        <a:ea typeface="+mn-ea"/>
                        <a:cs typeface="+mn-cs"/>
                      </a:endParaRPr>
                    </a:p>
                    <a:p>
                      <a:pPr marL="0" marR="0" indent="0" algn="ctr" defTabSz="914400" rtl="0" eaLnBrk="1" fontAlgn="auto" latinLnBrk="0" hangingPunct="1">
                        <a:lnSpc>
                          <a:spcPct val="100000"/>
                        </a:lnSpc>
                        <a:spcBef>
                          <a:spcPts val="50"/>
                        </a:spcBef>
                        <a:spcAft>
                          <a:spcPts val="0"/>
                        </a:spcAft>
                        <a:buClrTx/>
                        <a:buSzTx/>
                        <a:buFontTx/>
                        <a:buNone/>
                        <a:tabLst/>
                        <a:defRPr/>
                      </a:pPr>
                      <a:endParaRPr lang="es-CO" sz="1100" b="0" kern="1200" dirty="0" smtClean="0">
                        <a:solidFill>
                          <a:schemeClr val="dk1"/>
                        </a:solidFill>
                        <a:effectLst/>
                        <a:latin typeface="+mn-lt"/>
                        <a:ea typeface="+mn-ea"/>
                        <a:cs typeface="+mn-cs"/>
                      </a:endParaRPr>
                    </a:p>
                    <a:p>
                      <a:pPr marL="0" marR="0" indent="0" algn="ctr" defTabSz="914400" rtl="0" eaLnBrk="1" fontAlgn="auto" latinLnBrk="0" hangingPunct="1">
                        <a:lnSpc>
                          <a:spcPct val="100000"/>
                        </a:lnSpc>
                        <a:spcBef>
                          <a:spcPts val="50"/>
                        </a:spcBef>
                        <a:spcAft>
                          <a:spcPts val="0"/>
                        </a:spcAft>
                        <a:buClrTx/>
                        <a:buSzTx/>
                        <a:buFontTx/>
                        <a:buNone/>
                        <a:tabLst/>
                        <a:defRPr/>
                      </a:pPr>
                      <a:endParaRPr lang="es-CO" sz="1100" b="0" kern="1200" dirty="0" smtClean="0">
                        <a:solidFill>
                          <a:schemeClr val="dk1"/>
                        </a:solidFill>
                        <a:effectLst/>
                        <a:latin typeface="+mn-lt"/>
                        <a:ea typeface="+mn-ea"/>
                        <a:cs typeface="+mn-cs"/>
                      </a:endParaRPr>
                    </a:p>
                    <a:p>
                      <a:pPr marL="0" algn="ctr" defTabSz="914400" rtl="0" eaLnBrk="1" latinLnBrk="0" hangingPunct="1">
                        <a:lnSpc>
                          <a:spcPct val="100000"/>
                        </a:lnSpc>
                        <a:spcBef>
                          <a:spcPts val="50"/>
                        </a:spcBef>
                        <a:spcAft>
                          <a:spcPts val="0"/>
                        </a:spcAft>
                      </a:pPr>
                      <a:r>
                        <a:rPr lang="es-MX" sz="1100" b="0" kern="1200" dirty="0" smtClean="0">
                          <a:solidFill>
                            <a:schemeClr val="dk1"/>
                          </a:solidFill>
                          <a:effectLst/>
                          <a:latin typeface="+mn-lt"/>
                          <a:ea typeface="+mn-ea"/>
                          <a:cs typeface="+mn-cs"/>
                        </a:rPr>
                        <a:t>31/12/2016</a:t>
                      </a:r>
                      <a:endParaRPr lang="es-CO" sz="1100" b="0" kern="1200" dirty="0" smtClean="0">
                        <a:solidFill>
                          <a:schemeClr val="dk1"/>
                        </a:solidFill>
                        <a:effectLst/>
                        <a:latin typeface="+mn-lt"/>
                        <a:ea typeface="+mn-ea"/>
                        <a:cs typeface="+mn-cs"/>
                      </a:endParaRPr>
                    </a:p>
                    <a:p>
                      <a:pPr marL="0" marR="0" indent="0" algn="ctr" defTabSz="914400" rtl="0" eaLnBrk="1" fontAlgn="auto" latinLnBrk="0" hangingPunct="1">
                        <a:lnSpc>
                          <a:spcPct val="100000"/>
                        </a:lnSpc>
                        <a:spcBef>
                          <a:spcPts val="50"/>
                        </a:spcBef>
                        <a:spcAft>
                          <a:spcPts val="0"/>
                        </a:spcAft>
                        <a:buClrTx/>
                        <a:buSzTx/>
                        <a:buFontTx/>
                        <a:buNone/>
                        <a:tabLst/>
                        <a:defRPr/>
                      </a:pPr>
                      <a:endParaRPr lang="es-CO" sz="1100" b="0" kern="1200" dirty="0" smtClean="0">
                        <a:solidFill>
                          <a:schemeClr val="dk1"/>
                        </a:solidFill>
                        <a:effectLst/>
                        <a:latin typeface="+mn-lt"/>
                        <a:ea typeface="+mn-ea"/>
                        <a:cs typeface="+mn-cs"/>
                      </a:endParaRPr>
                    </a:p>
                    <a:p>
                      <a:pPr marL="0" marR="0" indent="0" algn="ctr" defTabSz="914400" rtl="0" eaLnBrk="1" fontAlgn="auto" latinLnBrk="0" hangingPunct="1">
                        <a:lnSpc>
                          <a:spcPct val="100000"/>
                        </a:lnSpc>
                        <a:spcBef>
                          <a:spcPts val="50"/>
                        </a:spcBef>
                        <a:spcAft>
                          <a:spcPts val="0"/>
                        </a:spcAft>
                        <a:buClrTx/>
                        <a:buSzTx/>
                        <a:buFontTx/>
                        <a:buNone/>
                        <a:tabLst/>
                        <a:defRPr/>
                      </a:pPr>
                      <a:endParaRPr lang="es-CO" sz="1100" b="0" kern="1200" dirty="0" smtClean="0">
                        <a:solidFill>
                          <a:schemeClr val="dk1"/>
                        </a:solidFill>
                        <a:effectLst/>
                        <a:latin typeface="+mn-lt"/>
                        <a:ea typeface="+mn-ea"/>
                        <a:cs typeface="+mn-cs"/>
                      </a:endParaRPr>
                    </a:p>
                    <a:p>
                      <a:pPr marL="0" marR="0" indent="0" algn="ctr" defTabSz="914400" rtl="0" eaLnBrk="1" fontAlgn="auto" latinLnBrk="0" hangingPunct="1">
                        <a:lnSpc>
                          <a:spcPct val="100000"/>
                        </a:lnSpc>
                        <a:spcBef>
                          <a:spcPts val="50"/>
                        </a:spcBef>
                        <a:spcAft>
                          <a:spcPts val="0"/>
                        </a:spcAft>
                        <a:buClrTx/>
                        <a:buSzTx/>
                        <a:buFontTx/>
                        <a:buNone/>
                        <a:tabLst/>
                        <a:defRPr/>
                      </a:pPr>
                      <a:endParaRPr lang="es-CO" sz="1100" b="0" kern="1200" dirty="0" smtClean="0">
                        <a:solidFill>
                          <a:schemeClr val="dk1"/>
                        </a:solidFill>
                        <a:effectLst/>
                        <a:latin typeface="+mn-lt"/>
                        <a:ea typeface="+mn-ea"/>
                        <a:cs typeface="+mn-cs"/>
                      </a:endParaRPr>
                    </a:p>
                    <a:p>
                      <a:pPr marL="0" marR="0" indent="0" algn="ctr" defTabSz="914400" rtl="0" eaLnBrk="1" fontAlgn="auto" latinLnBrk="0" hangingPunct="1">
                        <a:lnSpc>
                          <a:spcPct val="100000"/>
                        </a:lnSpc>
                        <a:spcBef>
                          <a:spcPts val="50"/>
                        </a:spcBef>
                        <a:spcAft>
                          <a:spcPts val="0"/>
                        </a:spcAft>
                        <a:buClrTx/>
                        <a:buSzTx/>
                        <a:buFontTx/>
                        <a:buNone/>
                        <a:tabLst/>
                        <a:defRPr/>
                      </a:pPr>
                      <a:endParaRPr lang="es-CO" sz="1100" b="0" kern="1200" dirty="0" smtClean="0">
                        <a:solidFill>
                          <a:schemeClr val="dk1"/>
                        </a:solidFill>
                        <a:effectLst/>
                        <a:latin typeface="+mn-lt"/>
                        <a:ea typeface="+mn-ea"/>
                        <a:cs typeface="+mn-cs"/>
                      </a:endParaRPr>
                    </a:p>
                  </a:txBody>
                  <a:tcPr marL="0" marR="0" marT="0" marB="0">
                    <a:solidFill>
                      <a:schemeClr val="accent1">
                        <a:lumMod val="40000"/>
                        <a:lumOff val="60000"/>
                      </a:schemeClr>
                    </a:solidFill>
                  </a:tcPr>
                </a:tc>
                <a:tc>
                  <a:txBody>
                    <a:bodyPr/>
                    <a:lstStyle/>
                    <a:p>
                      <a:pPr algn="ctr">
                        <a:lnSpc>
                          <a:spcPct val="100000"/>
                        </a:lnSpc>
                        <a:spcBef>
                          <a:spcPts val="5"/>
                        </a:spcBef>
                        <a:spcAft>
                          <a:spcPts val="0"/>
                        </a:spcAft>
                      </a:pPr>
                      <a:endParaRPr lang="es-CO" sz="1100" b="1" dirty="0" smtClean="0">
                        <a:solidFill>
                          <a:schemeClr val="tx1"/>
                        </a:solidFill>
                        <a:effectLst/>
                        <a:latin typeface="+mn-lt"/>
                        <a:ea typeface="Calibri"/>
                        <a:cs typeface="Times New Roman"/>
                      </a:endParaRPr>
                    </a:p>
                    <a:p>
                      <a:pPr algn="ctr">
                        <a:lnSpc>
                          <a:spcPct val="100000"/>
                        </a:lnSpc>
                        <a:spcBef>
                          <a:spcPts val="5"/>
                        </a:spcBef>
                        <a:spcAft>
                          <a:spcPts val="0"/>
                        </a:spcAft>
                      </a:pPr>
                      <a:endParaRPr lang="es-CO" sz="1100" b="1" dirty="0" smtClean="0">
                        <a:solidFill>
                          <a:schemeClr val="tx1"/>
                        </a:solidFill>
                        <a:effectLst/>
                        <a:latin typeface="+mn-lt"/>
                        <a:ea typeface="Calibri"/>
                        <a:cs typeface="Times New Roman"/>
                      </a:endParaRPr>
                    </a:p>
                    <a:p>
                      <a:pPr algn="ctr">
                        <a:lnSpc>
                          <a:spcPct val="100000"/>
                        </a:lnSpc>
                        <a:spcBef>
                          <a:spcPts val="5"/>
                        </a:spcBef>
                        <a:spcAft>
                          <a:spcPts val="0"/>
                        </a:spcAft>
                      </a:pPr>
                      <a:endParaRPr lang="es-CO" sz="1100" b="1" dirty="0" smtClean="0">
                        <a:solidFill>
                          <a:schemeClr val="tx1"/>
                        </a:solidFill>
                        <a:effectLst/>
                        <a:latin typeface="+mn-lt"/>
                        <a:ea typeface="Calibri"/>
                        <a:cs typeface="Times New Roman"/>
                      </a:endParaRPr>
                    </a:p>
                    <a:p>
                      <a:pPr marL="0" marR="0" lvl="0" indent="0" algn="ctr" defTabSz="914400" rtl="0" eaLnBrk="1" fontAlgn="auto" latinLnBrk="0" hangingPunct="1">
                        <a:lnSpc>
                          <a:spcPct val="100000"/>
                        </a:lnSpc>
                        <a:spcBef>
                          <a:spcPts val="5"/>
                        </a:spcBef>
                        <a:spcAft>
                          <a:spcPts val="0"/>
                        </a:spcAft>
                        <a:buClrTx/>
                        <a:buSzTx/>
                        <a:buFontTx/>
                        <a:buNone/>
                        <a:tabLst/>
                        <a:defRPr/>
                      </a:pPr>
                      <a:r>
                        <a:rPr lang="es-MX" sz="1100" b="1" kern="1200" dirty="0" smtClean="0">
                          <a:solidFill>
                            <a:schemeClr val="dk1"/>
                          </a:solidFill>
                          <a:effectLst/>
                          <a:latin typeface="+mn-lt"/>
                          <a:ea typeface="+mn-ea"/>
                          <a:cs typeface="+mn-cs"/>
                        </a:rPr>
                        <a:t>CUMPLIDA</a:t>
                      </a:r>
                      <a:r>
                        <a:rPr lang="es-MX" sz="1100" b="0" kern="1200" dirty="0" smtClean="0">
                          <a:solidFill>
                            <a:schemeClr val="dk1"/>
                          </a:solidFill>
                          <a:effectLst/>
                          <a:latin typeface="+mn-lt"/>
                          <a:ea typeface="+mn-ea"/>
                          <a:cs typeface="+mn-cs"/>
                        </a:rPr>
                        <a:t> </a:t>
                      </a:r>
                    </a:p>
                    <a:p>
                      <a:pPr algn="ctr">
                        <a:lnSpc>
                          <a:spcPct val="100000"/>
                        </a:lnSpc>
                        <a:spcBef>
                          <a:spcPts val="5"/>
                        </a:spcBef>
                        <a:spcAft>
                          <a:spcPts val="0"/>
                        </a:spcAft>
                      </a:pPr>
                      <a:endParaRPr lang="es-CO" sz="1100" b="1" dirty="0" smtClean="0">
                        <a:solidFill>
                          <a:schemeClr val="tx1"/>
                        </a:solidFill>
                        <a:effectLst/>
                        <a:latin typeface="+mn-lt"/>
                        <a:ea typeface="Calibri"/>
                        <a:cs typeface="Times New Roman"/>
                      </a:endParaRPr>
                    </a:p>
                  </a:txBody>
                  <a:tcPr marL="0" marR="0" marT="0" marB="0">
                    <a:solidFill>
                      <a:schemeClr val="accent1">
                        <a:lumMod val="40000"/>
                        <a:lumOff val="60000"/>
                      </a:schemeClr>
                    </a:solidFill>
                  </a:tcPr>
                </a:tc>
                <a:extLst>
                  <a:ext uri="{0D108BD9-81ED-4DB2-BD59-A6C34878D82A}">
                    <a16:rowId xmlns:a16="http://schemas.microsoft.com/office/drawing/2014/main" val="323131711"/>
                  </a:ext>
                </a:extLst>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1458" y="386696"/>
            <a:ext cx="1490262" cy="830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40213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a:t>SEGUIMIENTO PLAN DE MEJORAMIENTO DE LA CGR AL 31 DE DICIEMBRE DE 2017</a:t>
            </a:r>
          </a:p>
        </p:txBody>
      </p:sp>
      <p:graphicFrame>
        <p:nvGraphicFramePr>
          <p:cNvPr id="10" name="9 Tabla"/>
          <p:cNvGraphicFramePr>
            <a:graphicFrameLocks noGrp="1"/>
          </p:cNvGraphicFramePr>
          <p:nvPr>
            <p:extLst>
              <p:ext uri="{D42A27DB-BD31-4B8C-83A1-F6EECF244321}">
                <p14:modId xmlns:p14="http://schemas.microsoft.com/office/powerpoint/2010/main" val="2229665410"/>
              </p:ext>
            </p:extLst>
          </p:nvPr>
        </p:nvGraphicFramePr>
        <p:xfrm>
          <a:off x="251518" y="1556792"/>
          <a:ext cx="8640961" cy="4247768"/>
        </p:xfrm>
        <a:graphic>
          <a:graphicData uri="http://schemas.openxmlformats.org/drawingml/2006/table">
            <a:tbl>
              <a:tblPr firstRow="1" firstCol="1" lastRow="1" lastCol="1" bandRow="1" bandCol="1">
                <a:tableStyleId>{5C22544A-7EE6-4342-B048-85BDC9FD1C3A}</a:tableStyleId>
              </a:tblPr>
              <a:tblGrid>
                <a:gridCol w="714129">
                  <a:extLst>
                    <a:ext uri="{9D8B030D-6E8A-4147-A177-3AD203B41FA5}">
                      <a16:colId xmlns:a16="http://schemas.microsoft.com/office/drawing/2014/main" val="20000"/>
                    </a:ext>
                  </a:extLst>
                </a:gridCol>
                <a:gridCol w="2095939">
                  <a:extLst>
                    <a:ext uri="{9D8B030D-6E8A-4147-A177-3AD203B41FA5}">
                      <a16:colId xmlns:a16="http://schemas.microsoft.com/office/drawing/2014/main" val="20001"/>
                    </a:ext>
                  </a:extLst>
                </a:gridCol>
                <a:gridCol w="2714481">
                  <a:extLst>
                    <a:ext uri="{9D8B030D-6E8A-4147-A177-3AD203B41FA5}">
                      <a16:colId xmlns:a16="http://schemas.microsoft.com/office/drawing/2014/main" val="20002"/>
                    </a:ext>
                  </a:extLst>
                </a:gridCol>
                <a:gridCol w="991586">
                  <a:extLst>
                    <a:ext uri="{9D8B030D-6E8A-4147-A177-3AD203B41FA5}">
                      <a16:colId xmlns:a16="http://schemas.microsoft.com/office/drawing/2014/main" val="20003"/>
                    </a:ext>
                  </a:extLst>
                </a:gridCol>
                <a:gridCol w="1218919">
                  <a:extLst>
                    <a:ext uri="{9D8B030D-6E8A-4147-A177-3AD203B41FA5}">
                      <a16:colId xmlns:a16="http://schemas.microsoft.com/office/drawing/2014/main" val="20004"/>
                    </a:ext>
                  </a:extLst>
                </a:gridCol>
                <a:gridCol w="905907">
                  <a:extLst>
                    <a:ext uri="{9D8B030D-6E8A-4147-A177-3AD203B41FA5}">
                      <a16:colId xmlns:a16="http://schemas.microsoft.com/office/drawing/2014/main" val="20005"/>
                    </a:ext>
                  </a:extLst>
                </a:gridCol>
              </a:tblGrid>
              <a:tr h="620112">
                <a:tc>
                  <a:txBody>
                    <a:bodyPr/>
                    <a:lstStyle/>
                    <a:p>
                      <a:pPr>
                        <a:lnSpc>
                          <a:spcPts val="1000"/>
                        </a:lnSpc>
                        <a:spcBef>
                          <a:spcPts val="90"/>
                        </a:spcBef>
                        <a:spcAft>
                          <a:spcPts val="0"/>
                        </a:spcAft>
                      </a:pPr>
                      <a:r>
                        <a:rPr lang="en-US" sz="1100" dirty="0">
                          <a:effectLst/>
                        </a:rPr>
                        <a:t> </a:t>
                      </a:r>
                      <a:endParaRPr lang="en-US" sz="1100" spc="5" dirty="0" smtClean="0">
                        <a:effectLst/>
                      </a:endParaRPr>
                    </a:p>
                    <a:p>
                      <a:pPr marL="26670" marR="20955" algn="ctr">
                        <a:lnSpc>
                          <a:spcPct val="107000"/>
                        </a:lnSpc>
                        <a:spcAft>
                          <a:spcPts val="0"/>
                        </a:spcAft>
                      </a:pPr>
                      <a:r>
                        <a:rPr lang="en-US" sz="1100" spc="5" dirty="0" smtClean="0">
                          <a:effectLst/>
                        </a:rPr>
                        <a:t>HALLAZGO</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750"/>
                        </a:lnSpc>
                        <a:spcBef>
                          <a:spcPts val="5"/>
                        </a:spcBef>
                        <a:spcAft>
                          <a:spcPts val="0"/>
                        </a:spcAft>
                      </a:pPr>
                      <a:r>
                        <a:rPr lang="es-CO" sz="1100" dirty="0">
                          <a:effectLst/>
                        </a:rPr>
                        <a:t> </a:t>
                      </a:r>
                    </a:p>
                    <a:p>
                      <a:pPr>
                        <a:lnSpc>
                          <a:spcPts val="1000"/>
                        </a:lnSpc>
                        <a:spcAft>
                          <a:spcPts val="0"/>
                        </a:spcAft>
                      </a:pPr>
                      <a:r>
                        <a:rPr lang="es-CO" sz="1100" dirty="0">
                          <a:effectLst/>
                        </a:rPr>
                        <a:t>  </a:t>
                      </a:r>
                      <a:endParaRPr lang="es-CO" sz="1100" dirty="0" smtClean="0">
                        <a:effectLst/>
                      </a:endParaRPr>
                    </a:p>
                    <a:p>
                      <a:pPr>
                        <a:lnSpc>
                          <a:spcPts val="1000"/>
                        </a:lnSpc>
                        <a:spcAft>
                          <a:spcPts val="0"/>
                        </a:spcAft>
                      </a:pPr>
                      <a:r>
                        <a:rPr lang="es-MX" sz="1100" dirty="0" smtClean="0">
                          <a:effectLst/>
                        </a:rPr>
                        <a:t>ACCIÓN DE MEJORA/UNIDADES</a:t>
                      </a:r>
                      <a:r>
                        <a:rPr lang="es-MX" sz="1100" baseline="0" dirty="0" smtClean="0">
                          <a:effectLst/>
                        </a:rPr>
                        <a:t> DE MEDIDA/CANTIDADES</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spc="-5" dirty="0" smtClean="0">
                          <a:effectLst/>
                        </a:rPr>
                        <a:t>AC</a:t>
                      </a:r>
                      <a:r>
                        <a:rPr lang="en-US" sz="1100" dirty="0" smtClean="0">
                          <a:effectLst/>
                        </a:rPr>
                        <a:t>T</a:t>
                      </a:r>
                      <a:r>
                        <a:rPr lang="en-US" sz="1100" spc="-10" dirty="0" smtClean="0">
                          <a:effectLst/>
                        </a:rPr>
                        <a:t>I</a:t>
                      </a:r>
                      <a:r>
                        <a:rPr lang="en-US" sz="1100" spc="-5" dirty="0" smtClean="0">
                          <a:effectLst/>
                        </a:rPr>
                        <a:t>VI</a:t>
                      </a:r>
                      <a:r>
                        <a:rPr lang="en-US" sz="1100" dirty="0" smtClean="0">
                          <a:effectLst/>
                        </a:rPr>
                        <a:t>D</a:t>
                      </a:r>
                      <a:r>
                        <a:rPr lang="en-US" sz="1100" spc="-5" dirty="0" smtClean="0">
                          <a:effectLst/>
                        </a:rPr>
                        <a:t>A</a:t>
                      </a:r>
                      <a:r>
                        <a:rPr lang="en-US" sz="1100" dirty="0" smtClean="0">
                          <a:effectLst/>
                        </a:rPr>
                        <a:t>D</a:t>
                      </a:r>
                      <a:r>
                        <a:rPr lang="en-US" sz="1100" spc="5" dirty="0" smtClean="0">
                          <a:effectLst/>
                        </a:rPr>
                        <a:t>E</a:t>
                      </a:r>
                      <a:r>
                        <a:rPr lang="en-US" sz="1100" dirty="0" smtClean="0">
                          <a:effectLst/>
                        </a:rPr>
                        <a:t>S</a:t>
                      </a:r>
                      <a:r>
                        <a:rPr lang="en-US" sz="1100" spc="-15" dirty="0" smtClean="0">
                          <a:effectLst/>
                        </a:rPr>
                        <a:t> </a:t>
                      </a:r>
                      <a:r>
                        <a:rPr lang="en-US" sz="1100" spc="5" dirty="0">
                          <a:effectLst/>
                        </a:rPr>
                        <a:t>RE</a:t>
                      </a:r>
                      <a:r>
                        <a:rPr lang="en-US" sz="1100" spc="-5" dirty="0">
                          <a:effectLst/>
                        </a:rPr>
                        <a:t>A</a:t>
                      </a:r>
                      <a:r>
                        <a:rPr lang="en-US" sz="1100" spc="-10" dirty="0">
                          <a:effectLst/>
                        </a:rPr>
                        <a:t>L</a:t>
                      </a:r>
                      <a:r>
                        <a:rPr lang="en-US" sz="1100" spc="-5" dirty="0">
                          <a:effectLst/>
                        </a:rPr>
                        <a:t>I</a:t>
                      </a:r>
                      <a:r>
                        <a:rPr lang="en-US" sz="1100" dirty="0">
                          <a:effectLst/>
                        </a:rPr>
                        <a:t>Z</a:t>
                      </a:r>
                      <a:r>
                        <a:rPr lang="en-US" sz="1100" spc="-5" dirty="0">
                          <a:effectLst/>
                        </a:rPr>
                        <a:t>A</a:t>
                      </a:r>
                      <a:r>
                        <a:rPr lang="en-US" sz="1100" dirty="0">
                          <a:effectLst/>
                        </a:rPr>
                        <a:t>D</a:t>
                      </a:r>
                      <a:r>
                        <a:rPr lang="en-US" sz="1100" spc="-5" dirty="0">
                          <a:effectLst/>
                        </a:rPr>
                        <a:t>A</a:t>
                      </a:r>
                      <a:r>
                        <a:rPr lang="en-US" sz="1100" dirty="0">
                          <a:effectLst/>
                        </a:rPr>
                        <a:t>S</a:t>
                      </a:r>
                      <a:r>
                        <a:rPr lang="en-US" sz="1100" spc="-35" dirty="0">
                          <a:effectLst/>
                        </a:rPr>
                        <a:t> </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s-CO" sz="1100" dirty="0">
                        <a:effectLst/>
                      </a:endParaRPr>
                    </a:p>
                    <a:p>
                      <a:pPr algn="ctr">
                        <a:lnSpc>
                          <a:spcPts val="1300"/>
                        </a:lnSpc>
                        <a:spcBef>
                          <a:spcPts val="100"/>
                        </a:spcBef>
                        <a:spcAft>
                          <a:spcPts val="0"/>
                        </a:spcAft>
                      </a:pPr>
                      <a:r>
                        <a:rPr lang="en-US" sz="1100" dirty="0">
                          <a:effectLst/>
                        </a:rPr>
                        <a:t> </a:t>
                      </a:r>
                      <a:r>
                        <a:rPr lang="en-US" sz="1100" spc="5" dirty="0" smtClean="0">
                          <a:effectLst/>
                        </a:rPr>
                        <a:t>RESP</a:t>
                      </a:r>
                      <a:r>
                        <a:rPr lang="en-US" sz="1100" dirty="0" smtClean="0">
                          <a:effectLst/>
                        </a:rPr>
                        <a:t>ON</a:t>
                      </a:r>
                      <a:r>
                        <a:rPr lang="en-US" sz="1100" spc="5" dirty="0" smtClean="0">
                          <a:effectLst/>
                        </a:rPr>
                        <a:t>S</a:t>
                      </a:r>
                      <a:r>
                        <a:rPr lang="en-US" sz="1100" spc="-5" dirty="0" smtClean="0">
                          <a:effectLst/>
                        </a:rPr>
                        <a:t>AB</a:t>
                      </a:r>
                      <a:r>
                        <a:rPr lang="en-US" sz="1100" spc="-10" dirty="0" smtClean="0">
                          <a:effectLst/>
                        </a:rPr>
                        <a:t>L</a:t>
                      </a:r>
                      <a:r>
                        <a:rPr lang="en-US" sz="1100" dirty="0" smtClean="0">
                          <a:effectLst/>
                        </a:rPr>
                        <a:t>E</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dirty="0" smtClean="0">
                          <a:effectLst/>
                        </a:rPr>
                        <a:t> FECHA </a:t>
                      </a:r>
                    </a:p>
                    <a:p>
                      <a:pPr algn="ctr">
                        <a:lnSpc>
                          <a:spcPts val="1000"/>
                        </a:lnSpc>
                        <a:spcAft>
                          <a:spcPts val="0"/>
                        </a:spcAft>
                      </a:pPr>
                      <a:r>
                        <a:rPr lang="en-US" sz="1100" dirty="0" smtClean="0">
                          <a:effectLst/>
                        </a:rPr>
                        <a:t>DE  VENCIMIENTO                                             INTERNA </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r>
                        <a:rPr lang="en-US" sz="1100" spc="5" dirty="0" smtClean="0">
                          <a:effectLst/>
                        </a:rPr>
                        <a:t>ES</a:t>
                      </a:r>
                      <a:r>
                        <a:rPr lang="en-US" sz="1100" dirty="0" smtClean="0">
                          <a:effectLst/>
                        </a:rPr>
                        <a:t>T</a:t>
                      </a:r>
                      <a:r>
                        <a:rPr lang="en-US" sz="1100" spc="-10" dirty="0" smtClean="0">
                          <a:effectLst/>
                        </a:rPr>
                        <a:t>A</a:t>
                      </a:r>
                      <a:r>
                        <a:rPr lang="en-US" sz="1100" dirty="0" smtClean="0">
                          <a:effectLst/>
                        </a:rPr>
                        <a:t>DO</a:t>
                      </a:r>
                      <a:r>
                        <a:rPr lang="en-US" sz="1100" spc="-5" dirty="0" smtClean="0">
                          <a:effectLst/>
                        </a:rPr>
                        <a:t> </a:t>
                      </a:r>
                      <a:r>
                        <a:rPr lang="en-US" sz="1100" dirty="0">
                          <a:effectLst/>
                        </a:rPr>
                        <a:t>DE</a:t>
                      </a:r>
                      <a:r>
                        <a:rPr lang="en-US" sz="1100" spc="10" dirty="0">
                          <a:effectLst/>
                        </a:rPr>
                        <a:t> </a:t>
                      </a:r>
                      <a:r>
                        <a:rPr lang="en-US" sz="1100" spc="-10" dirty="0">
                          <a:effectLst/>
                        </a:rPr>
                        <a:t>L</a:t>
                      </a:r>
                      <a:r>
                        <a:rPr lang="en-US" sz="1100" dirty="0">
                          <a:effectLst/>
                        </a:rPr>
                        <a:t>A </a:t>
                      </a:r>
                      <a:r>
                        <a:rPr lang="en-US" sz="1100" spc="-5" dirty="0">
                          <a:effectLst/>
                        </a:rPr>
                        <a:t>AC</a:t>
                      </a:r>
                      <a:r>
                        <a:rPr lang="en-US" sz="1100" dirty="0">
                          <a:effectLst/>
                        </a:rPr>
                        <a:t>T</a:t>
                      </a:r>
                      <a:r>
                        <a:rPr lang="en-US" sz="1100" spc="-10" dirty="0">
                          <a:effectLst/>
                        </a:rPr>
                        <a:t>I</a:t>
                      </a:r>
                      <a:r>
                        <a:rPr lang="en-US" sz="1100" spc="-5" dirty="0">
                          <a:effectLst/>
                        </a:rPr>
                        <a:t>VI</a:t>
                      </a:r>
                      <a:r>
                        <a:rPr lang="en-US" sz="1100" dirty="0">
                          <a:effectLst/>
                        </a:rPr>
                        <a:t>D</a:t>
                      </a:r>
                      <a:r>
                        <a:rPr lang="en-US" sz="1100" spc="-5" dirty="0">
                          <a:effectLst/>
                        </a:rPr>
                        <a:t>A</a:t>
                      </a:r>
                      <a:r>
                        <a:rPr lang="en-US" sz="1100" dirty="0">
                          <a:effectLst/>
                        </a:rPr>
                        <a:t>D</a:t>
                      </a:r>
                      <a:endParaRPr lang="es-CO" sz="1100" dirty="0">
                        <a:effectLst/>
                        <a:latin typeface="Calibri"/>
                        <a:ea typeface="Calibri"/>
                        <a:cs typeface="Times New Roman"/>
                      </a:endParaRPr>
                    </a:p>
                  </a:txBody>
                  <a:tcPr marL="0" marR="0" marT="0" marB="0">
                    <a:solidFill>
                      <a:schemeClr val="tx2"/>
                    </a:solidFill>
                  </a:tcPr>
                </a:tc>
                <a:extLst>
                  <a:ext uri="{0D108BD9-81ED-4DB2-BD59-A6C34878D82A}">
                    <a16:rowId xmlns:a16="http://schemas.microsoft.com/office/drawing/2014/main" val="10000"/>
                  </a:ext>
                </a:extLst>
              </a:tr>
              <a:tr h="1922348">
                <a:tc>
                  <a:txBody>
                    <a:bodyPr/>
                    <a:lstStyle/>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r>
                        <a:rPr lang="es-MX" sz="900" dirty="0" smtClean="0">
                          <a:solidFill>
                            <a:schemeClr val="tx1"/>
                          </a:solidFill>
                          <a:effectLst/>
                          <a:latin typeface="Calibri"/>
                          <a:ea typeface="Calibri"/>
                          <a:cs typeface="Times New Roman"/>
                        </a:rPr>
                        <a:t>22</a:t>
                      </a:r>
                    </a:p>
                    <a:p>
                      <a:pPr marL="12065" marR="3175" indent="0" algn="ctr" defTabSz="914400" rtl="0" eaLnBrk="1" fontAlgn="auto" latinLnBrk="0" hangingPunct="1">
                        <a:lnSpc>
                          <a:spcPct val="107000"/>
                        </a:lnSpc>
                        <a:spcBef>
                          <a:spcPts val="445"/>
                        </a:spcBef>
                        <a:spcAft>
                          <a:spcPts val="0"/>
                        </a:spcAft>
                        <a:buClrTx/>
                        <a:buSzTx/>
                        <a:buFontTx/>
                        <a:buNone/>
                        <a:tabLst/>
                        <a:defRPr/>
                      </a:pPr>
                      <a:r>
                        <a:rPr lang="es-MX" sz="900" dirty="0" smtClean="0">
                          <a:solidFill>
                            <a:schemeClr val="tx1"/>
                          </a:solidFill>
                          <a:effectLst/>
                          <a:latin typeface="+mn-lt"/>
                          <a:ea typeface="Calibri"/>
                          <a:cs typeface="Times New Roman"/>
                        </a:rPr>
                        <a:t>CGR 2013</a:t>
                      </a:r>
                      <a:endParaRPr lang="es-CO" sz="900" dirty="0" smtClean="0">
                        <a:solidFill>
                          <a:schemeClr val="tx1"/>
                        </a:solidFill>
                        <a:effectLst/>
                        <a:latin typeface="+mn-lt"/>
                        <a:ea typeface="Calibri"/>
                        <a:cs typeface="Times New Roman"/>
                      </a:endParaRPr>
                    </a:p>
                  </a:txBody>
                  <a:tcPr marL="0" marR="0" marT="0" marB="0">
                    <a:solidFill>
                      <a:schemeClr val="accent1">
                        <a:lumMod val="40000"/>
                        <a:lumOff val="60000"/>
                      </a:schemeClr>
                    </a:solidFill>
                  </a:tcPr>
                </a:tc>
                <a:tc>
                  <a:txBody>
                    <a:bodyPr/>
                    <a:lstStyle/>
                    <a:p>
                      <a:endParaRPr lang="es-CO" sz="1800" i="1" kern="1200" dirty="0" smtClean="0">
                        <a:solidFill>
                          <a:schemeClr val="dk1"/>
                        </a:solidFill>
                        <a:effectLst/>
                        <a:latin typeface="+mn-lt"/>
                        <a:ea typeface="+mn-ea"/>
                        <a:cs typeface="+mn-cs"/>
                      </a:endParaRPr>
                    </a:p>
                    <a:p>
                      <a:pPr algn="just"/>
                      <a:endParaRPr lang="es-CO" sz="1100" b="0" i="0" kern="1200" dirty="0" smtClean="0">
                        <a:solidFill>
                          <a:schemeClr val="dk1"/>
                        </a:solidFill>
                        <a:effectLst/>
                        <a:latin typeface="+mn-lt"/>
                        <a:ea typeface="+mn-ea"/>
                        <a:cs typeface="+mn-cs"/>
                      </a:endParaRPr>
                    </a:p>
                    <a:p>
                      <a:pPr algn="just"/>
                      <a:r>
                        <a:rPr lang="es-CO" sz="1100" b="0" i="0" kern="1200" dirty="0" smtClean="0">
                          <a:solidFill>
                            <a:schemeClr val="dk1"/>
                          </a:solidFill>
                          <a:effectLst/>
                          <a:latin typeface="+mn-lt"/>
                          <a:ea typeface="+mn-ea"/>
                          <a:cs typeface="+mn-cs"/>
                        </a:rPr>
                        <a:t>Modificar la política de eficiencia administrativa y cero papel de la entidad.</a:t>
                      </a:r>
                    </a:p>
                    <a:p>
                      <a:r>
                        <a:rPr lang="es-CO" sz="1800" b="0" i="1" kern="1200" dirty="0" smtClean="0">
                          <a:solidFill>
                            <a:schemeClr val="dk1"/>
                          </a:solidFill>
                          <a:effectLst/>
                          <a:latin typeface="+mn-lt"/>
                          <a:ea typeface="+mn-ea"/>
                          <a:cs typeface="+mn-cs"/>
                        </a:rPr>
                        <a:t> </a:t>
                      </a:r>
                    </a:p>
                    <a:p>
                      <a:r>
                        <a:rPr lang="es-MX" sz="1100" b="1" kern="1200" dirty="0" smtClean="0">
                          <a:solidFill>
                            <a:schemeClr val="dk1"/>
                          </a:solidFill>
                          <a:effectLst/>
                          <a:latin typeface="+mn-lt"/>
                          <a:ea typeface="+mn-ea"/>
                          <a:cs typeface="+mn-cs"/>
                        </a:rPr>
                        <a:t>UNIDAD DE MEDIDA/CANTIDADES</a:t>
                      </a:r>
                      <a:r>
                        <a:rPr lang="es-MX" sz="1100" b="0" kern="1200" dirty="0" smtClean="0">
                          <a:solidFill>
                            <a:schemeClr val="dk1"/>
                          </a:solidFill>
                          <a:effectLst/>
                          <a:latin typeface="+mn-lt"/>
                          <a:ea typeface="+mn-ea"/>
                          <a:cs typeface="+mn-cs"/>
                        </a:rPr>
                        <a:t>: </a:t>
                      </a:r>
                    </a:p>
                    <a:p>
                      <a:r>
                        <a:rPr lang="es-MX" sz="1100" b="0" kern="1200" dirty="0" smtClean="0">
                          <a:solidFill>
                            <a:schemeClr val="dk1"/>
                          </a:solidFill>
                          <a:effectLst/>
                          <a:latin typeface="+mn-lt"/>
                          <a:ea typeface="+mn-ea"/>
                          <a:cs typeface="+mn-cs"/>
                        </a:rPr>
                        <a:t>-Política de Eficiencia Administrativa y Cero Papel modificada.</a:t>
                      </a:r>
                    </a:p>
                    <a:p>
                      <a:r>
                        <a:rPr lang="es-MX" sz="1100" b="0" i="0" kern="1200" dirty="0" smtClean="0">
                          <a:solidFill>
                            <a:schemeClr val="dk1"/>
                          </a:solidFill>
                          <a:effectLst/>
                          <a:latin typeface="+mn-lt"/>
                          <a:ea typeface="+mn-ea"/>
                          <a:cs typeface="+mn-cs"/>
                        </a:rPr>
                        <a:t>-1</a:t>
                      </a:r>
                    </a:p>
                  </a:txBody>
                  <a:tcPr marL="0" marR="0" marT="0" marB="0">
                    <a:solidFill>
                      <a:schemeClr val="accent1">
                        <a:lumMod val="40000"/>
                        <a:lumOff val="60000"/>
                      </a:schemeClr>
                    </a:solidFill>
                  </a:tcPr>
                </a:tc>
                <a:tc>
                  <a:txBody>
                    <a:bodyPr/>
                    <a:lstStyle/>
                    <a:p>
                      <a:pPr marL="0" marR="0" indent="0" algn="just" defTabSz="914400" rtl="0" eaLnBrk="1" fontAlgn="auto" latinLnBrk="0" hangingPunct="1">
                        <a:lnSpc>
                          <a:spcPct val="100000"/>
                        </a:lnSpc>
                        <a:spcBef>
                          <a:spcPts val="50"/>
                        </a:spcBef>
                        <a:spcAft>
                          <a:spcPts val="0"/>
                        </a:spcAft>
                        <a:buClrTx/>
                        <a:buSzTx/>
                        <a:buFontTx/>
                        <a:buNone/>
                        <a:tabLst/>
                        <a:defRPr/>
                      </a:pPr>
                      <a:endParaRPr lang="es-CO" sz="1100" b="0" kern="1200" dirty="0" smtClean="0">
                        <a:solidFill>
                          <a:schemeClr val="dk1"/>
                        </a:solidFill>
                        <a:effectLst/>
                        <a:latin typeface="+mn-lt"/>
                        <a:ea typeface="+mn-ea"/>
                        <a:cs typeface="+mn-cs"/>
                      </a:endParaRPr>
                    </a:p>
                    <a:p>
                      <a:pPr marL="0" marR="0" indent="0" algn="just" defTabSz="914400" rtl="0" eaLnBrk="1" fontAlgn="auto" latinLnBrk="0" hangingPunct="1">
                        <a:lnSpc>
                          <a:spcPct val="100000"/>
                        </a:lnSpc>
                        <a:spcBef>
                          <a:spcPts val="50"/>
                        </a:spcBef>
                        <a:spcAft>
                          <a:spcPts val="0"/>
                        </a:spcAft>
                        <a:buClrTx/>
                        <a:buSzTx/>
                        <a:buFontTx/>
                        <a:buNone/>
                        <a:tabLst/>
                        <a:defRPr/>
                      </a:pPr>
                      <a:endParaRPr lang="es-CO" sz="1100" b="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50"/>
                        </a:spcBef>
                        <a:spcAft>
                          <a:spcPts val="0"/>
                        </a:spcAft>
                        <a:buClrTx/>
                        <a:buSzTx/>
                        <a:buFontTx/>
                        <a:buNone/>
                        <a:tabLst/>
                        <a:defRPr/>
                      </a:pPr>
                      <a:r>
                        <a:rPr lang="es-CO" sz="1100" b="0" kern="1200" dirty="0" smtClean="0">
                          <a:solidFill>
                            <a:schemeClr val="tx1"/>
                          </a:solidFill>
                          <a:effectLst/>
                          <a:latin typeface="+mn-lt"/>
                          <a:ea typeface="+mn-ea"/>
                          <a:cs typeface="+mn-cs"/>
                        </a:rPr>
                        <a:t>En el Comité SIGC N° 7 del 12 de julio de 2016, fue aprobado </a:t>
                      </a:r>
                      <a:r>
                        <a:rPr lang="es-CO" sz="1100" b="0" kern="1200" dirty="0" smtClean="0">
                          <a:solidFill>
                            <a:schemeClr val="dk1"/>
                          </a:solidFill>
                          <a:effectLst/>
                          <a:latin typeface="+mn-lt"/>
                          <a:ea typeface="+mn-ea"/>
                          <a:cs typeface="+mn-cs"/>
                        </a:rPr>
                        <a:t>el</a:t>
                      </a:r>
                      <a:r>
                        <a:rPr lang="es-CO" sz="1100" b="0" kern="1200" baseline="0" dirty="0" smtClean="0">
                          <a:solidFill>
                            <a:schemeClr val="dk1"/>
                          </a:solidFill>
                          <a:effectLst/>
                          <a:latin typeface="+mn-lt"/>
                          <a:ea typeface="+mn-ea"/>
                          <a:cs typeface="+mn-cs"/>
                        </a:rPr>
                        <a:t> proyecto de</a:t>
                      </a:r>
                      <a:r>
                        <a:rPr lang="es-CO" sz="1100" b="0" kern="1200" dirty="0" smtClean="0">
                          <a:solidFill>
                            <a:schemeClr val="dk1"/>
                          </a:solidFill>
                          <a:effectLst/>
                          <a:latin typeface="+mn-lt"/>
                          <a:ea typeface="+mn-ea"/>
                          <a:cs typeface="+mn-cs"/>
                        </a:rPr>
                        <a:t> modificación de la política de eficiencia administrativa y cero papel de la entidad.</a:t>
                      </a:r>
                    </a:p>
                    <a:p>
                      <a:pPr marL="0" marR="0" indent="0" algn="just" defTabSz="914400" rtl="0" eaLnBrk="1" fontAlgn="auto" latinLnBrk="0" hangingPunct="1">
                        <a:lnSpc>
                          <a:spcPct val="100000"/>
                        </a:lnSpc>
                        <a:spcBef>
                          <a:spcPts val="50"/>
                        </a:spcBef>
                        <a:spcAft>
                          <a:spcPts val="0"/>
                        </a:spcAft>
                        <a:buClrTx/>
                        <a:buSzTx/>
                        <a:buFontTx/>
                        <a:buNone/>
                        <a:tabLst/>
                        <a:defRPr/>
                      </a:pPr>
                      <a:endParaRPr lang="es-CO" sz="1100" b="0" kern="1200" dirty="0" smtClean="0">
                        <a:solidFill>
                          <a:schemeClr val="dk1"/>
                        </a:solidFill>
                        <a:effectLst/>
                        <a:latin typeface="+mn-lt"/>
                        <a:ea typeface="+mn-ea"/>
                        <a:cs typeface="+mn-cs"/>
                      </a:endParaRPr>
                    </a:p>
                    <a:p>
                      <a:pPr marL="0" marR="0" indent="0" algn="just" defTabSz="914400" rtl="0" eaLnBrk="1" fontAlgn="auto" latinLnBrk="0" hangingPunct="1">
                        <a:lnSpc>
                          <a:spcPct val="100000"/>
                        </a:lnSpc>
                        <a:spcBef>
                          <a:spcPts val="50"/>
                        </a:spcBef>
                        <a:spcAft>
                          <a:spcPts val="0"/>
                        </a:spcAft>
                        <a:buClrTx/>
                        <a:buSzTx/>
                        <a:buFontTx/>
                        <a:buNone/>
                        <a:tabLst/>
                        <a:defRPr/>
                      </a:pPr>
                      <a:endParaRPr lang="es-CO" sz="1100" b="0" kern="1200" dirty="0" smtClean="0">
                        <a:solidFill>
                          <a:schemeClr val="dk1"/>
                        </a:solidFill>
                        <a:effectLst/>
                        <a:latin typeface="+mn-lt"/>
                        <a:ea typeface="+mn-ea"/>
                        <a:cs typeface="+mn-cs"/>
                      </a:endParaRPr>
                    </a:p>
                    <a:p>
                      <a:pPr marL="0" marR="0" indent="0" algn="just" defTabSz="914400" rtl="0" eaLnBrk="1" fontAlgn="auto" latinLnBrk="0" hangingPunct="1">
                        <a:lnSpc>
                          <a:spcPct val="100000"/>
                        </a:lnSpc>
                        <a:spcBef>
                          <a:spcPts val="50"/>
                        </a:spcBef>
                        <a:spcAft>
                          <a:spcPts val="0"/>
                        </a:spcAft>
                        <a:buClrTx/>
                        <a:buSzTx/>
                        <a:buFontTx/>
                        <a:buNone/>
                        <a:tabLst/>
                        <a:defRPr/>
                      </a:pPr>
                      <a:endParaRPr lang="es-CO" sz="1100" b="0" kern="1200" dirty="0" smtClean="0">
                        <a:solidFill>
                          <a:schemeClr val="dk1"/>
                        </a:solidFill>
                        <a:effectLst/>
                        <a:latin typeface="+mn-lt"/>
                        <a:ea typeface="+mn-ea"/>
                        <a:cs typeface="+mn-cs"/>
                      </a:endParaRPr>
                    </a:p>
                    <a:p>
                      <a:pPr marL="0" marR="0" indent="0" algn="just" defTabSz="914400" rtl="0" eaLnBrk="1" fontAlgn="auto" latinLnBrk="0" hangingPunct="1">
                        <a:lnSpc>
                          <a:spcPct val="100000"/>
                        </a:lnSpc>
                        <a:spcBef>
                          <a:spcPts val="50"/>
                        </a:spcBef>
                        <a:spcAft>
                          <a:spcPts val="0"/>
                        </a:spcAft>
                        <a:buClrTx/>
                        <a:buSzTx/>
                        <a:buFontTx/>
                        <a:buNone/>
                        <a:tabLst/>
                        <a:defRPr/>
                      </a:pPr>
                      <a:r>
                        <a:rPr lang="es-CO" sz="1100" b="0" kern="1200" dirty="0" smtClean="0">
                          <a:solidFill>
                            <a:schemeClr val="dk1"/>
                          </a:solidFill>
                          <a:effectLst/>
                          <a:latin typeface="+mn-lt"/>
                          <a:ea typeface="+mn-ea"/>
                          <a:cs typeface="+mn-cs"/>
                        </a:rPr>
                        <a:t> </a:t>
                      </a:r>
                    </a:p>
                  </a:txBody>
                  <a:tcPr marL="0" marR="0" marT="0" marB="0">
                    <a:solidFill>
                      <a:schemeClr val="accent1">
                        <a:lumMod val="40000"/>
                        <a:lumOff val="60000"/>
                      </a:schemeClr>
                    </a:solidFill>
                  </a:tcPr>
                </a:tc>
                <a:tc>
                  <a:txBody>
                    <a:bodyPr/>
                    <a:lstStyle/>
                    <a:p>
                      <a:pPr algn="ct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gn="ct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gn="ctr">
                        <a:lnSpc>
                          <a:spcPct val="100000"/>
                        </a:lnSpc>
                        <a:spcBef>
                          <a:spcPts val="5"/>
                        </a:spcBef>
                        <a:spcAft>
                          <a:spcPts val="0"/>
                        </a:spcAft>
                      </a:pPr>
                      <a:r>
                        <a:rPr lang="es-MX" sz="1100" b="0" dirty="0" smtClean="0">
                          <a:solidFill>
                            <a:schemeClr val="tx1"/>
                          </a:solidFill>
                          <a:effectLst/>
                          <a:latin typeface="+mn-lt"/>
                          <a:ea typeface="Calibri"/>
                          <a:cs typeface="Times New Roman"/>
                        </a:rPr>
                        <a:t>Subdirección Administrativa y Financiera</a:t>
                      </a:r>
                    </a:p>
                  </a:txBody>
                  <a:tcPr marL="0" marR="0" marT="0" marB="0">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50"/>
                        </a:spcBef>
                        <a:spcAft>
                          <a:spcPts val="0"/>
                        </a:spcAft>
                        <a:buClrTx/>
                        <a:buSzTx/>
                        <a:buFontTx/>
                        <a:buNone/>
                        <a:tabLst/>
                        <a:defRPr/>
                      </a:pPr>
                      <a:endParaRPr lang="es-CO" sz="1100" kern="1200" dirty="0" smtClean="0">
                        <a:solidFill>
                          <a:schemeClr val="dk1"/>
                        </a:solidFill>
                        <a:effectLst/>
                        <a:latin typeface="+mn-lt"/>
                        <a:ea typeface="+mn-ea"/>
                        <a:cs typeface="+mn-cs"/>
                      </a:endParaRPr>
                    </a:p>
                    <a:p>
                      <a:pPr marL="0" marR="0" indent="0" algn="ctr" defTabSz="914400" rtl="0" eaLnBrk="1" fontAlgn="auto" latinLnBrk="0" hangingPunct="1">
                        <a:lnSpc>
                          <a:spcPct val="100000"/>
                        </a:lnSpc>
                        <a:spcBef>
                          <a:spcPts val="50"/>
                        </a:spcBef>
                        <a:spcAft>
                          <a:spcPts val="0"/>
                        </a:spcAft>
                        <a:buClrTx/>
                        <a:buSzTx/>
                        <a:buFontTx/>
                        <a:buNone/>
                        <a:tabLst/>
                        <a:defRPr/>
                      </a:pPr>
                      <a:endParaRPr lang="es-CO" sz="1100" kern="1200" dirty="0" smtClean="0">
                        <a:solidFill>
                          <a:schemeClr val="dk1"/>
                        </a:solidFill>
                        <a:effectLst/>
                        <a:latin typeface="+mn-lt"/>
                        <a:ea typeface="+mn-ea"/>
                        <a:cs typeface="+mn-cs"/>
                      </a:endParaRPr>
                    </a:p>
                    <a:p>
                      <a:pPr marL="0" marR="0" indent="0" algn="ctr" defTabSz="914400" rtl="0" eaLnBrk="1" fontAlgn="auto" latinLnBrk="0" hangingPunct="1">
                        <a:lnSpc>
                          <a:spcPct val="100000"/>
                        </a:lnSpc>
                        <a:spcBef>
                          <a:spcPts val="50"/>
                        </a:spcBef>
                        <a:spcAft>
                          <a:spcPts val="0"/>
                        </a:spcAft>
                        <a:buClrTx/>
                        <a:buSzTx/>
                        <a:buFontTx/>
                        <a:buNone/>
                        <a:tabLst/>
                        <a:defRPr/>
                      </a:pPr>
                      <a:r>
                        <a:rPr lang="es-CO" sz="1100" b="0" kern="1200" dirty="0" smtClean="0">
                          <a:solidFill>
                            <a:schemeClr val="dk1"/>
                          </a:solidFill>
                          <a:effectLst/>
                          <a:latin typeface="+mn-lt"/>
                          <a:ea typeface="+mn-ea"/>
                          <a:cs typeface="+mn-cs"/>
                        </a:rPr>
                        <a:t>30/6/2016</a:t>
                      </a:r>
                    </a:p>
                  </a:txBody>
                  <a:tcPr marL="0" marR="0" marT="0" marB="0">
                    <a:solidFill>
                      <a:schemeClr val="accent1">
                        <a:lumMod val="40000"/>
                        <a:lumOff val="60000"/>
                      </a:schemeClr>
                    </a:solidFill>
                  </a:tcPr>
                </a:tc>
                <a:tc>
                  <a:txBody>
                    <a:bodyPr/>
                    <a:lstStyle/>
                    <a:p>
                      <a:pPr algn="ctr">
                        <a:lnSpc>
                          <a:spcPts val="950"/>
                        </a:lnSpc>
                        <a:spcBef>
                          <a:spcPts val="15"/>
                        </a:spcBef>
                        <a:spcAft>
                          <a:spcPts val="0"/>
                        </a:spcAft>
                      </a:pPr>
                      <a:endParaRPr lang="es-MX" sz="1100" dirty="0" smtClean="0">
                        <a:solidFill>
                          <a:schemeClr val="tx1"/>
                        </a:solidFill>
                        <a:effectLst/>
                        <a:latin typeface="Calibri"/>
                        <a:ea typeface="Calibri"/>
                        <a:cs typeface="Times New Roman"/>
                      </a:endParaRPr>
                    </a:p>
                    <a:p>
                      <a:pPr algn="ctr">
                        <a:lnSpc>
                          <a:spcPts val="950"/>
                        </a:lnSpc>
                        <a:spcBef>
                          <a:spcPts val="15"/>
                        </a:spcBef>
                        <a:spcAft>
                          <a:spcPts val="0"/>
                        </a:spcAft>
                      </a:pPr>
                      <a:endParaRPr lang="es-MX" sz="1100" dirty="0" smtClean="0">
                        <a:solidFill>
                          <a:schemeClr val="tx1"/>
                        </a:solidFill>
                        <a:effectLst/>
                        <a:latin typeface="Calibri"/>
                        <a:ea typeface="Calibri"/>
                        <a:cs typeface="Times New Roman"/>
                      </a:endParaRPr>
                    </a:p>
                    <a:p>
                      <a:pPr algn="ctr">
                        <a:lnSpc>
                          <a:spcPts val="950"/>
                        </a:lnSpc>
                        <a:spcBef>
                          <a:spcPts val="15"/>
                        </a:spcBef>
                        <a:spcAft>
                          <a:spcPts val="0"/>
                        </a:spcAft>
                      </a:pPr>
                      <a:endParaRPr lang="es-MX" sz="1100" dirty="0" smtClean="0">
                        <a:solidFill>
                          <a:schemeClr val="tx1"/>
                        </a:solidFill>
                        <a:effectLst/>
                        <a:latin typeface="Calibri"/>
                        <a:ea typeface="Calibri"/>
                        <a:cs typeface="Times New Roman"/>
                      </a:endParaRPr>
                    </a:p>
                    <a:p>
                      <a:pPr algn="ctr">
                        <a:lnSpc>
                          <a:spcPts val="950"/>
                        </a:lnSpc>
                        <a:spcBef>
                          <a:spcPts val="15"/>
                        </a:spcBef>
                        <a:spcAft>
                          <a:spcPts val="0"/>
                        </a:spcAft>
                      </a:pPr>
                      <a:r>
                        <a:rPr lang="es-MX" sz="1100" dirty="0" smtClean="0">
                          <a:solidFill>
                            <a:schemeClr val="tx1"/>
                          </a:solidFill>
                          <a:effectLst/>
                          <a:latin typeface="+mn-lt"/>
                          <a:ea typeface="Calibri"/>
                          <a:cs typeface="Times New Roman"/>
                        </a:rPr>
                        <a:t>CUMPLIDA</a:t>
                      </a:r>
                    </a:p>
                  </a:txBody>
                  <a:tcPr marL="0" marR="0" marT="0" marB="0">
                    <a:solidFill>
                      <a:schemeClr val="accent1">
                        <a:lumMod val="40000"/>
                        <a:lumOff val="60000"/>
                      </a:schemeClr>
                    </a:solidFill>
                  </a:tcPr>
                </a:tc>
                <a:extLst>
                  <a:ext uri="{0D108BD9-81ED-4DB2-BD59-A6C34878D82A}">
                    <a16:rowId xmlns:a16="http://schemas.microsoft.com/office/drawing/2014/main" val="10001"/>
                  </a:ext>
                </a:extLst>
              </a:tr>
              <a:tr h="1705308">
                <a:tc>
                  <a:txBody>
                    <a:bodyPr/>
                    <a:lstStyle/>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r>
                        <a:rPr lang="es-MX" sz="900" dirty="0" smtClean="0">
                          <a:solidFill>
                            <a:schemeClr val="tx1"/>
                          </a:solidFill>
                          <a:effectLst/>
                          <a:latin typeface="Calibri"/>
                          <a:ea typeface="Calibri"/>
                          <a:cs typeface="Times New Roman"/>
                        </a:rPr>
                        <a:t>23</a:t>
                      </a:r>
                    </a:p>
                    <a:p>
                      <a:pPr marL="12065" marR="3175" indent="0" algn="ctr" defTabSz="914400" rtl="0" eaLnBrk="1" fontAlgn="auto" latinLnBrk="0" hangingPunct="1">
                        <a:lnSpc>
                          <a:spcPct val="107000"/>
                        </a:lnSpc>
                        <a:spcBef>
                          <a:spcPts val="445"/>
                        </a:spcBef>
                        <a:spcAft>
                          <a:spcPts val="0"/>
                        </a:spcAft>
                        <a:buClrTx/>
                        <a:buSzTx/>
                        <a:buFontTx/>
                        <a:buNone/>
                        <a:tabLst/>
                        <a:defRPr/>
                      </a:pPr>
                      <a:r>
                        <a:rPr lang="es-MX" sz="900" dirty="0" smtClean="0">
                          <a:solidFill>
                            <a:schemeClr val="tx1"/>
                          </a:solidFill>
                          <a:effectLst/>
                          <a:latin typeface="+mn-lt"/>
                          <a:ea typeface="Calibri"/>
                          <a:cs typeface="Times New Roman"/>
                        </a:rPr>
                        <a:t>CGR 2013</a:t>
                      </a:r>
                      <a:endParaRPr lang="es-CO" sz="900" dirty="0" smtClean="0">
                        <a:solidFill>
                          <a:schemeClr val="tx1"/>
                        </a:solidFill>
                        <a:effectLst/>
                        <a:latin typeface="+mn-lt"/>
                        <a:ea typeface="Calibri"/>
                        <a:cs typeface="Times New Roman"/>
                      </a:endParaRPr>
                    </a:p>
                  </a:txBody>
                  <a:tcPr marL="0" marR="0" marT="0" marB="0">
                    <a:solidFill>
                      <a:schemeClr val="accent1">
                        <a:lumMod val="40000"/>
                        <a:lumOff val="60000"/>
                      </a:schemeClr>
                    </a:solidFill>
                  </a:tcPr>
                </a:tc>
                <a:tc>
                  <a:txBody>
                    <a:bodyPr/>
                    <a:lstStyle/>
                    <a:p>
                      <a:pPr>
                        <a:lnSpc>
                          <a:spcPct val="100000"/>
                        </a:lnSpc>
                        <a:spcBef>
                          <a:spcPts val="5"/>
                        </a:spcBef>
                        <a:spcAft>
                          <a:spcPts val="0"/>
                        </a:spcAft>
                      </a:pPr>
                      <a:endParaRPr lang="es-MX" sz="1100" b="0" kern="1200" dirty="0" smtClean="0">
                        <a:solidFill>
                          <a:schemeClr val="tx1"/>
                        </a:solidFill>
                        <a:effectLst/>
                        <a:latin typeface="Calibri"/>
                        <a:ea typeface="+mn-ea"/>
                        <a:cs typeface="Times New Roman"/>
                      </a:endParaRPr>
                    </a:p>
                    <a:p>
                      <a:pPr>
                        <a:lnSpc>
                          <a:spcPct val="100000"/>
                        </a:lnSpc>
                        <a:spcBef>
                          <a:spcPts val="5"/>
                        </a:spcBef>
                        <a:spcAft>
                          <a:spcPts val="0"/>
                        </a:spcAft>
                      </a:pPr>
                      <a:r>
                        <a:rPr lang="es-CO" sz="1100" b="0" kern="1200" dirty="0" smtClean="0">
                          <a:solidFill>
                            <a:schemeClr val="dk1"/>
                          </a:solidFill>
                          <a:effectLst/>
                          <a:latin typeface="+mn-lt"/>
                          <a:ea typeface="+mn-ea"/>
                          <a:cs typeface="+mn-cs"/>
                        </a:rPr>
                        <a:t>Expedición de las resoluciones sobre desincentivo al consumo y uso racional del agua.</a:t>
                      </a:r>
                    </a:p>
                    <a:p>
                      <a:pPr>
                        <a:lnSpc>
                          <a:spcPct val="100000"/>
                        </a:lnSpc>
                        <a:spcBef>
                          <a:spcPts val="5"/>
                        </a:spcBef>
                        <a:spcAft>
                          <a:spcPts val="0"/>
                        </a:spcAft>
                      </a:pPr>
                      <a:endParaRPr lang="es-CO" sz="1100" b="0" kern="1200" dirty="0" smtClean="0">
                        <a:solidFill>
                          <a:schemeClr val="dk1"/>
                        </a:solidFill>
                        <a:effectLst/>
                        <a:latin typeface="+mn-lt"/>
                        <a:ea typeface="+mn-ea"/>
                        <a:cs typeface="+mn-cs"/>
                      </a:endParaRPr>
                    </a:p>
                    <a:p>
                      <a:pPr marL="0" marR="0" indent="0" algn="l" defTabSz="914400" rtl="0" eaLnBrk="1" fontAlgn="auto" latinLnBrk="0" hangingPunct="1">
                        <a:lnSpc>
                          <a:spcPct val="100000"/>
                        </a:lnSpc>
                        <a:spcBef>
                          <a:spcPts val="5"/>
                        </a:spcBef>
                        <a:spcAft>
                          <a:spcPts val="0"/>
                        </a:spcAft>
                        <a:buClrTx/>
                        <a:buSzTx/>
                        <a:buFontTx/>
                        <a:buNone/>
                        <a:tabLst/>
                        <a:defRPr/>
                      </a:pPr>
                      <a:r>
                        <a:rPr lang="es-CO" sz="1100" b="1" kern="1200" dirty="0" smtClean="0">
                          <a:solidFill>
                            <a:schemeClr val="dk1"/>
                          </a:solidFill>
                          <a:latin typeface="+mn-lt"/>
                          <a:ea typeface="+mn-ea"/>
                          <a:cs typeface="+mn-cs"/>
                        </a:rPr>
                        <a:t>UNIDAD DE MEDIDA/CANTIDADES:</a:t>
                      </a:r>
                    </a:p>
                    <a:p>
                      <a:pPr>
                        <a:lnSpc>
                          <a:spcPct val="100000"/>
                        </a:lnSpc>
                        <a:spcBef>
                          <a:spcPts val="5"/>
                        </a:spcBef>
                        <a:spcAft>
                          <a:spcPts val="0"/>
                        </a:spcAft>
                      </a:pPr>
                      <a:r>
                        <a:rPr lang="es-CO" sz="1100" b="0" kern="1200" dirty="0" smtClean="0">
                          <a:solidFill>
                            <a:schemeClr val="dk1"/>
                          </a:solidFill>
                          <a:effectLst/>
                          <a:latin typeface="+mn-lt"/>
                          <a:ea typeface="+mn-ea"/>
                          <a:cs typeface="+mn-cs"/>
                        </a:rPr>
                        <a:t>-Resolución sobre desincentivo al consumo y uso racional del agua como medida transitoria.</a:t>
                      </a:r>
                    </a:p>
                    <a:p>
                      <a:pPr>
                        <a:lnSpc>
                          <a:spcPct val="100000"/>
                        </a:lnSpc>
                        <a:spcBef>
                          <a:spcPts val="5"/>
                        </a:spcBef>
                        <a:spcAft>
                          <a:spcPts val="0"/>
                        </a:spcAft>
                      </a:pPr>
                      <a:r>
                        <a:rPr lang="es-CO" sz="1100" b="0" kern="1200" dirty="0" smtClean="0">
                          <a:solidFill>
                            <a:schemeClr val="dk1"/>
                          </a:solidFill>
                          <a:effectLst/>
                          <a:latin typeface="+mn-lt"/>
                          <a:ea typeface="+mn-ea"/>
                          <a:cs typeface="+mn-cs"/>
                        </a:rPr>
                        <a:t>-1 </a:t>
                      </a:r>
                      <a:endParaRPr lang="es-CO" sz="1100" b="0" kern="1200" dirty="0">
                        <a:solidFill>
                          <a:schemeClr val="dk1"/>
                        </a:solidFill>
                        <a:effectLst/>
                        <a:latin typeface="+mn-lt"/>
                        <a:ea typeface="+mn-ea"/>
                        <a:cs typeface="+mn-cs"/>
                      </a:endParaRPr>
                    </a:p>
                  </a:txBody>
                  <a:tcPr marL="0" marR="0" marT="0" marB="0">
                    <a:solidFill>
                      <a:schemeClr val="accent1">
                        <a:lumMod val="40000"/>
                        <a:lumOff val="60000"/>
                      </a:schemeClr>
                    </a:solidFill>
                  </a:tcPr>
                </a:tc>
                <a:tc>
                  <a:txBody>
                    <a:bodyPr/>
                    <a:lstStyle/>
                    <a:p>
                      <a:pPr marL="0" marR="0" indent="0" algn="just" defTabSz="914400" rtl="0" eaLnBrk="1" fontAlgn="auto" latinLnBrk="0" hangingPunct="1">
                        <a:lnSpc>
                          <a:spcPct val="100000"/>
                        </a:lnSpc>
                        <a:spcBef>
                          <a:spcPts val="50"/>
                        </a:spcBef>
                        <a:spcAft>
                          <a:spcPts val="0"/>
                        </a:spcAft>
                        <a:buClrTx/>
                        <a:buSzTx/>
                        <a:buFontTx/>
                        <a:buNone/>
                        <a:tabLst/>
                        <a:defRPr/>
                      </a:pPr>
                      <a:endParaRPr lang="es-CO" sz="1100" b="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50"/>
                        </a:spcBef>
                        <a:spcAft>
                          <a:spcPts val="0"/>
                        </a:spcAft>
                        <a:buClrTx/>
                        <a:buSzTx/>
                        <a:buFontTx/>
                        <a:buNone/>
                        <a:tabLst/>
                        <a:defRPr/>
                      </a:pPr>
                      <a:r>
                        <a:rPr lang="es-CO" sz="1100" b="0" kern="1200" dirty="0" smtClean="0">
                          <a:solidFill>
                            <a:schemeClr val="tx1"/>
                          </a:solidFill>
                          <a:effectLst/>
                          <a:latin typeface="+mn-lt"/>
                          <a:ea typeface="+mn-ea"/>
                          <a:cs typeface="+mn-cs"/>
                        </a:rPr>
                        <a:t>Se elaboró la resolución N° 749 del 8 de febrero de 2016 por medio de la cual la Comisión de Regulación de Agua Potable y Saneamiento Básico, adoptó medidas para promover el uso eficiente y ahorro del agua potable y desincentivar su consumo excesivo. </a:t>
                      </a:r>
                      <a:endParaRPr lang="es-CO" sz="1100" b="0" dirty="0">
                        <a:solidFill>
                          <a:schemeClr val="tx1"/>
                        </a:solidFill>
                        <a:effectLst/>
                      </a:endParaRPr>
                    </a:p>
                  </a:txBody>
                  <a:tcPr marL="0" marR="0" marT="0" marB="0">
                    <a:solidFill>
                      <a:schemeClr val="accent1">
                        <a:lumMod val="40000"/>
                        <a:lumOff val="60000"/>
                      </a:schemeClr>
                    </a:solidFill>
                  </a:tcPr>
                </a:tc>
                <a:tc>
                  <a:txBody>
                    <a:bodyPr/>
                    <a:lstStyle/>
                    <a:p>
                      <a:pPr>
                        <a:lnSpc>
                          <a:spcPct val="100000"/>
                        </a:lnSpc>
                        <a:spcBef>
                          <a:spcPts val="5"/>
                        </a:spcBef>
                        <a:spcAft>
                          <a:spcPts val="0"/>
                        </a:spcAft>
                      </a:pPr>
                      <a:endParaRPr lang="es-MX" sz="1100" b="0" dirty="0" smtClean="0">
                        <a:solidFill>
                          <a:schemeClr val="tx1"/>
                        </a:solidFill>
                        <a:effectLst/>
                        <a:latin typeface="Calibri"/>
                        <a:ea typeface="Calibri"/>
                        <a:cs typeface="Times New Roman"/>
                      </a:endParaRPr>
                    </a:p>
                    <a:p>
                      <a:pPr>
                        <a:lnSpc>
                          <a:spcPct val="100000"/>
                        </a:lnSpc>
                        <a:spcBef>
                          <a:spcPts val="5"/>
                        </a:spcBef>
                        <a:spcAft>
                          <a:spcPts val="0"/>
                        </a:spcAft>
                      </a:pPr>
                      <a:endParaRPr lang="es-MX" sz="1100" b="0" dirty="0" smtClean="0">
                        <a:solidFill>
                          <a:schemeClr val="tx1"/>
                        </a:solidFill>
                        <a:effectLst/>
                        <a:latin typeface="Calibri"/>
                        <a:ea typeface="Calibri"/>
                        <a:cs typeface="Times New Roman"/>
                      </a:endParaRPr>
                    </a:p>
                    <a:p>
                      <a:pPr algn="ctr">
                        <a:lnSpc>
                          <a:spcPct val="100000"/>
                        </a:lnSpc>
                        <a:spcBef>
                          <a:spcPts val="5"/>
                        </a:spcBef>
                        <a:spcAft>
                          <a:spcPts val="0"/>
                        </a:spcAft>
                      </a:pPr>
                      <a:r>
                        <a:rPr lang="es-MX" sz="1100" b="0" dirty="0" smtClean="0">
                          <a:solidFill>
                            <a:schemeClr val="tx1"/>
                          </a:solidFill>
                          <a:effectLst/>
                          <a:latin typeface="Calibri"/>
                          <a:ea typeface="Calibri"/>
                          <a:cs typeface="Times New Roman"/>
                        </a:rPr>
                        <a:t>Subdirección </a:t>
                      </a:r>
                      <a:r>
                        <a:rPr lang="es-MX" sz="1100" b="0" baseline="0" dirty="0" smtClean="0">
                          <a:solidFill>
                            <a:schemeClr val="tx1"/>
                          </a:solidFill>
                          <a:effectLst/>
                          <a:latin typeface="Calibri"/>
                          <a:ea typeface="Calibri"/>
                          <a:cs typeface="Times New Roman"/>
                        </a:rPr>
                        <a:t> de   Regulación </a:t>
                      </a:r>
                      <a:endParaRPr lang="es-MX" sz="1100" b="0" dirty="0" smtClean="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a:lnSpc>
                          <a:spcPts val="500"/>
                        </a:lnSpc>
                        <a:spcBef>
                          <a:spcPts val="50"/>
                        </a:spcBef>
                        <a:spcAft>
                          <a:spcPts val="0"/>
                        </a:spcAft>
                      </a:pPr>
                      <a:endParaRPr lang="es-MX" sz="1100" dirty="0" smtClean="0">
                        <a:solidFill>
                          <a:schemeClr val="tx1"/>
                        </a:solidFill>
                        <a:effectLst/>
                        <a:latin typeface="Calibri"/>
                        <a:ea typeface="Calibri"/>
                        <a:cs typeface="Times New Roman"/>
                      </a:endParaRPr>
                    </a:p>
                    <a:p>
                      <a:pPr>
                        <a:lnSpc>
                          <a:spcPts val="500"/>
                        </a:lnSpc>
                        <a:spcBef>
                          <a:spcPts val="50"/>
                        </a:spcBef>
                        <a:spcAft>
                          <a:spcPts val="0"/>
                        </a:spcAft>
                      </a:pPr>
                      <a:endParaRPr lang="es-MX" sz="1100" dirty="0" smtClean="0">
                        <a:solidFill>
                          <a:schemeClr val="tx1"/>
                        </a:solidFill>
                        <a:effectLst/>
                        <a:latin typeface="Calibri"/>
                        <a:ea typeface="Calibri"/>
                        <a:cs typeface="Times New Roman"/>
                      </a:endParaRPr>
                    </a:p>
                    <a:p>
                      <a:pPr>
                        <a:lnSpc>
                          <a:spcPts val="500"/>
                        </a:lnSpc>
                        <a:spcBef>
                          <a:spcPts val="50"/>
                        </a:spcBef>
                        <a:spcAft>
                          <a:spcPts val="0"/>
                        </a:spcAft>
                      </a:pPr>
                      <a:endParaRPr lang="es-MX" sz="1100" dirty="0" smtClean="0">
                        <a:solidFill>
                          <a:schemeClr val="tx1"/>
                        </a:solidFill>
                        <a:effectLst/>
                        <a:latin typeface="Calibri"/>
                        <a:ea typeface="Calibri"/>
                        <a:cs typeface="Times New Roman"/>
                      </a:endParaRPr>
                    </a:p>
                    <a:p>
                      <a:pPr>
                        <a:lnSpc>
                          <a:spcPts val="500"/>
                        </a:lnSpc>
                        <a:spcBef>
                          <a:spcPts val="50"/>
                        </a:spcBef>
                        <a:spcAft>
                          <a:spcPts val="0"/>
                        </a:spcAft>
                      </a:pPr>
                      <a:endParaRPr lang="es-MX" sz="1100" dirty="0" smtClean="0">
                        <a:solidFill>
                          <a:schemeClr val="tx1"/>
                        </a:solidFill>
                        <a:effectLst/>
                        <a:latin typeface="Calibri"/>
                        <a:ea typeface="Calibri"/>
                        <a:cs typeface="Times New Roman"/>
                      </a:endParaRPr>
                    </a:p>
                    <a:p>
                      <a:pPr>
                        <a:lnSpc>
                          <a:spcPts val="500"/>
                        </a:lnSpc>
                        <a:spcBef>
                          <a:spcPts val="50"/>
                        </a:spcBef>
                        <a:spcAft>
                          <a:spcPts val="0"/>
                        </a:spcAft>
                      </a:pPr>
                      <a:endParaRPr lang="es-MX" sz="1100" dirty="0" smtClean="0">
                        <a:solidFill>
                          <a:schemeClr val="tx1"/>
                        </a:solidFill>
                        <a:effectLst/>
                        <a:latin typeface="Calibri"/>
                        <a:ea typeface="Calibri"/>
                        <a:cs typeface="Times New Roman"/>
                      </a:endParaRPr>
                    </a:p>
                    <a:p>
                      <a:pPr algn="ctr">
                        <a:lnSpc>
                          <a:spcPct val="100000"/>
                        </a:lnSpc>
                        <a:spcBef>
                          <a:spcPts val="50"/>
                        </a:spcBef>
                        <a:spcAft>
                          <a:spcPts val="0"/>
                        </a:spcAft>
                      </a:pPr>
                      <a:r>
                        <a:rPr lang="es-MX" sz="1100" dirty="0" smtClean="0">
                          <a:solidFill>
                            <a:schemeClr val="tx1"/>
                          </a:solidFill>
                          <a:effectLst/>
                          <a:latin typeface="Calibri"/>
                          <a:ea typeface="Calibri"/>
                          <a:cs typeface="Times New Roman"/>
                        </a:rPr>
                        <a:t>       </a:t>
                      </a:r>
                      <a:r>
                        <a:rPr lang="es-MX" sz="1100" b="0" dirty="0" smtClean="0">
                          <a:solidFill>
                            <a:schemeClr val="tx1"/>
                          </a:solidFill>
                          <a:effectLst/>
                          <a:latin typeface="Calibri"/>
                          <a:ea typeface="Calibri"/>
                          <a:cs typeface="Times New Roman"/>
                        </a:rPr>
                        <a:t>31/3/2016</a:t>
                      </a:r>
                      <a:endParaRPr lang="es-CO" sz="1100" b="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a:lnSpc>
                          <a:spcPts val="950"/>
                        </a:lnSpc>
                        <a:spcBef>
                          <a:spcPts val="15"/>
                        </a:spcBef>
                        <a:spcAft>
                          <a:spcPts val="0"/>
                        </a:spcAft>
                      </a:pPr>
                      <a:endParaRPr lang="es-MX" sz="1100" dirty="0" smtClean="0">
                        <a:solidFill>
                          <a:schemeClr val="tx1"/>
                        </a:solidFill>
                        <a:effectLst/>
                        <a:latin typeface="Calibri"/>
                        <a:ea typeface="Calibri"/>
                        <a:cs typeface="Times New Roman"/>
                      </a:endParaRPr>
                    </a:p>
                    <a:p>
                      <a:pPr>
                        <a:lnSpc>
                          <a:spcPts val="950"/>
                        </a:lnSpc>
                        <a:spcBef>
                          <a:spcPts val="15"/>
                        </a:spcBef>
                        <a:spcAft>
                          <a:spcPts val="0"/>
                        </a:spcAft>
                      </a:pPr>
                      <a:endParaRPr lang="es-MX" sz="1100" dirty="0" smtClean="0">
                        <a:solidFill>
                          <a:schemeClr val="tx1"/>
                        </a:solidFill>
                        <a:effectLst/>
                        <a:latin typeface="Calibri"/>
                        <a:ea typeface="Calibri"/>
                        <a:cs typeface="Times New Roman"/>
                      </a:endParaRPr>
                    </a:p>
                    <a:p>
                      <a:pPr algn="ctr">
                        <a:lnSpc>
                          <a:spcPts val="950"/>
                        </a:lnSpc>
                        <a:spcBef>
                          <a:spcPts val="15"/>
                        </a:spcBef>
                        <a:spcAft>
                          <a:spcPts val="0"/>
                        </a:spcAft>
                      </a:pPr>
                      <a:endParaRPr lang="es-MX" sz="1100" dirty="0" smtClean="0">
                        <a:solidFill>
                          <a:schemeClr val="tx1"/>
                        </a:solidFill>
                        <a:effectLst/>
                        <a:latin typeface="Calibri"/>
                        <a:ea typeface="Calibri"/>
                        <a:cs typeface="Times New Roman"/>
                      </a:endParaRPr>
                    </a:p>
                    <a:p>
                      <a:pPr algn="ctr">
                        <a:lnSpc>
                          <a:spcPts val="950"/>
                        </a:lnSpc>
                        <a:spcBef>
                          <a:spcPts val="15"/>
                        </a:spcBef>
                        <a:spcAft>
                          <a:spcPts val="0"/>
                        </a:spcAft>
                      </a:pPr>
                      <a:r>
                        <a:rPr lang="es-MX" sz="1100" dirty="0" smtClean="0">
                          <a:solidFill>
                            <a:schemeClr val="tx1"/>
                          </a:solidFill>
                          <a:effectLst/>
                          <a:latin typeface="Calibri"/>
                          <a:ea typeface="Calibri"/>
                          <a:cs typeface="Times New Roman"/>
                        </a:rPr>
                        <a:t>CUMPLIDA</a:t>
                      </a:r>
                      <a:endParaRPr lang="es-CO" sz="110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extLst>
                  <a:ext uri="{0D108BD9-81ED-4DB2-BD59-A6C34878D82A}">
                    <a16:rowId xmlns:a16="http://schemas.microsoft.com/office/drawing/2014/main" val="638557757"/>
                  </a:ext>
                </a:extLst>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1456" y="386696"/>
            <a:ext cx="1490264" cy="882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48811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a:t>SEGUIMIENTO PLAN DE MEJORAMIENTO DE LA CGR AL 31 DE DICIEMBRE DE 2017</a:t>
            </a:r>
          </a:p>
        </p:txBody>
      </p:sp>
      <p:graphicFrame>
        <p:nvGraphicFramePr>
          <p:cNvPr id="10" name="9 Tabla"/>
          <p:cNvGraphicFramePr>
            <a:graphicFrameLocks noGrp="1"/>
          </p:cNvGraphicFramePr>
          <p:nvPr>
            <p:extLst>
              <p:ext uri="{D42A27DB-BD31-4B8C-83A1-F6EECF244321}">
                <p14:modId xmlns:p14="http://schemas.microsoft.com/office/powerpoint/2010/main" val="1012016132"/>
              </p:ext>
            </p:extLst>
          </p:nvPr>
        </p:nvGraphicFramePr>
        <p:xfrm>
          <a:off x="107504" y="1628801"/>
          <a:ext cx="8784975" cy="4032448"/>
        </p:xfrm>
        <a:graphic>
          <a:graphicData uri="http://schemas.openxmlformats.org/drawingml/2006/table">
            <a:tbl>
              <a:tblPr firstRow="1" firstCol="1" lastRow="1" lastCol="1" bandRow="1" bandCol="1">
                <a:tableStyleId>{5C22544A-7EE6-4342-B048-85BDC9FD1C3A}</a:tableStyleId>
              </a:tblPr>
              <a:tblGrid>
                <a:gridCol w="726031">
                  <a:extLst>
                    <a:ext uri="{9D8B030D-6E8A-4147-A177-3AD203B41FA5}">
                      <a16:colId xmlns:a16="http://schemas.microsoft.com/office/drawing/2014/main" val="20000"/>
                    </a:ext>
                  </a:extLst>
                </a:gridCol>
                <a:gridCol w="2130871">
                  <a:extLst>
                    <a:ext uri="{9D8B030D-6E8A-4147-A177-3AD203B41FA5}">
                      <a16:colId xmlns:a16="http://schemas.microsoft.com/office/drawing/2014/main" val="20001"/>
                    </a:ext>
                  </a:extLst>
                </a:gridCol>
                <a:gridCol w="2615706">
                  <a:extLst>
                    <a:ext uri="{9D8B030D-6E8A-4147-A177-3AD203B41FA5}">
                      <a16:colId xmlns:a16="http://schemas.microsoft.com/office/drawing/2014/main" val="20002"/>
                    </a:ext>
                  </a:extLst>
                </a:gridCol>
                <a:gridCol w="1080120">
                  <a:extLst>
                    <a:ext uri="{9D8B030D-6E8A-4147-A177-3AD203B41FA5}">
                      <a16:colId xmlns:a16="http://schemas.microsoft.com/office/drawing/2014/main" val="20003"/>
                    </a:ext>
                  </a:extLst>
                </a:gridCol>
                <a:gridCol w="1311242">
                  <a:extLst>
                    <a:ext uri="{9D8B030D-6E8A-4147-A177-3AD203B41FA5}">
                      <a16:colId xmlns:a16="http://schemas.microsoft.com/office/drawing/2014/main" val="20004"/>
                    </a:ext>
                  </a:extLst>
                </a:gridCol>
                <a:gridCol w="921005">
                  <a:extLst>
                    <a:ext uri="{9D8B030D-6E8A-4147-A177-3AD203B41FA5}">
                      <a16:colId xmlns:a16="http://schemas.microsoft.com/office/drawing/2014/main" val="20005"/>
                    </a:ext>
                  </a:extLst>
                </a:gridCol>
              </a:tblGrid>
              <a:tr h="976634">
                <a:tc>
                  <a:txBody>
                    <a:bodyPr/>
                    <a:lstStyle/>
                    <a:p>
                      <a:pPr>
                        <a:lnSpc>
                          <a:spcPts val="1000"/>
                        </a:lnSpc>
                        <a:spcBef>
                          <a:spcPts val="90"/>
                        </a:spcBef>
                        <a:spcAft>
                          <a:spcPts val="0"/>
                        </a:spcAft>
                      </a:pPr>
                      <a:r>
                        <a:rPr lang="en-US" sz="1100" dirty="0">
                          <a:effectLst/>
                        </a:rPr>
                        <a:t> </a:t>
                      </a:r>
                      <a:endParaRPr lang="es-CO" sz="1100" dirty="0">
                        <a:effectLst/>
                      </a:endParaRPr>
                    </a:p>
                    <a:p>
                      <a:pPr marL="26670" marR="20955" algn="ctr">
                        <a:lnSpc>
                          <a:spcPct val="107000"/>
                        </a:lnSpc>
                        <a:spcAft>
                          <a:spcPts val="0"/>
                        </a:spcAft>
                      </a:pPr>
                      <a:endParaRPr lang="en-US" sz="1100" spc="5" dirty="0" smtClean="0">
                        <a:effectLst/>
                      </a:endParaRPr>
                    </a:p>
                    <a:p>
                      <a:pPr marL="26670" marR="20955" algn="ctr">
                        <a:lnSpc>
                          <a:spcPct val="107000"/>
                        </a:lnSpc>
                        <a:spcAft>
                          <a:spcPts val="0"/>
                        </a:spcAft>
                      </a:pPr>
                      <a:r>
                        <a:rPr lang="en-US" sz="1100" spc="5" dirty="0" smtClean="0">
                          <a:effectLst/>
                        </a:rPr>
                        <a:t>HALLAZGO</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750"/>
                        </a:lnSpc>
                        <a:spcBef>
                          <a:spcPts val="5"/>
                        </a:spcBef>
                        <a:spcAft>
                          <a:spcPts val="0"/>
                        </a:spcAft>
                      </a:pPr>
                      <a:r>
                        <a:rPr lang="es-CO" sz="1100" dirty="0">
                          <a:effectLst/>
                        </a:rPr>
                        <a:t> </a:t>
                      </a:r>
                    </a:p>
                    <a:p>
                      <a:pPr>
                        <a:lnSpc>
                          <a:spcPts val="1000"/>
                        </a:lnSpc>
                        <a:spcAft>
                          <a:spcPts val="0"/>
                        </a:spcAft>
                      </a:pPr>
                      <a:r>
                        <a:rPr lang="es-CO" sz="1100" dirty="0">
                          <a:effectLst/>
                        </a:rPr>
                        <a:t>  </a:t>
                      </a:r>
                      <a:endParaRPr lang="es-CO" sz="1100" dirty="0" smtClean="0">
                        <a:effectLst/>
                      </a:endParaRPr>
                    </a:p>
                    <a:p>
                      <a:pPr>
                        <a:lnSpc>
                          <a:spcPts val="1000"/>
                        </a:lnSpc>
                        <a:spcAft>
                          <a:spcPts val="0"/>
                        </a:spcAft>
                      </a:pPr>
                      <a:r>
                        <a:rPr lang="es-MX" sz="1100" dirty="0" smtClean="0">
                          <a:effectLst/>
                        </a:rPr>
                        <a:t>      </a:t>
                      </a:r>
                    </a:p>
                    <a:p>
                      <a:pPr algn="ctr">
                        <a:lnSpc>
                          <a:spcPts val="1000"/>
                        </a:lnSpc>
                        <a:spcAft>
                          <a:spcPts val="0"/>
                        </a:spcAft>
                      </a:pPr>
                      <a:r>
                        <a:rPr lang="es-MX" sz="1100" dirty="0" smtClean="0">
                          <a:effectLst/>
                        </a:rPr>
                        <a:t> ACCIÓN DE MEJORA/UNIDADES</a:t>
                      </a:r>
                      <a:r>
                        <a:rPr lang="es-MX" sz="1100" baseline="0" dirty="0" smtClean="0">
                          <a:effectLst/>
                        </a:rPr>
                        <a:t> DE MEDIDA/CANTIDADES</a:t>
                      </a:r>
                    </a:p>
                    <a:p>
                      <a:pPr algn="ctr">
                        <a:lnSpc>
                          <a:spcPts val="1000"/>
                        </a:lnSpc>
                        <a:spcAft>
                          <a:spcPts val="0"/>
                        </a:spcAft>
                      </a:pP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endParaRPr lang="en-US" sz="1100" dirty="0" smtClean="0">
                        <a:effectLst/>
                      </a:endParaRPr>
                    </a:p>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spc="-5" dirty="0" smtClean="0">
                          <a:effectLst/>
                        </a:rPr>
                        <a:t>AC</a:t>
                      </a:r>
                      <a:r>
                        <a:rPr lang="en-US" sz="1100" dirty="0" smtClean="0">
                          <a:effectLst/>
                        </a:rPr>
                        <a:t>T</a:t>
                      </a:r>
                      <a:r>
                        <a:rPr lang="en-US" sz="1100" spc="-10" dirty="0" smtClean="0">
                          <a:effectLst/>
                        </a:rPr>
                        <a:t>I</a:t>
                      </a:r>
                      <a:r>
                        <a:rPr lang="en-US" sz="1100" spc="-5" dirty="0" smtClean="0">
                          <a:effectLst/>
                        </a:rPr>
                        <a:t>VI</a:t>
                      </a:r>
                      <a:r>
                        <a:rPr lang="en-US" sz="1100" dirty="0" smtClean="0">
                          <a:effectLst/>
                        </a:rPr>
                        <a:t>D</a:t>
                      </a:r>
                      <a:r>
                        <a:rPr lang="en-US" sz="1100" spc="-5" dirty="0" smtClean="0">
                          <a:effectLst/>
                        </a:rPr>
                        <a:t>A</a:t>
                      </a:r>
                      <a:r>
                        <a:rPr lang="en-US" sz="1100" dirty="0" smtClean="0">
                          <a:effectLst/>
                        </a:rPr>
                        <a:t>D</a:t>
                      </a:r>
                      <a:r>
                        <a:rPr lang="en-US" sz="1100" spc="5" dirty="0" smtClean="0">
                          <a:effectLst/>
                        </a:rPr>
                        <a:t>E</a:t>
                      </a:r>
                      <a:r>
                        <a:rPr lang="en-US" sz="1100" dirty="0" smtClean="0">
                          <a:effectLst/>
                        </a:rPr>
                        <a:t>S</a:t>
                      </a:r>
                      <a:r>
                        <a:rPr lang="en-US" sz="1100" spc="-15" dirty="0" smtClean="0">
                          <a:effectLst/>
                        </a:rPr>
                        <a:t> </a:t>
                      </a:r>
                      <a:r>
                        <a:rPr lang="en-US" sz="1100" spc="5" dirty="0">
                          <a:effectLst/>
                        </a:rPr>
                        <a:t>RE</a:t>
                      </a:r>
                      <a:r>
                        <a:rPr lang="en-US" sz="1100" spc="-5" dirty="0">
                          <a:effectLst/>
                        </a:rPr>
                        <a:t>A</a:t>
                      </a:r>
                      <a:r>
                        <a:rPr lang="en-US" sz="1100" spc="-10" dirty="0">
                          <a:effectLst/>
                        </a:rPr>
                        <a:t>L</a:t>
                      </a:r>
                      <a:r>
                        <a:rPr lang="en-US" sz="1100" spc="-5" dirty="0">
                          <a:effectLst/>
                        </a:rPr>
                        <a:t>I</a:t>
                      </a:r>
                      <a:r>
                        <a:rPr lang="en-US" sz="1100" dirty="0">
                          <a:effectLst/>
                        </a:rPr>
                        <a:t>Z</a:t>
                      </a:r>
                      <a:r>
                        <a:rPr lang="en-US" sz="1100" spc="-5" dirty="0">
                          <a:effectLst/>
                        </a:rPr>
                        <a:t>A</a:t>
                      </a:r>
                      <a:r>
                        <a:rPr lang="en-US" sz="1100" dirty="0">
                          <a:effectLst/>
                        </a:rPr>
                        <a:t>D</a:t>
                      </a:r>
                      <a:r>
                        <a:rPr lang="en-US" sz="1100" spc="-5" dirty="0">
                          <a:effectLst/>
                        </a:rPr>
                        <a:t>A</a:t>
                      </a:r>
                      <a:r>
                        <a:rPr lang="en-US" sz="1100" dirty="0">
                          <a:effectLst/>
                        </a:rPr>
                        <a:t>S</a:t>
                      </a:r>
                      <a:r>
                        <a:rPr lang="en-US" sz="1100" spc="-35" dirty="0">
                          <a:effectLst/>
                        </a:rPr>
                        <a:t> </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n-US" sz="1100" dirty="0" smtClean="0">
                        <a:effectLst/>
                      </a:endParaRPr>
                    </a:p>
                    <a:p>
                      <a:pPr>
                        <a:lnSpc>
                          <a:spcPts val="1000"/>
                        </a:lnSpc>
                        <a:spcAft>
                          <a:spcPts val="0"/>
                        </a:spcAft>
                      </a:pPr>
                      <a:endParaRPr lang="es-CO" sz="1100" dirty="0">
                        <a:effectLst/>
                      </a:endParaRPr>
                    </a:p>
                    <a:p>
                      <a:pPr algn="ctr">
                        <a:lnSpc>
                          <a:spcPts val="1300"/>
                        </a:lnSpc>
                        <a:spcBef>
                          <a:spcPts val="100"/>
                        </a:spcBef>
                        <a:spcAft>
                          <a:spcPts val="0"/>
                        </a:spcAft>
                      </a:pPr>
                      <a:r>
                        <a:rPr lang="en-US" sz="1100" dirty="0">
                          <a:effectLst/>
                        </a:rPr>
                        <a:t> </a:t>
                      </a:r>
                      <a:r>
                        <a:rPr lang="en-US" sz="1100" spc="5" dirty="0" smtClean="0">
                          <a:effectLst/>
                        </a:rPr>
                        <a:t>RESP</a:t>
                      </a:r>
                      <a:r>
                        <a:rPr lang="en-US" sz="1100" dirty="0" smtClean="0">
                          <a:effectLst/>
                        </a:rPr>
                        <a:t>ON</a:t>
                      </a:r>
                      <a:r>
                        <a:rPr lang="en-US" sz="1100" spc="5" dirty="0" smtClean="0">
                          <a:effectLst/>
                        </a:rPr>
                        <a:t>S</a:t>
                      </a:r>
                      <a:r>
                        <a:rPr lang="en-US" sz="1100" spc="-5" dirty="0" smtClean="0">
                          <a:effectLst/>
                        </a:rPr>
                        <a:t>AB</a:t>
                      </a:r>
                      <a:r>
                        <a:rPr lang="en-US" sz="1100" spc="-10" dirty="0" smtClean="0">
                          <a:effectLst/>
                        </a:rPr>
                        <a:t>L</a:t>
                      </a:r>
                      <a:r>
                        <a:rPr lang="en-US" sz="1100" dirty="0" smtClean="0">
                          <a:effectLst/>
                        </a:rPr>
                        <a:t>E</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n-US" sz="1100" dirty="0" smtClean="0">
                        <a:effectLst/>
                      </a:endParaRPr>
                    </a:p>
                    <a:p>
                      <a:pPr>
                        <a:lnSpc>
                          <a:spcPts val="1000"/>
                        </a:lnSpc>
                        <a:spcAft>
                          <a:spcPts val="0"/>
                        </a:spcAft>
                      </a:pPr>
                      <a:endParaRPr lang="en-US" sz="1100" dirty="0" smtClean="0">
                        <a:effectLst/>
                      </a:endParaRPr>
                    </a:p>
                    <a:p>
                      <a:pPr algn="ctr">
                        <a:lnSpc>
                          <a:spcPts val="1000"/>
                        </a:lnSpc>
                        <a:spcAft>
                          <a:spcPts val="0"/>
                        </a:spcAft>
                      </a:pPr>
                      <a:r>
                        <a:rPr lang="en-US" sz="1100" dirty="0" smtClean="0">
                          <a:effectLst/>
                        </a:rPr>
                        <a:t> FECHA </a:t>
                      </a:r>
                    </a:p>
                    <a:p>
                      <a:pPr algn="ctr">
                        <a:lnSpc>
                          <a:spcPts val="1000"/>
                        </a:lnSpc>
                        <a:spcAft>
                          <a:spcPts val="0"/>
                        </a:spcAft>
                      </a:pPr>
                      <a:r>
                        <a:rPr lang="en-US" sz="1100" dirty="0" smtClean="0">
                          <a:effectLst/>
                        </a:rPr>
                        <a:t>DE  VENCIMIENTO                                             INTERNA </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n-US" sz="1100" dirty="0" smtClean="0">
                        <a:effectLst/>
                      </a:endParaRPr>
                    </a:p>
                    <a:p>
                      <a:pPr>
                        <a:lnSpc>
                          <a:spcPts val="750"/>
                        </a:lnSpc>
                        <a:spcBef>
                          <a:spcPts val="5"/>
                        </a:spcBef>
                        <a:spcAft>
                          <a:spcPts val="0"/>
                        </a:spcAft>
                      </a:pPr>
                      <a:endParaRPr lang="es-CO" sz="1100" dirty="0">
                        <a:effectLst/>
                      </a:endParaRPr>
                    </a:p>
                    <a:p>
                      <a:pPr algn="ctr">
                        <a:lnSpc>
                          <a:spcPts val="1000"/>
                        </a:lnSpc>
                        <a:spcAft>
                          <a:spcPts val="0"/>
                        </a:spcAft>
                      </a:pPr>
                      <a:r>
                        <a:rPr lang="en-US" sz="1100" dirty="0">
                          <a:effectLst/>
                        </a:rPr>
                        <a:t> </a:t>
                      </a:r>
                      <a:r>
                        <a:rPr lang="en-US" sz="1100" spc="5" dirty="0" smtClean="0">
                          <a:effectLst/>
                        </a:rPr>
                        <a:t>ES</a:t>
                      </a:r>
                      <a:r>
                        <a:rPr lang="en-US" sz="1100" dirty="0" smtClean="0">
                          <a:effectLst/>
                        </a:rPr>
                        <a:t>T</a:t>
                      </a:r>
                      <a:r>
                        <a:rPr lang="en-US" sz="1100" spc="-10" dirty="0" smtClean="0">
                          <a:effectLst/>
                        </a:rPr>
                        <a:t>A</a:t>
                      </a:r>
                      <a:r>
                        <a:rPr lang="en-US" sz="1100" dirty="0" smtClean="0">
                          <a:effectLst/>
                        </a:rPr>
                        <a:t>DO</a:t>
                      </a:r>
                      <a:r>
                        <a:rPr lang="en-US" sz="1100" spc="-5" dirty="0" smtClean="0">
                          <a:effectLst/>
                        </a:rPr>
                        <a:t> </a:t>
                      </a:r>
                      <a:r>
                        <a:rPr lang="en-US" sz="1100" dirty="0">
                          <a:effectLst/>
                        </a:rPr>
                        <a:t>DE</a:t>
                      </a:r>
                      <a:r>
                        <a:rPr lang="en-US" sz="1100" spc="10" dirty="0">
                          <a:effectLst/>
                        </a:rPr>
                        <a:t> </a:t>
                      </a:r>
                      <a:r>
                        <a:rPr lang="en-US" sz="1100" spc="-10" dirty="0">
                          <a:effectLst/>
                        </a:rPr>
                        <a:t>L</a:t>
                      </a:r>
                      <a:r>
                        <a:rPr lang="en-US" sz="1100" dirty="0">
                          <a:effectLst/>
                        </a:rPr>
                        <a:t>A </a:t>
                      </a:r>
                      <a:r>
                        <a:rPr lang="en-US" sz="1100" spc="-5" dirty="0">
                          <a:effectLst/>
                        </a:rPr>
                        <a:t>AC</a:t>
                      </a:r>
                      <a:r>
                        <a:rPr lang="en-US" sz="1100" dirty="0">
                          <a:effectLst/>
                        </a:rPr>
                        <a:t>T</a:t>
                      </a:r>
                      <a:r>
                        <a:rPr lang="en-US" sz="1100" spc="-10" dirty="0">
                          <a:effectLst/>
                        </a:rPr>
                        <a:t>I</a:t>
                      </a:r>
                      <a:r>
                        <a:rPr lang="en-US" sz="1100" spc="-5" dirty="0">
                          <a:effectLst/>
                        </a:rPr>
                        <a:t>VI</a:t>
                      </a:r>
                      <a:r>
                        <a:rPr lang="en-US" sz="1100" dirty="0">
                          <a:effectLst/>
                        </a:rPr>
                        <a:t>D</a:t>
                      </a:r>
                      <a:r>
                        <a:rPr lang="en-US" sz="1100" spc="-5" dirty="0">
                          <a:effectLst/>
                        </a:rPr>
                        <a:t>A</a:t>
                      </a:r>
                      <a:r>
                        <a:rPr lang="en-US" sz="1100" dirty="0">
                          <a:effectLst/>
                        </a:rPr>
                        <a:t>D</a:t>
                      </a:r>
                      <a:endParaRPr lang="es-CO" sz="1100" dirty="0">
                        <a:effectLst/>
                        <a:latin typeface="Calibri"/>
                        <a:ea typeface="Calibri"/>
                        <a:cs typeface="Times New Roman"/>
                      </a:endParaRPr>
                    </a:p>
                  </a:txBody>
                  <a:tcPr marL="0" marR="0" marT="0" marB="0">
                    <a:solidFill>
                      <a:schemeClr val="tx2"/>
                    </a:solidFill>
                  </a:tcPr>
                </a:tc>
                <a:extLst>
                  <a:ext uri="{0D108BD9-81ED-4DB2-BD59-A6C34878D82A}">
                    <a16:rowId xmlns:a16="http://schemas.microsoft.com/office/drawing/2014/main" val="10000"/>
                  </a:ext>
                </a:extLst>
              </a:tr>
              <a:tr h="1527907">
                <a:tc>
                  <a:txBody>
                    <a:bodyPr/>
                    <a:lstStyle/>
                    <a:p>
                      <a:pPr marL="12065" marR="3175" algn="ctr">
                        <a:lnSpc>
                          <a:spcPct val="107000"/>
                        </a:lnSpc>
                        <a:spcBef>
                          <a:spcPts val="445"/>
                        </a:spcBef>
                        <a:spcAft>
                          <a:spcPts val="0"/>
                        </a:spcAft>
                      </a:pPr>
                      <a:endParaRPr lang="es-CO" sz="1100" b="0" kern="1200" dirty="0" smtClean="0">
                        <a:solidFill>
                          <a:schemeClr val="dk1"/>
                        </a:solidFill>
                        <a:effectLst/>
                        <a:latin typeface="+mn-lt"/>
                        <a:ea typeface="+mn-ea"/>
                        <a:cs typeface="+mn-cs"/>
                      </a:endParaRPr>
                    </a:p>
                    <a:p>
                      <a:pPr marL="12065" marR="3175" algn="ctr">
                        <a:lnSpc>
                          <a:spcPct val="107000"/>
                        </a:lnSpc>
                        <a:spcBef>
                          <a:spcPts val="445"/>
                        </a:spcBef>
                        <a:spcAft>
                          <a:spcPts val="0"/>
                        </a:spcAft>
                      </a:pPr>
                      <a:endParaRPr lang="es-CO" sz="1100" b="0" kern="1200" dirty="0" smtClean="0">
                        <a:solidFill>
                          <a:schemeClr val="dk1"/>
                        </a:solidFill>
                        <a:effectLst/>
                        <a:latin typeface="+mn-lt"/>
                        <a:ea typeface="+mn-ea"/>
                        <a:cs typeface="+mn-cs"/>
                      </a:endParaRPr>
                    </a:p>
                    <a:p>
                      <a:pPr marL="12065" marR="3175" algn="ctr">
                        <a:lnSpc>
                          <a:spcPct val="107000"/>
                        </a:lnSpc>
                        <a:spcBef>
                          <a:spcPts val="445"/>
                        </a:spcBef>
                        <a:spcAft>
                          <a:spcPts val="0"/>
                        </a:spcAft>
                      </a:pPr>
                      <a:endParaRPr lang="es-CO" sz="1100" b="0" kern="1200" dirty="0">
                        <a:solidFill>
                          <a:schemeClr val="dk1"/>
                        </a:solidFill>
                        <a:effectLst/>
                        <a:latin typeface="+mn-lt"/>
                        <a:ea typeface="+mn-ea"/>
                        <a:cs typeface="+mn-cs"/>
                      </a:endParaRPr>
                    </a:p>
                    <a:p>
                      <a:pPr marL="12065" marR="3175" algn="ctr">
                        <a:lnSpc>
                          <a:spcPct val="107000"/>
                        </a:lnSpc>
                        <a:spcBef>
                          <a:spcPts val="445"/>
                        </a:spcBef>
                        <a:spcAft>
                          <a:spcPts val="0"/>
                        </a:spcAft>
                      </a:pPr>
                      <a:r>
                        <a:rPr lang="es-CO" sz="1100" b="0" kern="1200" dirty="0" smtClean="0">
                          <a:solidFill>
                            <a:schemeClr val="dk1"/>
                          </a:solidFill>
                          <a:effectLst/>
                          <a:latin typeface="+mn-lt"/>
                          <a:ea typeface="+mn-ea"/>
                          <a:cs typeface="+mn-cs"/>
                        </a:rPr>
                        <a:t>24</a:t>
                      </a:r>
                      <a:endParaRPr lang="es-CO" sz="1100" b="0" kern="1200" dirty="0">
                        <a:solidFill>
                          <a:schemeClr val="dk1"/>
                        </a:solidFill>
                        <a:effectLst/>
                        <a:latin typeface="+mn-lt"/>
                        <a:ea typeface="+mn-ea"/>
                        <a:cs typeface="+mn-cs"/>
                      </a:endParaRPr>
                    </a:p>
                  </a:txBody>
                  <a:tcPr marL="0" marR="0" marT="0" marB="0">
                    <a:solidFill>
                      <a:schemeClr val="accent1">
                        <a:lumMod val="40000"/>
                        <a:lumOff val="60000"/>
                      </a:schemeClr>
                    </a:solidFill>
                  </a:tcPr>
                </a:tc>
                <a:tc>
                  <a:txBody>
                    <a:bodyPr/>
                    <a:lstStyle/>
                    <a:p>
                      <a:pPr marL="0" algn="just" defTabSz="914400" rtl="0" eaLnBrk="1" fontAlgn="ctr" latinLnBrk="0" hangingPunct="1"/>
                      <a:r>
                        <a:rPr lang="es-CO" sz="1100" b="0" kern="1200" dirty="0">
                          <a:solidFill>
                            <a:schemeClr val="dk1"/>
                          </a:solidFill>
                          <a:effectLst/>
                          <a:latin typeface="+mn-lt"/>
                          <a:ea typeface="+mn-ea"/>
                          <a:cs typeface="+mn-cs"/>
                        </a:rPr>
                        <a:t>Elaborar un manual de procedimientos </a:t>
                      </a:r>
                      <a:r>
                        <a:rPr lang="es-CO" sz="1100" b="0" kern="1200" dirty="0" smtClean="0">
                          <a:solidFill>
                            <a:schemeClr val="dk1"/>
                          </a:solidFill>
                          <a:effectLst/>
                          <a:latin typeface="+mn-lt"/>
                          <a:ea typeface="+mn-ea"/>
                          <a:cs typeface="+mn-cs"/>
                        </a:rPr>
                        <a:t>contables”. </a:t>
                      </a:r>
                      <a:r>
                        <a:rPr lang="es-CO" sz="1100" b="0" i="1" kern="1200" dirty="0" smtClean="0">
                          <a:solidFill>
                            <a:schemeClr val="dk1"/>
                          </a:solidFill>
                          <a:effectLst/>
                          <a:latin typeface="+mn-lt"/>
                          <a:ea typeface="+mn-ea"/>
                          <a:cs typeface="+mn-cs"/>
                        </a:rPr>
                        <a:t>-La falta de políticas y procedimientos claros y precisos en el manejo  de la información </a:t>
                      </a:r>
                      <a:endParaRPr lang="es-CO" sz="1100" b="0" i="1" kern="1200" dirty="0">
                        <a:solidFill>
                          <a:schemeClr val="dk1"/>
                        </a:solidFill>
                        <a:effectLst/>
                        <a:latin typeface="+mn-lt"/>
                        <a:ea typeface="+mn-ea"/>
                        <a:cs typeface="+mn-cs"/>
                      </a:endParaRPr>
                    </a:p>
                  </a:txBody>
                  <a:tcPr marL="9525" marR="9525" marT="9525" marB="0" anchor="ctr">
                    <a:solidFill>
                      <a:schemeClr val="accent1">
                        <a:lumMod val="40000"/>
                        <a:lumOff val="60000"/>
                      </a:schemeClr>
                    </a:solidFill>
                  </a:tcPr>
                </a:tc>
                <a:tc rowSpan="2">
                  <a:txBody>
                    <a:bodyPr/>
                    <a:lstStyle/>
                    <a:p>
                      <a:pPr algn="just"/>
                      <a:endParaRPr lang="es-CO" sz="1100" b="0" kern="1200" dirty="0" smtClean="0">
                        <a:solidFill>
                          <a:schemeClr val="dk1"/>
                        </a:solidFill>
                        <a:effectLst/>
                        <a:latin typeface="+mn-lt"/>
                        <a:ea typeface="+mn-ea"/>
                        <a:cs typeface="+mn-cs"/>
                      </a:endParaRPr>
                    </a:p>
                    <a:p>
                      <a:pPr algn="just"/>
                      <a:endParaRPr lang="es-CO" sz="1100" b="0" kern="1200" dirty="0" smtClean="0">
                        <a:solidFill>
                          <a:schemeClr val="dk1"/>
                        </a:solidFill>
                        <a:effectLst/>
                        <a:latin typeface="+mn-lt"/>
                        <a:ea typeface="+mn-ea"/>
                        <a:cs typeface="+mn-cs"/>
                      </a:endParaRPr>
                    </a:p>
                    <a:p>
                      <a:pPr algn="just"/>
                      <a:endParaRPr lang="es-CO" sz="1100" b="0" kern="1200" dirty="0" smtClean="0">
                        <a:solidFill>
                          <a:schemeClr val="dk1"/>
                        </a:solidFill>
                        <a:effectLst/>
                        <a:latin typeface="+mn-lt"/>
                        <a:ea typeface="+mn-ea"/>
                        <a:cs typeface="+mn-cs"/>
                      </a:endParaRPr>
                    </a:p>
                    <a:p>
                      <a:pPr algn="just"/>
                      <a:endParaRPr lang="es-CO" sz="1100" b="0" kern="1200" dirty="0" smtClean="0">
                        <a:solidFill>
                          <a:schemeClr val="dk1"/>
                        </a:solidFill>
                        <a:effectLst/>
                        <a:latin typeface="+mn-lt"/>
                        <a:ea typeface="+mn-ea"/>
                        <a:cs typeface="+mn-cs"/>
                      </a:endParaRPr>
                    </a:p>
                    <a:p>
                      <a:pPr algn="just"/>
                      <a:r>
                        <a:rPr lang="es-CO" sz="1100" b="0" kern="1200" dirty="0" smtClean="0">
                          <a:solidFill>
                            <a:schemeClr val="dk1"/>
                          </a:solidFill>
                          <a:effectLst/>
                          <a:latin typeface="+mn-lt"/>
                          <a:ea typeface="+mn-ea"/>
                          <a:cs typeface="+mn-cs"/>
                        </a:rPr>
                        <a:t>En el numeral 3.1 del manual de políticas contables aprobado en el Comité IDA del 22 de diciembre de 2016 se define la política contable que suministra información referente a la presentación razonable de los estados financieros y establece el conjunto completo de estos, con el propósito de asegurar que los mismos sean comparables y que cubran las necesidades de diferentes usuarios de la información.</a:t>
                      </a:r>
                    </a:p>
                    <a:p>
                      <a:pPr algn="just"/>
                      <a:endParaRPr lang="es-CO" sz="1100" b="0" kern="1200" dirty="0" smtClean="0">
                        <a:solidFill>
                          <a:srgbClr val="FF0000"/>
                        </a:solidFill>
                        <a:effectLst/>
                        <a:latin typeface="+mn-lt"/>
                        <a:ea typeface="+mn-ea"/>
                        <a:cs typeface="+mn-cs"/>
                      </a:endParaRPr>
                    </a:p>
                    <a:p>
                      <a:pPr algn="just"/>
                      <a:endParaRPr lang="es-CO" sz="1100" b="0" kern="1200" dirty="0" smtClean="0">
                        <a:solidFill>
                          <a:srgbClr val="FF0000"/>
                        </a:solidFill>
                        <a:effectLst/>
                        <a:latin typeface="+mn-lt"/>
                        <a:ea typeface="+mn-ea"/>
                        <a:cs typeface="+mn-cs"/>
                      </a:endParaRPr>
                    </a:p>
                    <a:p>
                      <a:pPr algn="just"/>
                      <a:endParaRPr lang="es-CO" sz="1100" b="0" kern="1200" dirty="0" smtClean="0">
                        <a:solidFill>
                          <a:srgbClr val="FF0000"/>
                        </a:solidFill>
                        <a:effectLst/>
                        <a:latin typeface="+mn-lt"/>
                        <a:ea typeface="+mn-ea"/>
                        <a:cs typeface="+mn-cs"/>
                      </a:endParaRPr>
                    </a:p>
                  </a:txBody>
                  <a:tcPr marL="0" marR="0" marT="0" marB="0">
                    <a:solidFill>
                      <a:schemeClr val="accent1">
                        <a:lumMod val="40000"/>
                        <a:lumOff val="60000"/>
                      </a:schemeClr>
                    </a:solidFill>
                  </a:tcPr>
                </a:tc>
                <a:tc>
                  <a:txBody>
                    <a:bodyPr/>
                    <a:lstStyle/>
                    <a:p>
                      <a:pP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marL="0" marR="0" lvl="0" indent="0" algn="ctr" defTabSz="914400" rtl="0" eaLnBrk="1" fontAlgn="auto" latinLnBrk="0" hangingPunct="1">
                        <a:lnSpc>
                          <a:spcPct val="100000"/>
                        </a:lnSpc>
                        <a:spcBef>
                          <a:spcPts val="5"/>
                        </a:spcBef>
                        <a:spcAft>
                          <a:spcPts val="0"/>
                        </a:spcAft>
                        <a:buClrTx/>
                        <a:buSzTx/>
                        <a:buFontTx/>
                        <a:buNone/>
                        <a:tabLst/>
                        <a:defRPr/>
                      </a:pPr>
                      <a:r>
                        <a:rPr lang="es-MX" sz="1100" b="0" kern="1200" dirty="0" smtClean="0">
                          <a:solidFill>
                            <a:schemeClr val="tx1"/>
                          </a:solidFill>
                          <a:effectLst/>
                          <a:latin typeface="+mn-lt"/>
                          <a:ea typeface="+mn-ea"/>
                          <a:cs typeface="+mn-cs"/>
                        </a:rPr>
                        <a:t>Subdirección Administrativa y Financiera</a:t>
                      </a:r>
                    </a:p>
                  </a:txBody>
                  <a:tcPr marL="0" marR="0" marT="0" marB="0">
                    <a:solidFill>
                      <a:schemeClr val="accent1">
                        <a:lumMod val="40000"/>
                        <a:lumOff val="60000"/>
                      </a:schemeClr>
                    </a:solidFill>
                  </a:tcPr>
                </a:tc>
                <a:tc>
                  <a:txBody>
                    <a:bodyPr/>
                    <a:lstStyle/>
                    <a:p>
                      <a:pPr algn="ctr">
                        <a:lnSpc>
                          <a:spcPct val="100000"/>
                        </a:lnSpc>
                        <a:spcBef>
                          <a:spcPts val="50"/>
                        </a:spcBef>
                        <a:spcAft>
                          <a:spcPts val="0"/>
                        </a:spcAft>
                      </a:pPr>
                      <a:endParaRPr lang="es-CO" sz="1100" b="0" dirty="0" smtClean="0">
                        <a:solidFill>
                          <a:schemeClr val="tx1"/>
                        </a:solidFill>
                        <a:effectLst/>
                        <a:latin typeface="Calibri"/>
                        <a:ea typeface="Calibri"/>
                        <a:cs typeface="Times New Roman"/>
                      </a:endParaRPr>
                    </a:p>
                    <a:p>
                      <a:pPr algn="ctr">
                        <a:lnSpc>
                          <a:spcPct val="100000"/>
                        </a:lnSpc>
                        <a:spcBef>
                          <a:spcPts val="50"/>
                        </a:spcBef>
                        <a:spcAft>
                          <a:spcPts val="0"/>
                        </a:spcAft>
                      </a:pPr>
                      <a:endParaRPr lang="es-CO" sz="1100" b="0" dirty="0" smtClean="0">
                        <a:solidFill>
                          <a:schemeClr val="tx1"/>
                        </a:solidFill>
                        <a:effectLst/>
                        <a:latin typeface="Calibri"/>
                        <a:ea typeface="Calibri"/>
                        <a:cs typeface="Times New Roman"/>
                      </a:endParaRPr>
                    </a:p>
                    <a:p>
                      <a:pPr algn="ctr">
                        <a:lnSpc>
                          <a:spcPct val="100000"/>
                        </a:lnSpc>
                        <a:spcBef>
                          <a:spcPts val="50"/>
                        </a:spcBef>
                        <a:spcAft>
                          <a:spcPts val="0"/>
                        </a:spcAft>
                      </a:pPr>
                      <a:r>
                        <a:rPr lang="es-CO" sz="1100" b="0" dirty="0" smtClean="0">
                          <a:solidFill>
                            <a:schemeClr val="tx1"/>
                          </a:solidFill>
                          <a:effectLst/>
                          <a:latin typeface="Calibri"/>
                          <a:ea typeface="Calibri"/>
                          <a:cs typeface="Times New Roman"/>
                        </a:rPr>
                        <a:t>31/12/</a:t>
                      </a:r>
                      <a:r>
                        <a:rPr lang="es-CO" sz="1100" b="0" baseline="0" dirty="0" smtClean="0">
                          <a:solidFill>
                            <a:schemeClr val="tx1"/>
                          </a:solidFill>
                          <a:effectLst/>
                          <a:latin typeface="Calibri"/>
                          <a:ea typeface="Calibri"/>
                          <a:cs typeface="Times New Roman"/>
                        </a:rPr>
                        <a:t>2016</a:t>
                      </a:r>
                      <a:endParaRPr lang="es-CO" sz="1100" b="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a:lnSpc>
                          <a:spcPts val="950"/>
                        </a:lnSpc>
                        <a:spcBef>
                          <a:spcPts val="15"/>
                        </a:spcBef>
                        <a:spcAft>
                          <a:spcPts val="0"/>
                        </a:spcAft>
                      </a:pPr>
                      <a:endParaRPr lang="es-CO" sz="1100" b="0" dirty="0" smtClean="0">
                        <a:solidFill>
                          <a:schemeClr val="tx1"/>
                        </a:solidFill>
                        <a:effectLst/>
                        <a:latin typeface="Calibri"/>
                        <a:ea typeface="Calibri"/>
                        <a:cs typeface="Times New Roman"/>
                      </a:endParaRPr>
                    </a:p>
                    <a:p>
                      <a:pPr>
                        <a:lnSpc>
                          <a:spcPts val="950"/>
                        </a:lnSpc>
                        <a:spcBef>
                          <a:spcPts val="15"/>
                        </a:spcBef>
                        <a:spcAft>
                          <a:spcPts val="0"/>
                        </a:spcAft>
                      </a:pPr>
                      <a:endParaRPr lang="es-CO" sz="1100" b="0" dirty="0" smtClean="0">
                        <a:solidFill>
                          <a:schemeClr val="tx1"/>
                        </a:solidFill>
                        <a:effectLst/>
                        <a:latin typeface="Calibri"/>
                        <a:ea typeface="Calibri"/>
                        <a:cs typeface="Times New Roman"/>
                      </a:endParaRPr>
                    </a:p>
                    <a:p>
                      <a:pPr>
                        <a:lnSpc>
                          <a:spcPts val="950"/>
                        </a:lnSpc>
                        <a:spcBef>
                          <a:spcPts val="15"/>
                        </a:spcBef>
                        <a:spcAft>
                          <a:spcPts val="0"/>
                        </a:spcAft>
                      </a:pPr>
                      <a:endParaRPr lang="es-CO" sz="1100" b="0" dirty="0" smtClean="0">
                        <a:solidFill>
                          <a:schemeClr val="tx1"/>
                        </a:solidFill>
                        <a:effectLst/>
                        <a:latin typeface="Calibri"/>
                        <a:ea typeface="Calibri"/>
                        <a:cs typeface="Times New Roman"/>
                      </a:endParaRPr>
                    </a:p>
                    <a:p>
                      <a:pPr marL="0" marR="0" lvl="0" indent="0" algn="l" defTabSz="914400" rtl="0" eaLnBrk="1" fontAlgn="auto" latinLnBrk="0" hangingPunct="1">
                        <a:lnSpc>
                          <a:spcPts val="950"/>
                        </a:lnSpc>
                        <a:spcBef>
                          <a:spcPts val="15"/>
                        </a:spcBef>
                        <a:spcAft>
                          <a:spcPts val="0"/>
                        </a:spcAft>
                        <a:buClrTx/>
                        <a:buSzTx/>
                        <a:buFontTx/>
                        <a:buNone/>
                        <a:tabLst/>
                        <a:defRPr/>
                      </a:pPr>
                      <a:r>
                        <a:rPr lang="es-MX" sz="1100" dirty="0" smtClean="0">
                          <a:solidFill>
                            <a:schemeClr val="tx1"/>
                          </a:solidFill>
                          <a:effectLst/>
                          <a:latin typeface="+mn-lt"/>
                          <a:ea typeface="Calibri"/>
                          <a:cs typeface="Times New Roman"/>
                        </a:rPr>
                        <a:t>    CUMPLIDA</a:t>
                      </a:r>
                      <a:endParaRPr lang="es-CO" sz="1100" dirty="0" smtClean="0">
                        <a:solidFill>
                          <a:schemeClr val="tx1"/>
                        </a:solidFill>
                        <a:effectLst/>
                        <a:latin typeface="+mn-lt"/>
                        <a:ea typeface="Calibri"/>
                        <a:cs typeface="Times New Roman"/>
                      </a:endParaRPr>
                    </a:p>
                  </a:txBody>
                  <a:tcPr marL="0" marR="0" marT="0" marB="0">
                    <a:solidFill>
                      <a:schemeClr val="accent1">
                        <a:lumMod val="40000"/>
                        <a:lumOff val="60000"/>
                      </a:schemeClr>
                    </a:solidFill>
                  </a:tcPr>
                </a:tc>
                <a:extLst>
                  <a:ext uri="{0D108BD9-81ED-4DB2-BD59-A6C34878D82A}">
                    <a16:rowId xmlns:a16="http://schemas.microsoft.com/office/drawing/2014/main" val="323131711"/>
                  </a:ext>
                </a:extLst>
              </a:tr>
              <a:tr h="1527907">
                <a:tc>
                  <a:txBody>
                    <a:bodyPr/>
                    <a:lstStyle/>
                    <a:p>
                      <a:pPr marL="12065" marR="3175" algn="ctr">
                        <a:lnSpc>
                          <a:spcPct val="107000"/>
                        </a:lnSpc>
                        <a:spcBef>
                          <a:spcPts val="445"/>
                        </a:spcBef>
                        <a:spcAft>
                          <a:spcPts val="0"/>
                        </a:spcAft>
                      </a:pPr>
                      <a:endParaRPr lang="es-CO"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CO"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CO"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r>
                        <a:rPr lang="es-CO" sz="900" dirty="0" smtClean="0">
                          <a:solidFill>
                            <a:schemeClr val="tx1"/>
                          </a:solidFill>
                          <a:effectLst/>
                          <a:latin typeface="Calibri"/>
                          <a:ea typeface="Calibri"/>
                          <a:cs typeface="Times New Roman"/>
                        </a:rPr>
                        <a:t>24</a:t>
                      </a:r>
                      <a:endParaRPr lang="es-CO" sz="90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marL="0" algn="just" defTabSz="914400" rtl="0" eaLnBrk="1" fontAlgn="ctr" latinLnBrk="0" hangingPunct="1"/>
                      <a:r>
                        <a:rPr lang="es-CO" sz="1100" b="0" kern="1200" dirty="0">
                          <a:solidFill>
                            <a:schemeClr val="dk1"/>
                          </a:solidFill>
                          <a:effectLst/>
                          <a:latin typeface="+mn-lt"/>
                          <a:ea typeface="+mn-ea"/>
                          <a:cs typeface="+mn-cs"/>
                        </a:rPr>
                        <a:t>Elaborar un manual de procedimientos </a:t>
                      </a:r>
                      <a:r>
                        <a:rPr lang="es-CO" sz="1100" b="0" kern="1200" dirty="0" smtClean="0">
                          <a:solidFill>
                            <a:schemeClr val="dk1"/>
                          </a:solidFill>
                          <a:effectLst/>
                          <a:latin typeface="+mn-lt"/>
                          <a:ea typeface="+mn-ea"/>
                          <a:cs typeface="+mn-cs"/>
                        </a:rPr>
                        <a:t>contables.</a:t>
                      </a:r>
                      <a:r>
                        <a:rPr lang="es-CO" sz="1100" b="0" kern="1200" baseline="0" dirty="0" smtClean="0">
                          <a:solidFill>
                            <a:schemeClr val="dk1"/>
                          </a:solidFill>
                          <a:effectLst/>
                          <a:latin typeface="+mn-lt"/>
                          <a:ea typeface="+mn-ea"/>
                          <a:cs typeface="+mn-cs"/>
                        </a:rPr>
                        <a:t> “</a:t>
                      </a:r>
                      <a:r>
                        <a:rPr lang="es-CO" sz="1100" b="0" i="1" kern="1200" baseline="0" dirty="0" smtClean="0">
                          <a:solidFill>
                            <a:schemeClr val="dk1"/>
                          </a:solidFill>
                          <a:effectLst/>
                          <a:latin typeface="+mn-lt"/>
                          <a:ea typeface="+mn-ea"/>
                          <a:cs typeface="+mn-cs"/>
                        </a:rPr>
                        <a:t>Los Estados Contables de la CRA a 31 de diciembre de 2012, fueron firmados por una persona diferente al contador”.</a:t>
                      </a:r>
                      <a:endParaRPr lang="es-CO" sz="1100" b="0" i="1" kern="1200" dirty="0">
                        <a:solidFill>
                          <a:schemeClr val="dk1"/>
                        </a:solidFill>
                        <a:effectLst/>
                        <a:latin typeface="+mn-lt"/>
                        <a:ea typeface="+mn-ea"/>
                        <a:cs typeface="+mn-cs"/>
                      </a:endParaRPr>
                    </a:p>
                  </a:txBody>
                  <a:tcPr marL="9525" marR="9525" marT="9525" marB="0" anchor="ctr">
                    <a:solidFill>
                      <a:schemeClr val="accent1">
                        <a:lumMod val="40000"/>
                        <a:lumOff val="60000"/>
                      </a:schemeClr>
                    </a:solidFill>
                  </a:tcPr>
                </a:tc>
                <a:tc vMerge="1">
                  <a:txBody>
                    <a:bodyPr/>
                    <a:lstStyle/>
                    <a:p>
                      <a:pPr algn="just"/>
                      <a:endParaRPr lang="es-CO" sz="1100" b="0" kern="1200" dirty="0" smtClean="0">
                        <a:solidFill>
                          <a:srgbClr val="FF0000"/>
                        </a:solidFill>
                        <a:effectLst/>
                        <a:latin typeface="+mn-lt"/>
                        <a:ea typeface="+mn-ea"/>
                        <a:cs typeface="+mn-cs"/>
                      </a:endParaRPr>
                    </a:p>
                  </a:txBody>
                  <a:tcPr marL="0" marR="0" marT="0" marB="0">
                    <a:solidFill>
                      <a:schemeClr val="accent1">
                        <a:lumMod val="40000"/>
                        <a:lumOff val="60000"/>
                      </a:schemeClr>
                    </a:solidFill>
                  </a:tcPr>
                </a:tc>
                <a:tc>
                  <a:txBody>
                    <a:bodyPr/>
                    <a:lstStyle/>
                    <a:p>
                      <a:pP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marL="0" marR="0" lvl="0" indent="0" algn="ctr" defTabSz="914400" rtl="0" eaLnBrk="1" fontAlgn="auto" latinLnBrk="0" hangingPunct="1">
                        <a:lnSpc>
                          <a:spcPct val="100000"/>
                        </a:lnSpc>
                        <a:spcBef>
                          <a:spcPts val="5"/>
                        </a:spcBef>
                        <a:spcAft>
                          <a:spcPts val="0"/>
                        </a:spcAft>
                        <a:buClrTx/>
                        <a:buSzTx/>
                        <a:buFontTx/>
                        <a:buNone/>
                        <a:tabLst/>
                        <a:defRPr/>
                      </a:pPr>
                      <a:r>
                        <a:rPr lang="es-MX" sz="1100" b="0" kern="1200" dirty="0" smtClean="0">
                          <a:solidFill>
                            <a:schemeClr val="tx1"/>
                          </a:solidFill>
                          <a:effectLst/>
                          <a:latin typeface="+mn-lt"/>
                          <a:ea typeface="+mn-ea"/>
                          <a:cs typeface="+mn-cs"/>
                        </a:rPr>
                        <a:t>Subdirección Administrativa y Financiera</a:t>
                      </a:r>
                    </a:p>
                  </a:txBody>
                  <a:tcPr marL="0" marR="0" marT="0" marB="0">
                    <a:solidFill>
                      <a:schemeClr val="accent1">
                        <a:lumMod val="40000"/>
                        <a:lumOff val="60000"/>
                      </a:schemeClr>
                    </a:solidFill>
                  </a:tcPr>
                </a:tc>
                <a:tc>
                  <a:txBody>
                    <a:bodyPr/>
                    <a:lstStyle/>
                    <a:p>
                      <a:pPr algn="ctr">
                        <a:lnSpc>
                          <a:spcPct val="100000"/>
                        </a:lnSpc>
                        <a:spcBef>
                          <a:spcPts val="50"/>
                        </a:spcBef>
                        <a:spcAft>
                          <a:spcPts val="0"/>
                        </a:spcAft>
                      </a:pPr>
                      <a:endParaRPr lang="es-CO" sz="1100" b="0" dirty="0" smtClean="0">
                        <a:solidFill>
                          <a:schemeClr val="tx1"/>
                        </a:solidFill>
                        <a:effectLst/>
                        <a:latin typeface="Calibri"/>
                        <a:ea typeface="Calibri"/>
                        <a:cs typeface="Times New Roman"/>
                      </a:endParaRPr>
                    </a:p>
                    <a:p>
                      <a:pPr algn="ctr">
                        <a:lnSpc>
                          <a:spcPct val="100000"/>
                        </a:lnSpc>
                        <a:spcBef>
                          <a:spcPts val="50"/>
                        </a:spcBef>
                        <a:spcAft>
                          <a:spcPts val="0"/>
                        </a:spcAft>
                      </a:pPr>
                      <a:endParaRPr lang="es-CO" sz="1100" b="0" dirty="0" smtClean="0">
                        <a:solidFill>
                          <a:schemeClr val="tx1"/>
                        </a:solidFill>
                        <a:effectLst/>
                        <a:latin typeface="Calibri"/>
                        <a:ea typeface="Calibri"/>
                        <a:cs typeface="Times New Roman"/>
                      </a:endParaRPr>
                    </a:p>
                    <a:p>
                      <a:pPr algn="ctr">
                        <a:lnSpc>
                          <a:spcPct val="100000"/>
                        </a:lnSpc>
                        <a:spcBef>
                          <a:spcPts val="50"/>
                        </a:spcBef>
                        <a:spcAft>
                          <a:spcPts val="0"/>
                        </a:spcAft>
                      </a:pPr>
                      <a:r>
                        <a:rPr lang="es-CO" sz="1100" b="0" dirty="0" smtClean="0">
                          <a:solidFill>
                            <a:schemeClr val="tx1"/>
                          </a:solidFill>
                          <a:effectLst/>
                          <a:latin typeface="+mn-lt"/>
                          <a:ea typeface="Calibri"/>
                          <a:cs typeface="Times New Roman"/>
                        </a:rPr>
                        <a:t>31/12/</a:t>
                      </a:r>
                      <a:r>
                        <a:rPr lang="es-CO" sz="1100" b="0" baseline="0" dirty="0" smtClean="0">
                          <a:solidFill>
                            <a:schemeClr val="tx1"/>
                          </a:solidFill>
                          <a:effectLst/>
                          <a:latin typeface="+mn-lt"/>
                          <a:ea typeface="Calibri"/>
                          <a:cs typeface="Times New Roman"/>
                        </a:rPr>
                        <a:t>2016</a:t>
                      </a:r>
                      <a:endParaRPr lang="es-CO" sz="1100" b="0" dirty="0">
                        <a:solidFill>
                          <a:schemeClr val="tx1"/>
                        </a:solidFill>
                        <a:effectLst/>
                        <a:latin typeface="+mn-lt"/>
                        <a:ea typeface="Calibri"/>
                        <a:cs typeface="Times New Roman"/>
                      </a:endParaRPr>
                    </a:p>
                  </a:txBody>
                  <a:tcPr marL="0" marR="0" marT="0" marB="0">
                    <a:solidFill>
                      <a:schemeClr val="accent1">
                        <a:lumMod val="40000"/>
                        <a:lumOff val="60000"/>
                      </a:schemeClr>
                    </a:solidFill>
                  </a:tcPr>
                </a:tc>
                <a:tc>
                  <a:txBody>
                    <a:bodyPr/>
                    <a:lstStyle/>
                    <a:p>
                      <a:pPr>
                        <a:lnSpc>
                          <a:spcPts val="950"/>
                        </a:lnSpc>
                        <a:spcBef>
                          <a:spcPts val="15"/>
                        </a:spcBef>
                        <a:spcAft>
                          <a:spcPts val="0"/>
                        </a:spcAft>
                      </a:pPr>
                      <a:endParaRPr lang="es-CO" sz="1100" b="0" dirty="0" smtClean="0">
                        <a:solidFill>
                          <a:schemeClr val="tx1"/>
                        </a:solidFill>
                        <a:effectLst/>
                        <a:latin typeface="Calibri"/>
                        <a:ea typeface="Calibri"/>
                        <a:cs typeface="Times New Roman"/>
                      </a:endParaRPr>
                    </a:p>
                    <a:p>
                      <a:pPr>
                        <a:lnSpc>
                          <a:spcPts val="950"/>
                        </a:lnSpc>
                        <a:spcBef>
                          <a:spcPts val="15"/>
                        </a:spcBef>
                        <a:spcAft>
                          <a:spcPts val="0"/>
                        </a:spcAft>
                      </a:pPr>
                      <a:endParaRPr lang="es-CO" sz="1100" b="0" dirty="0" smtClean="0">
                        <a:solidFill>
                          <a:schemeClr val="tx1"/>
                        </a:solidFill>
                        <a:effectLst/>
                        <a:latin typeface="Calibri"/>
                        <a:ea typeface="Calibri"/>
                        <a:cs typeface="Times New Roman"/>
                      </a:endParaRPr>
                    </a:p>
                    <a:p>
                      <a:pPr>
                        <a:lnSpc>
                          <a:spcPts val="950"/>
                        </a:lnSpc>
                        <a:spcBef>
                          <a:spcPts val="15"/>
                        </a:spcBef>
                        <a:spcAft>
                          <a:spcPts val="0"/>
                        </a:spcAft>
                      </a:pPr>
                      <a:endParaRPr lang="es-CO" sz="1100" b="0" dirty="0" smtClean="0">
                        <a:solidFill>
                          <a:schemeClr val="tx1"/>
                        </a:solidFill>
                        <a:effectLst/>
                        <a:latin typeface="Calibri"/>
                        <a:ea typeface="Calibri"/>
                        <a:cs typeface="Times New Roman"/>
                      </a:endParaRPr>
                    </a:p>
                    <a:p>
                      <a:pPr marL="0" marR="0" lvl="0" indent="0" algn="l" defTabSz="914400" rtl="0" eaLnBrk="1" fontAlgn="auto" latinLnBrk="0" hangingPunct="1">
                        <a:lnSpc>
                          <a:spcPts val="950"/>
                        </a:lnSpc>
                        <a:spcBef>
                          <a:spcPts val="15"/>
                        </a:spcBef>
                        <a:spcAft>
                          <a:spcPts val="0"/>
                        </a:spcAft>
                        <a:buClrTx/>
                        <a:buSzTx/>
                        <a:buFontTx/>
                        <a:buNone/>
                        <a:tabLst/>
                        <a:defRPr/>
                      </a:pPr>
                      <a:r>
                        <a:rPr lang="es-MX" sz="1100" dirty="0" smtClean="0">
                          <a:solidFill>
                            <a:schemeClr val="tx1"/>
                          </a:solidFill>
                          <a:effectLst/>
                          <a:latin typeface="+mn-lt"/>
                          <a:ea typeface="Calibri"/>
                          <a:cs typeface="Times New Roman"/>
                        </a:rPr>
                        <a:t>    CUMPLIDA</a:t>
                      </a:r>
                      <a:endParaRPr lang="es-CO" sz="1100" dirty="0" smtClean="0">
                        <a:solidFill>
                          <a:schemeClr val="tx1"/>
                        </a:solidFill>
                        <a:effectLst/>
                        <a:latin typeface="+mn-lt"/>
                        <a:ea typeface="Calibri"/>
                        <a:cs typeface="Times New Roman"/>
                      </a:endParaRPr>
                    </a:p>
                  </a:txBody>
                  <a:tcPr marL="0" marR="0" marT="0" marB="0">
                    <a:solidFill>
                      <a:schemeClr val="accent1">
                        <a:lumMod val="40000"/>
                        <a:lumOff val="60000"/>
                      </a:schemeClr>
                    </a:solidFill>
                  </a:tcPr>
                </a:tc>
                <a:extLst>
                  <a:ext uri="{0D108BD9-81ED-4DB2-BD59-A6C34878D82A}">
                    <a16:rowId xmlns:a16="http://schemas.microsoft.com/office/drawing/2014/main" val="421686479"/>
                  </a:ext>
                </a:extLst>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370556"/>
            <a:ext cx="1512168" cy="898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21347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a:t>SEGUIMIENTO PLAN DE MEJORAMIENTO DE LA CGR AL 31 DE DICIEMBRE DE 2017</a:t>
            </a:r>
          </a:p>
        </p:txBody>
      </p:sp>
      <p:graphicFrame>
        <p:nvGraphicFramePr>
          <p:cNvPr id="10" name="9 Tabla"/>
          <p:cNvGraphicFramePr>
            <a:graphicFrameLocks noGrp="1"/>
          </p:cNvGraphicFramePr>
          <p:nvPr>
            <p:extLst>
              <p:ext uri="{D42A27DB-BD31-4B8C-83A1-F6EECF244321}">
                <p14:modId xmlns:p14="http://schemas.microsoft.com/office/powerpoint/2010/main" val="4034678236"/>
              </p:ext>
            </p:extLst>
          </p:nvPr>
        </p:nvGraphicFramePr>
        <p:xfrm>
          <a:off x="107504" y="1628800"/>
          <a:ext cx="8784975" cy="885495"/>
        </p:xfrm>
        <a:graphic>
          <a:graphicData uri="http://schemas.openxmlformats.org/drawingml/2006/table">
            <a:tbl>
              <a:tblPr firstRow="1" firstCol="1" lastRow="1" lastCol="1" bandRow="1" bandCol="1">
                <a:tableStyleId>{5C22544A-7EE6-4342-B048-85BDC9FD1C3A}</a:tableStyleId>
              </a:tblPr>
              <a:tblGrid>
                <a:gridCol w="726031">
                  <a:extLst>
                    <a:ext uri="{9D8B030D-6E8A-4147-A177-3AD203B41FA5}">
                      <a16:colId xmlns:a16="http://schemas.microsoft.com/office/drawing/2014/main" val="20000"/>
                    </a:ext>
                  </a:extLst>
                </a:gridCol>
                <a:gridCol w="2154289">
                  <a:extLst>
                    <a:ext uri="{9D8B030D-6E8A-4147-A177-3AD203B41FA5}">
                      <a16:colId xmlns:a16="http://schemas.microsoft.com/office/drawing/2014/main" val="20001"/>
                    </a:ext>
                  </a:extLst>
                </a:gridCol>
                <a:gridCol w="2664296">
                  <a:extLst>
                    <a:ext uri="{9D8B030D-6E8A-4147-A177-3AD203B41FA5}">
                      <a16:colId xmlns:a16="http://schemas.microsoft.com/office/drawing/2014/main" val="20002"/>
                    </a:ext>
                  </a:extLst>
                </a:gridCol>
                <a:gridCol w="1080120">
                  <a:extLst>
                    <a:ext uri="{9D8B030D-6E8A-4147-A177-3AD203B41FA5}">
                      <a16:colId xmlns:a16="http://schemas.microsoft.com/office/drawing/2014/main" val="20003"/>
                    </a:ext>
                  </a:extLst>
                </a:gridCol>
                <a:gridCol w="1239234">
                  <a:extLst>
                    <a:ext uri="{9D8B030D-6E8A-4147-A177-3AD203B41FA5}">
                      <a16:colId xmlns:a16="http://schemas.microsoft.com/office/drawing/2014/main" val="20004"/>
                    </a:ext>
                  </a:extLst>
                </a:gridCol>
                <a:gridCol w="921005">
                  <a:extLst>
                    <a:ext uri="{9D8B030D-6E8A-4147-A177-3AD203B41FA5}">
                      <a16:colId xmlns:a16="http://schemas.microsoft.com/office/drawing/2014/main" val="20005"/>
                    </a:ext>
                  </a:extLst>
                </a:gridCol>
              </a:tblGrid>
              <a:tr h="885495">
                <a:tc>
                  <a:txBody>
                    <a:bodyPr/>
                    <a:lstStyle/>
                    <a:p>
                      <a:pPr>
                        <a:lnSpc>
                          <a:spcPts val="1000"/>
                        </a:lnSpc>
                        <a:spcBef>
                          <a:spcPts val="90"/>
                        </a:spcBef>
                        <a:spcAft>
                          <a:spcPts val="0"/>
                        </a:spcAft>
                      </a:pPr>
                      <a:r>
                        <a:rPr lang="en-US" sz="1100" dirty="0">
                          <a:effectLst/>
                        </a:rPr>
                        <a:t> </a:t>
                      </a:r>
                      <a:endParaRPr lang="es-CO" sz="1100" dirty="0">
                        <a:effectLst/>
                      </a:endParaRPr>
                    </a:p>
                    <a:p>
                      <a:pPr marL="26670" marR="20955" algn="ctr">
                        <a:lnSpc>
                          <a:spcPct val="107000"/>
                        </a:lnSpc>
                        <a:spcAft>
                          <a:spcPts val="0"/>
                        </a:spcAft>
                      </a:pPr>
                      <a:endParaRPr lang="en-US" sz="1100" spc="5" dirty="0" smtClean="0">
                        <a:effectLst/>
                      </a:endParaRPr>
                    </a:p>
                    <a:p>
                      <a:pPr marL="26670" marR="20955" algn="ctr">
                        <a:lnSpc>
                          <a:spcPct val="107000"/>
                        </a:lnSpc>
                        <a:spcAft>
                          <a:spcPts val="0"/>
                        </a:spcAft>
                      </a:pPr>
                      <a:r>
                        <a:rPr lang="en-US" sz="1100" spc="5" dirty="0" smtClean="0">
                          <a:effectLst/>
                        </a:rPr>
                        <a:t>HALLAZGO</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750"/>
                        </a:lnSpc>
                        <a:spcBef>
                          <a:spcPts val="5"/>
                        </a:spcBef>
                        <a:spcAft>
                          <a:spcPts val="0"/>
                        </a:spcAft>
                      </a:pPr>
                      <a:r>
                        <a:rPr lang="es-CO" sz="1100" dirty="0">
                          <a:effectLst/>
                        </a:rPr>
                        <a:t> </a:t>
                      </a:r>
                    </a:p>
                    <a:p>
                      <a:pPr>
                        <a:lnSpc>
                          <a:spcPts val="1000"/>
                        </a:lnSpc>
                        <a:spcAft>
                          <a:spcPts val="0"/>
                        </a:spcAft>
                      </a:pPr>
                      <a:r>
                        <a:rPr lang="es-CO" sz="1100" dirty="0">
                          <a:effectLst/>
                        </a:rPr>
                        <a:t>  </a:t>
                      </a:r>
                      <a:endParaRPr lang="es-CO" sz="1100" dirty="0" smtClean="0">
                        <a:effectLst/>
                      </a:endParaRPr>
                    </a:p>
                    <a:p>
                      <a:pPr>
                        <a:lnSpc>
                          <a:spcPts val="1000"/>
                        </a:lnSpc>
                        <a:spcAft>
                          <a:spcPts val="0"/>
                        </a:spcAft>
                      </a:pPr>
                      <a:r>
                        <a:rPr lang="es-MX" sz="1100" dirty="0" smtClean="0">
                          <a:effectLst/>
                        </a:rPr>
                        <a:t>      </a:t>
                      </a:r>
                    </a:p>
                    <a:p>
                      <a:pPr algn="ctr">
                        <a:lnSpc>
                          <a:spcPts val="1000"/>
                        </a:lnSpc>
                        <a:spcAft>
                          <a:spcPts val="0"/>
                        </a:spcAft>
                      </a:pPr>
                      <a:r>
                        <a:rPr lang="es-MX" sz="1100" dirty="0" smtClean="0">
                          <a:effectLst/>
                        </a:rPr>
                        <a:t> ACCIÓN DE MEJORA/UNIDADES</a:t>
                      </a:r>
                      <a:r>
                        <a:rPr lang="es-MX" sz="1100" baseline="0" dirty="0" smtClean="0">
                          <a:effectLst/>
                        </a:rPr>
                        <a:t> DE MEDIDA/CANTIDADES</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spc="-5" dirty="0" smtClean="0">
                          <a:effectLst/>
                        </a:rPr>
                        <a:t>AC</a:t>
                      </a:r>
                      <a:r>
                        <a:rPr lang="en-US" sz="1100" dirty="0" smtClean="0">
                          <a:effectLst/>
                        </a:rPr>
                        <a:t>T</a:t>
                      </a:r>
                      <a:r>
                        <a:rPr lang="en-US" sz="1100" spc="-10" dirty="0" smtClean="0">
                          <a:effectLst/>
                        </a:rPr>
                        <a:t>I</a:t>
                      </a:r>
                      <a:r>
                        <a:rPr lang="en-US" sz="1100" spc="-5" dirty="0" smtClean="0">
                          <a:effectLst/>
                        </a:rPr>
                        <a:t>VI</a:t>
                      </a:r>
                      <a:r>
                        <a:rPr lang="en-US" sz="1100" dirty="0" smtClean="0">
                          <a:effectLst/>
                        </a:rPr>
                        <a:t>D</a:t>
                      </a:r>
                      <a:r>
                        <a:rPr lang="en-US" sz="1100" spc="-5" dirty="0" smtClean="0">
                          <a:effectLst/>
                        </a:rPr>
                        <a:t>A</a:t>
                      </a:r>
                      <a:r>
                        <a:rPr lang="en-US" sz="1100" dirty="0" smtClean="0">
                          <a:effectLst/>
                        </a:rPr>
                        <a:t>D</a:t>
                      </a:r>
                      <a:r>
                        <a:rPr lang="en-US" sz="1100" spc="5" dirty="0" smtClean="0">
                          <a:effectLst/>
                        </a:rPr>
                        <a:t>E</a:t>
                      </a:r>
                      <a:r>
                        <a:rPr lang="en-US" sz="1100" dirty="0" smtClean="0">
                          <a:effectLst/>
                        </a:rPr>
                        <a:t>S</a:t>
                      </a:r>
                      <a:r>
                        <a:rPr lang="en-US" sz="1100" spc="-15" dirty="0" smtClean="0">
                          <a:effectLst/>
                        </a:rPr>
                        <a:t> </a:t>
                      </a:r>
                      <a:r>
                        <a:rPr lang="en-US" sz="1100" spc="5" dirty="0">
                          <a:effectLst/>
                        </a:rPr>
                        <a:t>RE</a:t>
                      </a:r>
                      <a:r>
                        <a:rPr lang="en-US" sz="1100" spc="-5" dirty="0">
                          <a:effectLst/>
                        </a:rPr>
                        <a:t>A</a:t>
                      </a:r>
                      <a:r>
                        <a:rPr lang="en-US" sz="1100" spc="-10" dirty="0">
                          <a:effectLst/>
                        </a:rPr>
                        <a:t>L</a:t>
                      </a:r>
                      <a:r>
                        <a:rPr lang="en-US" sz="1100" spc="-5" dirty="0">
                          <a:effectLst/>
                        </a:rPr>
                        <a:t>I</a:t>
                      </a:r>
                      <a:r>
                        <a:rPr lang="en-US" sz="1100" dirty="0">
                          <a:effectLst/>
                        </a:rPr>
                        <a:t>Z</a:t>
                      </a:r>
                      <a:r>
                        <a:rPr lang="en-US" sz="1100" spc="-5" dirty="0">
                          <a:effectLst/>
                        </a:rPr>
                        <a:t>A</a:t>
                      </a:r>
                      <a:r>
                        <a:rPr lang="en-US" sz="1100" dirty="0">
                          <a:effectLst/>
                        </a:rPr>
                        <a:t>D</a:t>
                      </a:r>
                      <a:r>
                        <a:rPr lang="en-US" sz="1100" spc="-5" dirty="0">
                          <a:effectLst/>
                        </a:rPr>
                        <a:t>A</a:t>
                      </a:r>
                      <a:r>
                        <a:rPr lang="en-US" sz="1100" dirty="0">
                          <a:effectLst/>
                        </a:rPr>
                        <a:t>S</a:t>
                      </a:r>
                      <a:r>
                        <a:rPr lang="en-US" sz="1100" spc="-35" dirty="0">
                          <a:effectLst/>
                        </a:rPr>
                        <a:t> </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s-CO" sz="1100" dirty="0">
                        <a:effectLst/>
                      </a:endParaRPr>
                    </a:p>
                    <a:p>
                      <a:pPr algn="ctr">
                        <a:lnSpc>
                          <a:spcPts val="1300"/>
                        </a:lnSpc>
                        <a:spcBef>
                          <a:spcPts val="100"/>
                        </a:spcBef>
                        <a:spcAft>
                          <a:spcPts val="0"/>
                        </a:spcAft>
                      </a:pPr>
                      <a:r>
                        <a:rPr lang="en-US" sz="1100" dirty="0">
                          <a:effectLst/>
                        </a:rPr>
                        <a:t> </a:t>
                      </a:r>
                      <a:r>
                        <a:rPr lang="en-US" sz="1100" spc="5" dirty="0" smtClean="0">
                          <a:effectLst/>
                        </a:rPr>
                        <a:t>RESP</a:t>
                      </a:r>
                      <a:r>
                        <a:rPr lang="en-US" sz="1100" dirty="0" smtClean="0">
                          <a:effectLst/>
                        </a:rPr>
                        <a:t>ON</a:t>
                      </a:r>
                      <a:r>
                        <a:rPr lang="en-US" sz="1100" spc="5" dirty="0" smtClean="0">
                          <a:effectLst/>
                        </a:rPr>
                        <a:t>S</a:t>
                      </a:r>
                      <a:r>
                        <a:rPr lang="en-US" sz="1100" spc="-5" dirty="0" smtClean="0">
                          <a:effectLst/>
                        </a:rPr>
                        <a:t>AB</a:t>
                      </a:r>
                      <a:r>
                        <a:rPr lang="en-US" sz="1100" spc="-10" dirty="0" smtClean="0">
                          <a:effectLst/>
                        </a:rPr>
                        <a:t>L</a:t>
                      </a:r>
                      <a:r>
                        <a:rPr lang="en-US" sz="1100" dirty="0" smtClean="0">
                          <a:effectLst/>
                        </a:rPr>
                        <a:t>E</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dirty="0" smtClean="0">
                          <a:effectLst/>
                        </a:rPr>
                        <a:t> FECHA </a:t>
                      </a:r>
                    </a:p>
                    <a:p>
                      <a:pPr algn="ctr">
                        <a:lnSpc>
                          <a:spcPts val="1000"/>
                        </a:lnSpc>
                        <a:spcAft>
                          <a:spcPts val="0"/>
                        </a:spcAft>
                      </a:pPr>
                      <a:r>
                        <a:rPr lang="en-US" sz="1100" dirty="0" smtClean="0">
                          <a:effectLst/>
                        </a:rPr>
                        <a:t>DE  VENCIMIENTO                                             INTERNA </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r>
                        <a:rPr lang="en-US" sz="1100" spc="5" dirty="0" smtClean="0">
                          <a:effectLst/>
                        </a:rPr>
                        <a:t>ES</a:t>
                      </a:r>
                      <a:r>
                        <a:rPr lang="en-US" sz="1100" dirty="0" smtClean="0">
                          <a:effectLst/>
                        </a:rPr>
                        <a:t>T</a:t>
                      </a:r>
                      <a:r>
                        <a:rPr lang="en-US" sz="1100" spc="-10" dirty="0" smtClean="0">
                          <a:effectLst/>
                        </a:rPr>
                        <a:t>A</a:t>
                      </a:r>
                      <a:r>
                        <a:rPr lang="en-US" sz="1100" dirty="0" smtClean="0">
                          <a:effectLst/>
                        </a:rPr>
                        <a:t>DO</a:t>
                      </a:r>
                      <a:r>
                        <a:rPr lang="en-US" sz="1100" spc="-5" dirty="0" smtClean="0">
                          <a:effectLst/>
                        </a:rPr>
                        <a:t> </a:t>
                      </a:r>
                      <a:r>
                        <a:rPr lang="en-US" sz="1100" dirty="0">
                          <a:effectLst/>
                        </a:rPr>
                        <a:t>DE</a:t>
                      </a:r>
                      <a:r>
                        <a:rPr lang="en-US" sz="1100" spc="10" dirty="0">
                          <a:effectLst/>
                        </a:rPr>
                        <a:t> </a:t>
                      </a:r>
                      <a:r>
                        <a:rPr lang="en-US" sz="1100" spc="-10" dirty="0">
                          <a:effectLst/>
                        </a:rPr>
                        <a:t>L</a:t>
                      </a:r>
                      <a:r>
                        <a:rPr lang="en-US" sz="1100" dirty="0">
                          <a:effectLst/>
                        </a:rPr>
                        <a:t>A </a:t>
                      </a:r>
                      <a:r>
                        <a:rPr lang="en-US" sz="1100" spc="-5" dirty="0">
                          <a:effectLst/>
                        </a:rPr>
                        <a:t>AC</a:t>
                      </a:r>
                      <a:r>
                        <a:rPr lang="en-US" sz="1100" dirty="0">
                          <a:effectLst/>
                        </a:rPr>
                        <a:t>T</a:t>
                      </a:r>
                      <a:r>
                        <a:rPr lang="en-US" sz="1100" spc="-10" dirty="0">
                          <a:effectLst/>
                        </a:rPr>
                        <a:t>I</a:t>
                      </a:r>
                      <a:r>
                        <a:rPr lang="en-US" sz="1100" spc="-5" dirty="0">
                          <a:effectLst/>
                        </a:rPr>
                        <a:t>VI</a:t>
                      </a:r>
                      <a:r>
                        <a:rPr lang="en-US" sz="1100" dirty="0">
                          <a:effectLst/>
                        </a:rPr>
                        <a:t>D</a:t>
                      </a:r>
                      <a:r>
                        <a:rPr lang="en-US" sz="1100" spc="-5" dirty="0">
                          <a:effectLst/>
                        </a:rPr>
                        <a:t>A</a:t>
                      </a:r>
                      <a:r>
                        <a:rPr lang="en-US" sz="1100" dirty="0">
                          <a:effectLst/>
                        </a:rPr>
                        <a:t>D</a:t>
                      </a:r>
                      <a:endParaRPr lang="es-CO" sz="1100" dirty="0">
                        <a:effectLst/>
                        <a:latin typeface="Calibri"/>
                        <a:ea typeface="Calibri"/>
                        <a:cs typeface="Times New Roman"/>
                      </a:endParaRPr>
                    </a:p>
                  </a:txBody>
                  <a:tcPr marL="0" marR="0" marT="0" marB="0">
                    <a:solidFill>
                      <a:schemeClr val="tx2"/>
                    </a:solidFill>
                  </a:tcPr>
                </a:tc>
                <a:extLst>
                  <a:ext uri="{0D108BD9-81ED-4DB2-BD59-A6C34878D82A}">
                    <a16:rowId xmlns:a16="http://schemas.microsoft.com/office/drawing/2014/main" val="10000"/>
                  </a:ext>
                </a:extLst>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1458" y="386696"/>
            <a:ext cx="1490262" cy="83099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a 1"/>
          <p:cNvGraphicFramePr>
            <a:graphicFrameLocks noGrp="1"/>
          </p:cNvGraphicFramePr>
          <p:nvPr>
            <p:extLst>
              <p:ext uri="{D42A27DB-BD31-4B8C-83A1-F6EECF244321}">
                <p14:modId xmlns:p14="http://schemas.microsoft.com/office/powerpoint/2010/main" val="1833767494"/>
              </p:ext>
            </p:extLst>
          </p:nvPr>
        </p:nvGraphicFramePr>
        <p:xfrm>
          <a:off x="107503" y="2658312"/>
          <a:ext cx="8784976" cy="3074944"/>
        </p:xfrm>
        <a:graphic>
          <a:graphicData uri="http://schemas.openxmlformats.org/drawingml/2006/table">
            <a:tbl>
              <a:tblPr firstRow="1" firstCol="1" lastRow="1" lastCol="1" bandRow="1" bandCol="1">
                <a:tableStyleId>{5C22544A-7EE6-4342-B048-85BDC9FD1C3A}</a:tableStyleId>
              </a:tblPr>
              <a:tblGrid>
                <a:gridCol w="726032">
                  <a:extLst>
                    <a:ext uri="{9D8B030D-6E8A-4147-A177-3AD203B41FA5}">
                      <a16:colId xmlns:a16="http://schemas.microsoft.com/office/drawing/2014/main" val="1627699132"/>
                    </a:ext>
                  </a:extLst>
                </a:gridCol>
                <a:gridCol w="2130871">
                  <a:extLst>
                    <a:ext uri="{9D8B030D-6E8A-4147-A177-3AD203B41FA5}">
                      <a16:colId xmlns:a16="http://schemas.microsoft.com/office/drawing/2014/main" val="2491316137"/>
                    </a:ext>
                  </a:extLst>
                </a:gridCol>
                <a:gridCol w="2687714">
                  <a:extLst>
                    <a:ext uri="{9D8B030D-6E8A-4147-A177-3AD203B41FA5}">
                      <a16:colId xmlns:a16="http://schemas.microsoft.com/office/drawing/2014/main" val="2454841338"/>
                    </a:ext>
                  </a:extLst>
                </a:gridCol>
                <a:gridCol w="1080120">
                  <a:extLst>
                    <a:ext uri="{9D8B030D-6E8A-4147-A177-3AD203B41FA5}">
                      <a16:colId xmlns:a16="http://schemas.microsoft.com/office/drawing/2014/main" val="3598551603"/>
                    </a:ext>
                  </a:extLst>
                </a:gridCol>
                <a:gridCol w="1239234">
                  <a:extLst>
                    <a:ext uri="{9D8B030D-6E8A-4147-A177-3AD203B41FA5}">
                      <a16:colId xmlns:a16="http://schemas.microsoft.com/office/drawing/2014/main" val="3941856793"/>
                    </a:ext>
                  </a:extLst>
                </a:gridCol>
                <a:gridCol w="921005">
                  <a:extLst>
                    <a:ext uri="{9D8B030D-6E8A-4147-A177-3AD203B41FA5}">
                      <a16:colId xmlns:a16="http://schemas.microsoft.com/office/drawing/2014/main" val="1352598789"/>
                    </a:ext>
                  </a:extLst>
                </a:gridCol>
              </a:tblGrid>
              <a:tr h="3074944">
                <a:tc>
                  <a:txBody>
                    <a:bodyPr/>
                    <a:lstStyle/>
                    <a:p>
                      <a:pPr marL="12065" marR="3175" algn="ctr">
                        <a:lnSpc>
                          <a:spcPct val="107000"/>
                        </a:lnSpc>
                        <a:spcBef>
                          <a:spcPts val="445"/>
                        </a:spcBef>
                        <a:spcAft>
                          <a:spcPts val="0"/>
                        </a:spcAft>
                      </a:pPr>
                      <a:endParaRPr lang="es-MX" sz="900" dirty="0" smtClean="0">
                        <a:solidFill>
                          <a:schemeClr val="tx1"/>
                        </a:solidFill>
                        <a:effectLst/>
                        <a:latin typeface="+mn-lt"/>
                        <a:ea typeface="Calibri"/>
                        <a:cs typeface="Times New Roman"/>
                      </a:endParaRPr>
                    </a:p>
                    <a:p>
                      <a:pPr marL="12065" marR="3175" algn="ctr">
                        <a:lnSpc>
                          <a:spcPct val="107000"/>
                        </a:lnSpc>
                        <a:spcBef>
                          <a:spcPts val="445"/>
                        </a:spcBef>
                        <a:spcAft>
                          <a:spcPts val="0"/>
                        </a:spcAft>
                      </a:pPr>
                      <a:endParaRPr lang="es-MX" sz="900" dirty="0" smtClean="0">
                        <a:solidFill>
                          <a:schemeClr val="tx1"/>
                        </a:solidFill>
                        <a:effectLst/>
                        <a:latin typeface="+mn-lt"/>
                        <a:ea typeface="Calibri"/>
                        <a:cs typeface="Times New Roman"/>
                      </a:endParaRPr>
                    </a:p>
                    <a:p>
                      <a:pPr marL="12065" marR="3175" algn="ctr">
                        <a:lnSpc>
                          <a:spcPct val="107000"/>
                        </a:lnSpc>
                        <a:spcBef>
                          <a:spcPts val="445"/>
                        </a:spcBef>
                        <a:spcAft>
                          <a:spcPts val="0"/>
                        </a:spcAft>
                      </a:pPr>
                      <a:endParaRPr lang="es-MX" sz="900" dirty="0" smtClean="0">
                        <a:solidFill>
                          <a:schemeClr val="tx1"/>
                        </a:solidFill>
                        <a:effectLst/>
                        <a:latin typeface="+mn-lt"/>
                        <a:ea typeface="Calibri"/>
                        <a:cs typeface="Times New Roman"/>
                      </a:endParaRPr>
                    </a:p>
                    <a:p>
                      <a:pPr marL="12065" marR="3175" algn="ctr">
                        <a:lnSpc>
                          <a:spcPct val="107000"/>
                        </a:lnSpc>
                        <a:spcBef>
                          <a:spcPts val="445"/>
                        </a:spcBef>
                        <a:spcAft>
                          <a:spcPts val="0"/>
                        </a:spcAft>
                      </a:pPr>
                      <a:endParaRPr lang="es-MX" sz="900" dirty="0" smtClean="0">
                        <a:solidFill>
                          <a:schemeClr val="tx1"/>
                        </a:solidFill>
                        <a:effectLst/>
                        <a:latin typeface="+mn-lt"/>
                        <a:ea typeface="Calibri"/>
                        <a:cs typeface="Times New Roman"/>
                      </a:endParaRPr>
                    </a:p>
                    <a:p>
                      <a:pPr marL="12065" marR="3175" algn="ctr">
                        <a:lnSpc>
                          <a:spcPct val="107000"/>
                        </a:lnSpc>
                        <a:spcBef>
                          <a:spcPts val="445"/>
                        </a:spcBef>
                        <a:spcAft>
                          <a:spcPts val="0"/>
                        </a:spcAft>
                      </a:pPr>
                      <a:r>
                        <a:rPr lang="es-MX" sz="900" dirty="0" smtClean="0">
                          <a:solidFill>
                            <a:schemeClr val="tx1"/>
                          </a:solidFill>
                          <a:effectLst/>
                          <a:latin typeface="+mn-lt"/>
                          <a:ea typeface="Calibri"/>
                          <a:cs typeface="Times New Roman"/>
                        </a:rPr>
                        <a:t>24</a:t>
                      </a:r>
                    </a:p>
                    <a:p>
                      <a:pPr marL="12065" marR="3175" indent="0" algn="ctr" defTabSz="914400" rtl="0" eaLnBrk="1" fontAlgn="auto" latinLnBrk="0" hangingPunct="1">
                        <a:lnSpc>
                          <a:spcPct val="107000"/>
                        </a:lnSpc>
                        <a:spcBef>
                          <a:spcPts val="445"/>
                        </a:spcBef>
                        <a:spcAft>
                          <a:spcPts val="0"/>
                        </a:spcAft>
                        <a:buClrTx/>
                        <a:buSzTx/>
                        <a:buFontTx/>
                        <a:buNone/>
                        <a:tabLst/>
                        <a:defRPr/>
                      </a:pPr>
                      <a:r>
                        <a:rPr lang="es-MX" sz="900" dirty="0" smtClean="0">
                          <a:solidFill>
                            <a:schemeClr val="tx1"/>
                          </a:solidFill>
                          <a:effectLst/>
                          <a:latin typeface="+mn-lt"/>
                          <a:ea typeface="Calibri"/>
                          <a:cs typeface="Times New Roman"/>
                        </a:rPr>
                        <a:t>CGR 2013</a:t>
                      </a:r>
                      <a:endParaRPr lang="es-CO" sz="900" dirty="0" smtClean="0">
                        <a:solidFill>
                          <a:schemeClr val="tx1"/>
                        </a:solidFill>
                        <a:effectLst/>
                        <a:latin typeface="+mn-lt"/>
                        <a:ea typeface="Calibri"/>
                        <a:cs typeface="Times New Roman"/>
                      </a:endParaRPr>
                    </a:p>
                  </a:txBody>
                  <a:tcPr marL="0" marR="0" marT="0" marB="0">
                    <a:solidFill>
                      <a:schemeClr val="accent1">
                        <a:lumMod val="40000"/>
                        <a:lumOff val="60000"/>
                      </a:schemeClr>
                    </a:solidFill>
                  </a:tcPr>
                </a:tc>
                <a:tc>
                  <a:txBody>
                    <a:bodyPr/>
                    <a:lstStyle/>
                    <a:p>
                      <a:pPr marL="0" marR="0" indent="0" algn="just" defTabSz="914400" rtl="0" eaLnBrk="1" fontAlgn="auto" latinLnBrk="0" hangingPunct="1">
                        <a:lnSpc>
                          <a:spcPct val="100000"/>
                        </a:lnSpc>
                        <a:spcBef>
                          <a:spcPts val="5"/>
                        </a:spcBef>
                        <a:spcAft>
                          <a:spcPts val="0"/>
                        </a:spcAft>
                        <a:buClrTx/>
                        <a:buSzTx/>
                        <a:buFontTx/>
                        <a:buNone/>
                        <a:tabLst/>
                        <a:defRPr/>
                      </a:pPr>
                      <a:endParaRPr lang="es-CO" sz="1100" b="0" i="0" kern="1200" dirty="0" smtClean="0">
                        <a:solidFill>
                          <a:schemeClr val="dk1"/>
                        </a:solidFill>
                        <a:effectLst/>
                        <a:latin typeface="+mn-lt"/>
                        <a:ea typeface="+mn-ea"/>
                        <a:cs typeface="+mn-cs"/>
                      </a:endParaRPr>
                    </a:p>
                    <a:p>
                      <a:pPr marL="0" marR="0" indent="0" algn="just" defTabSz="914400" rtl="0" eaLnBrk="1" fontAlgn="auto" latinLnBrk="0" hangingPunct="1">
                        <a:lnSpc>
                          <a:spcPct val="100000"/>
                        </a:lnSpc>
                        <a:spcBef>
                          <a:spcPts val="5"/>
                        </a:spcBef>
                        <a:spcAft>
                          <a:spcPts val="0"/>
                        </a:spcAft>
                        <a:buClrTx/>
                        <a:buSzTx/>
                        <a:buFontTx/>
                        <a:buNone/>
                        <a:tabLst/>
                        <a:defRPr/>
                      </a:pPr>
                      <a:endParaRPr lang="es-CO" sz="1100" b="0" i="0" kern="1200" dirty="0" smtClean="0">
                        <a:solidFill>
                          <a:schemeClr val="dk1"/>
                        </a:solidFill>
                        <a:effectLst/>
                        <a:latin typeface="+mn-lt"/>
                        <a:ea typeface="+mn-ea"/>
                        <a:cs typeface="+mn-cs"/>
                      </a:endParaRPr>
                    </a:p>
                    <a:p>
                      <a:pPr marL="0" marR="0" indent="0" algn="just" defTabSz="914400" rtl="0" eaLnBrk="1" fontAlgn="auto" latinLnBrk="0" hangingPunct="1">
                        <a:lnSpc>
                          <a:spcPct val="100000"/>
                        </a:lnSpc>
                        <a:spcBef>
                          <a:spcPts val="5"/>
                        </a:spcBef>
                        <a:spcAft>
                          <a:spcPts val="0"/>
                        </a:spcAft>
                        <a:buClrTx/>
                        <a:buSzTx/>
                        <a:buFontTx/>
                        <a:buNone/>
                        <a:tabLst/>
                        <a:defRPr/>
                      </a:pPr>
                      <a:r>
                        <a:rPr lang="es-CO" sz="1100" b="0" i="0" kern="1200" dirty="0" smtClean="0">
                          <a:solidFill>
                            <a:schemeClr val="dk1"/>
                          </a:solidFill>
                          <a:effectLst/>
                          <a:latin typeface="+mn-lt"/>
                          <a:ea typeface="+mn-ea"/>
                          <a:cs typeface="+mn-cs"/>
                        </a:rPr>
                        <a:t>Manejo centralizado del archivo de</a:t>
                      </a:r>
                      <a:r>
                        <a:rPr lang="es-CO" sz="1100" b="0" i="0" kern="1200" baseline="0" dirty="0" smtClean="0">
                          <a:solidFill>
                            <a:schemeClr val="dk1"/>
                          </a:solidFill>
                          <a:effectLst/>
                          <a:latin typeface="+mn-lt"/>
                          <a:ea typeface="+mn-ea"/>
                          <a:cs typeface="+mn-cs"/>
                        </a:rPr>
                        <a:t> </a:t>
                      </a:r>
                      <a:r>
                        <a:rPr lang="es-CO" sz="1100" b="0" i="0" kern="1200" dirty="0" smtClean="0">
                          <a:solidFill>
                            <a:schemeClr val="dk1"/>
                          </a:solidFill>
                          <a:effectLst/>
                          <a:latin typeface="+mn-lt"/>
                          <a:ea typeface="+mn-ea"/>
                          <a:cs typeface="+mn-cs"/>
                        </a:rPr>
                        <a:t>gestión del área financiera.</a:t>
                      </a:r>
                    </a:p>
                    <a:p>
                      <a:pPr marL="0" algn="just" defTabSz="914400" rtl="0" eaLnBrk="1" latinLnBrk="0" hangingPunct="1">
                        <a:lnSpc>
                          <a:spcPts val="850"/>
                        </a:lnSpc>
                        <a:spcBef>
                          <a:spcPts val="5"/>
                        </a:spcBef>
                        <a:spcAft>
                          <a:spcPts val="0"/>
                        </a:spcAft>
                      </a:pPr>
                      <a:endParaRPr lang="es-MX" sz="1100" i="0" kern="1200" dirty="0" smtClean="0">
                        <a:solidFill>
                          <a:schemeClr val="dk1"/>
                        </a:solidFill>
                        <a:effectLst/>
                        <a:latin typeface="+mn-lt"/>
                        <a:ea typeface="+mn-ea"/>
                        <a:cs typeface="+mn-cs"/>
                      </a:endParaRPr>
                    </a:p>
                    <a:p>
                      <a:pPr marL="0" algn="just" defTabSz="914400" rtl="0" eaLnBrk="1" latinLnBrk="0" hangingPunct="1">
                        <a:lnSpc>
                          <a:spcPts val="850"/>
                        </a:lnSpc>
                        <a:spcBef>
                          <a:spcPts val="5"/>
                        </a:spcBef>
                        <a:spcAft>
                          <a:spcPts val="0"/>
                        </a:spcAft>
                      </a:pPr>
                      <a:endParaRPr lang="es-MX" sz="1100" i="0" kern="1200" dirty="0" smtClean="0">
                        <a:solidFill>
                          <a:schemeClr val="dk1"/>
                        </a:solidFill>
                        <a:effectLst/>
                        <a:latin typeface="+mn-lt"/>
                        <a:ea typeface="+mn-ea"/>
                        <a:cs typeface="+mn-cs"/>
                      </a:endParaRPr>
                    </a:p>
                    <a:p>
                      <a:pPr marL="0" algn="just" defTabSz="914400" rtl="0" eaLnBrk="1" latinLnBrk="0" hangingPunct="1">
                        <a:lnSpc>
                          <a:spcPts val="850"/>
                        </a:lnSpc>
                        <a:spcBef>
                          <a:spcPts val="5"/>
                        </a:spcBef>
                        <a:spcAft>
                          <a:spcPts val="0"/>
                        </a:spcAft>
                      </a:pPr>
                      <a:endParaRPr lang="es-MX" sz="1100" i="0" kern="1200" dirty="0" smtClean="0">
                        <a:solidFill>
                          <a:schemeClr val="dk1"/>
                        </a:solidFill>
                        <a:effectLst/>
                        <a:latin typeface="+mn-lt"/>
                        <a:ea typeface="+mn-ea"/>
                        <a:cs typeface="+mn-cs"/>
                      </a:endParaRPr>
                    </a:p>
                    <a:p>
                      <a:pPr marL="0" marR="0" indent="0" algn="just" defTabSz="914400" rtl="0" eaLnBrk="1" fontAlgn="auto" latinLnBrk="0" hangingPunct="1">
                        <a:lnSpc>
                          <a:spcPct val="100000"/>
                        </a:lnSpc>
                        <a:spcBef>
                          <a:spcPts val="5"/>
                        </a:spcBef>
                        <a:spcAft>
                          <a:spcPts val="0"/>
                        </a:spcAft>
                        <a:buClrTx/>
                        <a:buSzTx/>
                        <a:buFontTx/>
                        <a:buNone/>
                        <a:tabLst/>
                        <a:defRPr/>
                      </a:pPr>
                      <a:r>
                        <a:rPr lang="es-MX" sz="1100" b="1" kern="1200" dirty="0" smtClean="0">
                          <a:solidFill>
                            <a:schemeClr val="dk1"/>
                          </a:solidFill>
                          <a:effectLst/>
                          <a:latin typeface="+mn-lt"/>
                          <a:ea typeface="+mn-ea"/>
                          <a:cs typeface="+mn-cs"/>
                        </a:rPr>
                        <a:t>UNIDAD DE MEDIDA</a:t>
                      </a:r>
                      <a:r>
                        <a:rPr lang="es-MX" sz="1100" b="0" kern="1200" dirty="0" smtClean="0">
                          <a:solidFill>
                            <a:schemeClr val="dk1"/>
                          </a:solidFill>
                          <a:effectLst/>
                          <a:latin typeface="+mn-lt"/>
                          <a:ea typeface="+mn-ea"/>
                          <a:cs typeface="+mn-cs"/>
                        </a:rPr>
                        <a:t>: </a:t>
                      </a:r>
                    </a:p>
                    <a:p>
                      <a:pPr marL="0" marR="0" indent="0" algn="just" defTabSz="914400" rtl="0" eaLnBrk="1" fontAlgn="auto" latinLnBrk="0" hangingPunct="1">
                        <a:lnSpc>
                          <a:spcPct val="100000"/>
                        </a:lnSpc>
                        <a:spcBef>
                          <a:spcPts val="5"/>
                        </a:spcBef>
                        <a:spcAft>
                          <a:spcPts val="0"/>
                        </a:spcAft>
                        <a:buClrTx/>
                        <a:buSzTx/>
                        <a:buFontTx/>
                        <a:buNone/>
                        <a:tabLst/>
                        <a:defRPr/>
                      </a:pPr>
                      <a:endParaRPr lang="es-MX" sz="1100" b="0" i="0" kern="1200" dirty="0" smtClean="0">
                        <a:solidFill>
                          <a:schemeClr val="dk1"/>
                        </a:solidFill>
                        <a:effectLst/>
                        <a:latin typeface="+mn-lt"/>
                        <a:ea typeface="+mn-ea"/>
                        <a:cs typeface="+mn-cs"/>
                      </a:endParaRPr>
                    </a:p>
                    <a:p>
                      <a:pPr marL="0" marR="0" indent="0" algn="just" defTabSz="914400" rtl="0" eaLnBrk="1" fontAlgn="auto" latinLnBrk="0" hangingPunct="1">
                        <a:lnSpc>
                          <a:spcPct val="100000"/>
                        </a:lnSpc>
                        <a:spcBef>
                          <a:spcPts val="5"/>
                        </a:spcBef>
                        <a:spcAft>
                          <a:spcPts val="0"/>
                        </a:spcAft>
                        <a:buClrTx/>
                        <a:buSzTx/>
                        <a:buFontTx/>
                        <a:buNone/>
                        <a:tabLst/>
                        <a:defRPr/>
                      </a:pPr>
                      <a:r>
                        <a:rPr lang="es-MX" sz="1100" b="0" i="0" kern="1200" dirty="0" smtClean="0">
                          <a:solidFill>
                            <a:schemeClr val="dk1"/>
                          </a:solidFill>
                          <a:effectLst/>
                          <a:latin typeface="+mn-lt"/>
                          <a:ea typeface="+mn-ea"/>
                          <a:cs typeface="+mn-cs"/>
                        </a:rPr>
                        <a:t>-</a:t>
                      </a:r>
                      <a:r>
                        <a:rPr lang="es-CO" sz="1100" b="0" i="0" kern="1200" dirty="0" smtClean="0">
                          <a:solidFill>
                            <a:schemeClr val="dk1"/>
                          </a:solidFill>
                          <a:effectLst/>
                          <a:latin typeface="+mn-lt"/>
                          <a:ea typeface="+mn-ea"/>
                          <a:cs typeface="+mn-cs"/>
                        </a:rPr>
                        <a:t>Modificación del INF-PRC09 Procedimiento de Transferencia Documental.</a:t>
                      </a:r>
                    </a:p>
                    <a:p>
                      <a:pPr marL="0" marR="0" indent="0" algn="just" defTabSz="914400" rtl="0" eaLnBrk="1" fontAlgn="auto" latinLnBrk="0" hangingPunct="1">
                        <a:lnSpc>
                          <a:spcPct val="100000"/>
                        </a:lnSpc>
                        <a:spcBef>
                          <a:spcPts val="5"/>
                        </a:spcBef>
                        <a:spcAft>
                          <a:spcPts val="0"/>
                        </a:spcAft>
                        <a:buClrTx/>
                        <a:buSzTx/>
                        <a:buFontTx/>
                        <a:buNone/>
                        <a:tabLst/>
                        <a:defRPr/>
                      </a:pPr>
                      <a:endParaRPr lang="es-MX" sz="1100" b="0" i="0" kern="1200" dirty="0" smtClean="0">
                        <a:solidFill>
                          <a:schemeClr val="dk1"/>
                        </a:solidFill>
                        <a:effectLst/>
                        <a:latin typeface="+mn-lt"/>
                        <a:ea typeface="+mn-ea"/>
                        <a:cs typeface="+mn-cs"/>
                      </a:endParaRPr>
                    </a:p>
                    <a:p>
                      <a:pPr marL="0" marR="0" indent="0" algn="just" defTabSz="914400" rtl="0" eaLnBrk="1" fontAlgn="auto" latinLnBrk="0" hangingPunct="1">
                        <a:lnSpc>
                          <a:spcPct val="100000"/>
                        </a:lnSpc>
                        <a:spcBef>
                          <a:spcPts val="5"/>
                        </a:spcBef>
                        <a:spcAft>
                          <a:spcPts val="0"/>
                        </a:spcAft>
                        <a:buClrTx/>
                        <a:buSzTx/>
                        <a:buFontTx/>
                        <a:buNone/>
                        <a:tabLst/>
                        <a:defRPr/>
                      </a:pPr>
                      <a:r>
                        <a:rPr lang="es-MX" sz="1100" b="0" i="0" kern="1200" dirty="0" smtClean="0">
                          <a:solidFill>
                            <a:schemeClr val="dk1"/>
                          </a:solidFill>
                          <a:effectLst/>
                          <a:latin typeface="+mn-lt"/>
                          <a:ea typeface="+mn-ea"/>
                          <a:cs typeface="+mn-cs"/>
                        </a:rPr>
                        <a:t>-1</a:t>
                      </a:r>
                      <a:endParaRPr lang="es-CO" sz="1100" b="0" i="0" kern="1200" dirty="0" smtClean="0">
                        <a:solidFill>
                          <a:schemeClr val="dk1"/>
                        </a:solidFill>
                        <a:effectLst/>
                        <a:latin typeface="+mn-lt"/>
                        <a:ea typeface="+mn-ea"/>
                        <a:cs typeface="+mn-cs"/>
                      </a:endParaRPr>
                    </a:p>
                  </a:txBody>
                  <a:tcPr marL="9525" marR="9525" marT="9525" marB="0" anchor="ctr">
                    <a:solidFill>
                      <a:schemeClr val="accent1">
                        <a:lumMod val="40000"/>
                        <a:lumOff val="60000"/>
                      </a:schemeClr>
                    </a:solidFill>
                  </a:tcPr>
                </a:tc>
                <a:tc>
                  <a:txBody>
                    <a:bodyPr/>
                    <a:lstStyle/>
                    <a:p>
                      <a:pPr marL="0" marR="0" indent="0" algn="just" defTabSz="914400" rtl="0" eaLnBrk="1" fontAlgn="auto" latinLnBrk="0" hangingPunct="1">
                        <a:lnSpc>
                          <a:spcPct val="100000"/>
                        </a:lnSpc>
                        <a:spcBef>
                          <a:spcPts val="50"/>
                        </a:spcBef>
                        <a:spcAft>
                          <a:spcPts val="0"/>
                        </a:spcAft>
                        <a:buClrTx/>
                        <a:buSzTx/>
                        <a:buFontTx/>
                        <a:buNone/>
                        <a:tabLst/>
                        <a:defRPr/>
                      </a:pPr>
                      <a:endParaRPr lang="es-CO" sz="1100" b="0" kern="1200" dirty="0" smtClean="0">
                        <a:solidFill>
                          <a:schemeClr val="dk1"/>
                        </a:solidFill>
                        <a:effectLst/>
                        <a:latin typeface="+mn-lt"/>
                        <a:ea typeface="+mn-ea"/>
                        <a:cs typeface="+mn-cs"/>
                      </a:endParaRPr>
                    </a:p>
                    <a:p>
                      <a:pPr marL="0" marR="0" indent="0" algn="just" defTabSz="914400" rtl="0" eaLnBrk="1" fontAlgn="auto" latinLnBrk="0" hangingPunct="1">
                        <a:lnSpc>
                          <a:spcPct val="100000"/>
                        </a:lnSpc>
                        <a:spcBef>
                          <a:spcPts val="50"/>
                        </a:spcBef>
                        <a:spcAft>
                          <a:spcPts val="0"/>
                        </a:spcAft>
                        <a:buClrTx/>
                        <a:buSzTx/>
                        <a:buFontTx/>
                        <a:buNone/>
                        <a:tabLst/>
                        <a:defRPr/>
                      </a:pPr>
                      <a:endParaRPr lang="es-CO" sz="1100" b="0" kern="1200" dirty="0" smtClean="0">
                        <a:solidFill>
                          <a:schemeClr val="dk1"/>
                        </a:solidFill>
                        <a:effectLst/>
                        <a:latin typeface="+mn-lt"/>
                        <a:ea typeface="+mn-ea"/>
                        <a:cs typeface="+mn-cs"/>
                      </a:endParaRPr>
                    </a:p>
                    <a:p>
                      <a:pPr marL="0" marR="0" indent="0" algn="just" defTabSz="914400" rtl="0" eaLnBrk="1" fontAlgn="auto" latinLnBrk="0" hangingPunct="1">
                        <a:lnSpc>
                          <a:spcPct val="100000"/>
                        </a:lnSpc>
                        <a:spcBef>
                          <a:spcPts val="50"/>
                        </a:spcBef>
                        <a:spcAft>
                          <a:spcPts val="0"/>
                        </a:spcAft>
                        <a:buClrTx/>
                        <a:buSzTx/>
                        <a:buFontTx/>
                        <a:buNone/>
                        <a:tabLst/>
                        <a:defRPr/>
                      </a:pPr>
                      <a:endParaRPr lang="es-CO" sz="1100" b="0" kern="1200" dirty="0" smtClean="0">
                        <a:solidFill>
                          <a:schemeClr val="dk1"/>
                        </a:solidFill>
                        <a:effectLst/>
                        <a:latin typeface="+mn-lt"/>
                        <a:ea typeface="+mn-ea"/>
                        <a:cs typeface="+mn-cs"/>
                      </a:endParaRPr>
                    </a:p>
                    <a:p>
                      <a:pPr marL="0" marR="0" indent="0" algn="just" defTabSz="914400" rtl="0" eaLnBrk="1" fontAlgn="auto" latinLnBrk="0" hangingPunct="1">
                        <a:lnSpc>
                          <a:spcPct val="100000"/>
                        </a:lnSpc>
                        <a:spcBef>
                          <a:spcPts val="50"/>
                        </a:spcBef>
                        <a:spcAft>
                          <a:spcPts val="0"/>
                        </a:spcAft>
                        <a:buClrTx/>
                        <a:buSzTx/>
                        <a:buFontTx/>
                        <a:buNone/>
                        <a:tabLst/>
                        <a:defRPr/>
                      </a:pPr>
                      <a:endParaRPr lang="es-CO" sz="1100" b="0" kern="1200" dirty="0" smtClean="0">
                        <a:solidFill>
                          <a:schemeClr val="dk1"/>
                        </a:solidFill>
                        <a:effectLst/>
                        <a:latin typeface="+mn-lt"/>
                        <a:ea typeface="+mn-ea"/>
                        <a:cs typeface="+mn-cs"/>
                      </a:endParaRPr>
                    </a:p>
                    <a:p>
                      <a:pPr marL="0" marR="0" indent="0" algn="just" defTabSz="914400" rtl="0" eaLnBrk="1" fontAlgn="auto" latinLnBrk="0" hangingPunct="1">
                        <a:lnSpc>
                          <a:spcPct val="100000"/>
                        </a:lnSpc>
                        <a:spcBef>
                          <a:spcPts val="50"/>
                        </a:spcBef>
                        <a:spcAft>
                          <a:spcPts val="0"/>
                        </a:spcAft>
                        <a:buClrTx/>
                        <a:buSzTx/>
                        <a:buFontTx/>
                        <a:buNone/>
                        <a:tabLst/>
                        <a:defRPr/>
                      </a:pPr>
                      <a:endParaRPr lang="es-CO" sz="1100" b="0" kern="1200" dirty="0" smtClean="0">
                        <a:solidFill>
                          <a:schemeClr val="dk1"/>
                        </a:solidFill>
                        <a:effectLst/>
                        <a:latin typeface="+mn-lt"/>
                        <a:ea typeface="+mn-ea"/>
                        <a:cs typeface="+mn-cs"/>
                      </a:endParaRPr>
                    </a:p>
                    <a:p>
                      <a:pPr marL="0" marR="0" indent="0" algn="just" defTabSz="914400" rtl="0" eaLnBrk="1" fontAlgn="auto" latinLnBrk="0" hangingPunct="1">
                        <a:lnSpc>
                          <a:spcPct val="100000"/>
                        </a:lnSpc>
                        <a:spcBef>
                          <a:spcPts val="50"/>
                        </a:spcBef>
                        <a:spcAft>
                          <a:spcPts val="0"/>
                        </a:spcAft>
                        <a:buClrTx/>
                        <a:buSzTx/>
                        <a:buFontTx/>
                        <a:buNone/>
                        <a:tabLst/>
                        <a:defRPr/>
                      </a:pPr>
                      <a:r>
                        <a:rPr lang="es-CO" sz="1100" b="0" kern="1200" dirty="0" smtClean="0">
                          <a:solidFill>
                            <a:schemeClr val="dk1"/>
                          </a:solidFill>
                          <a:effectLst/>
                          <a:latin typeface="+mn-lt"/>
                          <a:ea typeface="+mn-ea"/>
                          <a:cs typeface="+mn-cs"/>
                        </a:rPr>
                        <a:t>En el Comité SIGC No. 6 del 31 de mayo de 2016 se aprobó la modificación del procedimiento de transferencia documental.</a:t>
                      </a:r>
                    </a:p>
                  </a:txBody>
                  <a:tcPr marL="0" marR="0" marT="0" marB="0">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5"/>
                        </a:spcBef>
                        <a:spcAft>
                          <a:spcPts val="0"/>
                        </a:spcAft>
                        <a:buClrTx/>
                        <a:buSzTx/>
                        <a:buFontTx/>
                        <a:buNone/>
                        <a:tabLst/>
                        <a:defRPr/>
                      </a:pPr>
                      <a:endParaRPr lang="es-MX" sz="1100" b="0" dirty="0" smtClean="0">
                        <a:solidFill>
                          <a:schemeClr val="tx1"/>
                        </a:solidFill>
                        <a:effectLst/>
                        <a:latin typeface="+mn-lt"/>
                        <a:ea typeface="Calibri"/>
                        <a:cs typeface="Times New Roman"/>
                      </a:endParaRPr>
                    </a:p>
                    <a:p>
                      <a:pPr marL="0" marR="0" lvl="0" indent="0" algn="ctr" defTabSz="914400" rtl="0" eaLnBrk="1" fontAlgn="auto" latinLnBrk="0" hangingPunct="1">
                        <a:lnSpc>
                          <a:spcPct val="100000"/>
                        </a:lnSpc>
                        <a:spcBef>
                          <a:spcPts val="5"/>
                        </a:spcBef>
                        <a:spcAft>
                          <a:spcPts val="0"/>
                        </a:spcAft>
                        <a:buClrTx/>
                        <a:buSzTx/>
                        <a:buFontTx/>
                        <a:buNone/>
                        <a:tabLst/>
                        <a:defRPr/>
                      </a:pPr>
                      <a:endParaRPr lang="es-MX" sz="1100" b="0" dirty="0" smtClean="0">
                        <a:solidFill>
                          <a:schemeClr val="tx1"/>
                        </a:solidFill>
                        <a:effectLst/>
                        <a:latin typeface="+mn-lt"/>
                        <a:ea typeface="Calibri"/>
                        <a:cs typeface="Times New Roman"/>
                      </a:endParaRPr>
                    </a:p>
                    <a:p>
                      <a:pPr marL="0" marR="0" lvl="0" indent="0" algn="ctr" defTabSz="914400" rtl="0" eaLnBrk="1" fontAlgn="auto" latinLnBrk="0" hangingPunct="1">
                        <a:lnSpc>
                          <a:spcPct val="100000"/>
                        </a:lnSpc>
                        <a:spcBef>
                          <a:spcPts val="5"/>
                        </a:spcBef>
                        <a:spcAft>
                          <a:spcPts val="0"/>
                        </a:spcAft>
                        <a:buClrTx/>
                        <a:buSzTx/>
                        <a:buFontTx/>
                        <a:buNone/>
                        <a:tabLst/>
                        <a:defRPr/>
                      </a:pPr>
                      <a:endParaRPr lang="es-MX" sz="1100" b="0" dirty="0" smtClean="0">
                        <a:solidFill>
                          <a:schemeClr val="tx1"/>
                        </a:solidFill>
                        <a:effectLst/>
                        <a:latin typeface="+mn-lt"/>
                        <a:ea typeface="Calibri"/>
                        <a:cs typeface="Times New Roman"/>
                      </a:endParaRPr>
                    </a:p>
                    <a:p>
                      <a:pPr marL="0" marR="0" lvl="0" indent="0" algn="ctr" defTabSz="914400" rtl="0" eaLnBrk="1" fontAlgn="auto" latinLnBrk="0" hangingPunct="1">
                        <a:lnSpc>
                          <a:spcPct val="100000"/>
                        </a:lnSpc>
                        <a:spcBef>
                          <a:spcPts val="5"/>
                        </a:spcBef>
                        <a:spcAft>
                          <a:spcPts val="0"/>
                        </a:spcAft>
                        <a:buClrTx/>
                        <a:buSzTx/>
                        <a:buFontTx/>
                        <a:buNone/>
                        <a:tabLst/>
                        <a:defRPr/>
                      </a:pPr>
                      <a:endParaRPr lang="es-MX" sz="1100" b="0" dirty="0" smtClean="0">
                        <a:solidFill>
                          <a:schemeClr val="tx1"/>
                        </a:solidFill>
                        <a:effectLst/>
                        <a:latin typeface="+mn-lt"/>
                        <a:ea typeface="Calibri"/>
                        <a:cs typeface="Times New Roman"/>
                      </a:endParaRPr>
                    </a:p>
                    <a:p>
                      <a:pPr marL="0" marR="0" lvl="0" indent="0" algn="ctr" defTabSz="914400" rtl="0" eaLnBrk="1" fontAlgn="auto" latinLnBrk="0" hangingPunct="1">
                        <a:lnSpc>
                          <a:spcPct val="100000"/>
                        </a:lnSpc>
                        <a:spcBef>
                          <a:spcPts val="5"/>
                        </a:spcBef>
                        <a:spcAft>
                          <a:spcPts val="0"/>
                        </a:spcAft>
                        <a:buClrTx/>
                        <a:buSzTx/>
                        <a:buFontTx/>
                        <a:buNone/>
                        <a:tabLst/>
                        <a:defRPr/>
                      </a:pPr>
                      <a:endParaRPr lang="es-MX" sz="1100" b="0" dirty="0" smtClean="0">
                        <a:solidFill>
                          <a:schemeClr val="tx1"/>
                        </a:solidFill>
                        <a:effectLst/>
                        <a:latin typeface="+mn-lt"/>
                        <a:ea typeface="Calibri"/>
                        <a:cs typeface="Times New Roman"/>
                      </a:endParaRPr>
                    </a:p>
                    <a:p>
                      <a:pPr marL="0" marR="0" lvl="0" indent="0" algn="ctr" defTabSz="914400" rtl="0" eaLnBrk="1" fontAlgn="auto" latinLnBrk="0" hangingPunct="1">
                        <a:lnSpc>
                          <a:spcPct val="100000"/>
                        </a:lnSpc>
                        <a:spcBef>
                          <a:spcPts val="5"/>
                        </a:spcBef>
                        <a:spcAft>
                          <a:spcPts val="0"/>
                        </a:spcAft>
                        <a:buClrTx/>
                        <a:buSzTx/>
                        <a:buFontTx/>
                        <a:buNone/>
                        <a:tabLst/>
                        <a:defRPr/>
                      </a:pPr>
                      <a:r>
                        <a:rPr lang="es-MX" sz="1100" b="0" dirty="0" smtClean="0">
                          <a:solidFill>
                            <a:schemeClr val="tx1"/>
                          </a:solidFill>
                          <a:effectLst/>
                          <a:latin typeface="+mn-lt"/>
                          <a:ea typeface="Calibri"/>
                          <a:cs typeface="Times New Roman"/>
                        </a:rPr>
                        <a:t>Subdirección Administrativa y Financiera</a:t>
                      </a:r>
                    </a:p>
                  </a:txBody>
                  <a:tcPr marL="0" marR="0" marT="0" marB="0">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50"/>
                        </a:spcBef>
                        <a:spcAft>
                          <a:spcPts val="0"/>
                        </a:spcAft>
                        <a:buClrTx/>
                        <a:buSzTx/>
                        <a:buFontTx/>
                        <a:buNone/>
                        <a:tabLst/>
                        <a:defRPr/>
                      </a:pPr>
                      <a:endParaRPr lang="es-CO" sz="1100" b="0" kern="1200" dirty="0" smtClean="0">
                        <a:solidFill>
                          <a:schemeClr val="dk1"/>
                        </a:solidFill>
                        <a:effectLst/>
                        <a:latin typeface="+mn-lt"/>
                        <a:ea typeface="+mn-ea"/>
                        <a:cs typeface="+mn-cs"/>
                      </a:endParaRPr>
                    </a:p>
                    <a:p>
                      <a:pPr marL="0" marR="0" lvl="0" indent="0" algn="ctr" defTabSz="914400" rtl="0" eaLnBrk="1" fontAlgn="auto" latinLnBrk="0" hangingPunct="1">
                        <a:lnSpc>
                          <a:spcPct val="100000"/>
                        </a:lnSpc>
                        <a:spcBef>
                          <a:spcPts val="50"/>
                        </a:spcBef>
                        <a:spcAft>
                          <a:spcPts val="0"/>
                        </a:spcAft>
                        <a:buClrTx/>
                        <a:buSzTx/>
                        <a:buFontTx/>
                        <a:buNone/>
                        <a:tabLst/>
                        <a:defRPr/>
                      </a:pPr>
                      <a:endParaRPr lang="es-CO" sz="1100" b="0" kern="1200" dirty="0" smtClean="0">
                        <a:solidFill>
                          <a:schemeClr val="dk1"/>
                        </a:solidFill>
                        <a:effectLst/>
                        <a:latin typeface="+mn-lt"/>
                        <a:ea typeface="+mn-ea"/>
                        <a:cs typeface="+mn-cs"/>
                      </a:endParaRPr>
                    </a:p>
                    <a:p>
                      <a:pPr marL="0" marR="0" lvl="0" indent="0" algn="ctr" defTabSz="914400" rtl="0" eaLnBrk="1" fontAlgn="auto" latinLnBrk="0" hangingPunct="1">
                        <a:lnSpc>
                          <a:spcPct val="100000"/>
                        </a:lnSpc>
                        <a:spcBef>
                          <a:spcPts val="50"/>
                        </a:spcBef>
                        <a:spcAft>
                          <a:spcPts val="0"/>
                        </a:spcAft>
                        <a:buClrTx/>
                        <a:buSzTx/>
                        <a:buFontTx/>
                        <a:buNone/>
                        <a:tabLst/>
                        <a:defRPr/>
                      </a:pPr>
                      <a:endParaRPr lang="es-CO" sz="1100" b="0" kern="1200" dirty="0" smtClean="0">
                        <a:solidFill>
                          <a:schemeClr val="dk1"/>
                        </a:solidFill>
                        <a:effectLst/>
                        <a:latin typeface="+mn-lt"/>
                        <a:ea typeface="+mn-ea"/>
                        <a:cs typeface="+mn-cs"/>
                      </a:endParaRPr>
                    </a:p>
                    <a:p>
                      <a:pPr marL="0" marR="0" lvl="0" indent="0" algn="ctr" defTabSz="914400" rtl="0" eaLnBrk="1" fontAlgn="auto" latinLnBrk="0" hangingPunct="1">
                        <a:lnSpc>
                          <a:spcPct val="100000"/>
                        </a:lnSpc>
                        <a:spcBef>
                          <a:spcPts val="50"/>
                        </a:spcBef>
                        <a:spcAft>
                          <a:spcPts val="0"/>
                        </a:spcAft>
                        <a:buClrTx/>
                        <a:buSzTx/>
                        <a:buFontTx/>
                        <a:buNone/>
                        <a:tabLst/>
                        <a:defRPr/>
                      </a:pPr>
                      <a:endParaRPr lang="es-CO" sz="1100" b="0" kern="1200" dirty="0" smtClean="0">
                        <a:solidFill>
                          <a:schemeClr val="dk1"/>
                        </a:solidFill>
                        <a:effectLst/>
                        <a:latin typeface="+mn-lt"/>
                        <a:ea typeface="+mn-ea"/>
                        <a:cs typeface="+mn-cs"/>
                      </a:endParaRPr>
                    </a:p>
                    <a:p>
                      <a:pPr marL="0" marR="0" lvl="0" indent="0" algn="ctr" defTabSz="914400" rtl="0" eaLnBrk="1" fontAlgn="auto" latinLnBrk="0" hangingPunct="1">
                        <a:lnSpc>
                          <a:spcPct val="100000"/>
                        </a:lnSpc>
                        <a:spcBef>
                          <a:spcPts val="50"/>
                        </a:spcBef>
                        <a:spcAft>
                          <a:spcPts val="0"/>
                        </a:spcAft>
                        <a:buClrTx/>
                        <a:buSzTx/>
                        <a:buFontTx/>
                        <a:buNone/>
                        <a:tabLst/>
                        <a:defRPr/>
                      </a:pPr>
                      <a:endParaRPr lang="es-CO" sz="1100" b="0" kern="1200" dirty="0" smtClean="0">
                        <a:solidFill>
                          <a:schemeClr val="dk1"/>
                        </a:solidFill>
                        <a:effectLst/>
                        <a:latin typeface="+mn-lt"/>
                        <a:ea typeface="+mn-ea"/>
                        <a:cs typeface="+mn-cs"/>
                      </a:endParaRPr>
                    </a:p>
                    <a:p>
                      <a:pPr marL="0" marR="0" lvl="0" indent="0" algn="ctr" defTabSz="914400" rtl="0" eaLnBrk="1" fontAlgn="auto" latinLnBrk="0" hangingPunct="1">
                        <a:lnSpc>
                          <a:spcPct val="100000"/>
                        </a:lnSpc>
                        <a:spcBef>
                          <a:spcPts val="50"/>
                        </a:spcBef>
                        <a:spcAft>
                          <a:spcPts val="0"/>
                        </a:spcAft>
                        <a:buClrTx/>
                        <a:buSzTx/>
                        <a:buFontTx/>
                        <a:buNone/>
                        <a:tabLst/>
                        <a:defRPr/>
                      </a:pPr>
                      <a:r>
                        <a:rPr lang="es-CO" sz="1100" b="0" kern="1200" dirty="0" smtClean="0">
                          <a:solidFill>
                            <a:schemeClr val="dk1"/>
                          </a:solidFill>
                          <a:effectLst/>
                          <a:latin typeface="+mn-lt"/>
                          <a:ea typeface="+mn-ea"/>
                          <a:cs typeface="+mn-cs"/>
                        </a:rPr>
                        <a:t>30/6/2016</a:t>
                      </a:r>
                    </a:p>
                  </a:txBody>
                  <a:tcPr marL="0" marR="0" marT="0" marB="0">
                    <a:solidFill>
                      <a:schemeClr val="accent1">
                        <a:lumMod val="40000"/>
                        <a:lumOff val="60000"/>
                      </a:schemeClr>
                    </a:solidFill>
                  </a:tcPr>
                </a:tc>
                <a:tc>
                  <a:txBody>
                    <a:bodyPr/>
                    <a:lstStyle/>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algn="ctr">
                        <a:lnSpc>
                          <a:spcPts val="950"/>
                        </a:lnSpc>
                        <a:spcBef>
                          <a:spcPts val="15"/>
                        </a:spcBef>
                        <a:spcAft>
                          <a:spcPts val="0"/>
                        </a:spcAft>
                      </a:pPr>
                      <a:r>
                        <a:rPr lang="es-CO" sz="900" dirty="0" smtClean="0">
                          <a:solidFill>
                            <a:schemeClr val="tx1"/>
                          </a:solidFill>
                          <a:effectLst/>
                          <a:latin typeface="+mn-lt"/>
                          <a:ea typeface="Calibri"/>
                          <a:cs typeface="Times New Roman"/>
                        </a:rPr>
                        <a:t>CUMPLIDA</a:t>
                      </a:r>
                    </a:p>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txBody>
                  <a:tcPr marL="0" marR="0" marT="0" marB="0">
                    <a:solidFill>
                      <a:schemeClr val="accent1">
                        <a:lumMod val="40000"/>
                        <a:lumOff val="60000"/>
                      </a:schemeClr>
                    </a:solidFill>
                  </a:tcPr>
                </a:tc>
                <a:extLst>
                  <a:ext uri="{0D108BD9-81ED-4DB2-BD59-A6C34878D82A}">
                    <a16:rowId xmlns:a16="http://schemas.microsoft.com/office/drawing/2014/main" val="1191581669"/>
                  </a:ext>
                </a:extLst>
              </a:tr>
            </a:tbl>
          </a:graphicData>
        </a:graphic>
      </p:graphicFrame>
    </p:spTree>
    <p:extLst>
      <p:ext uri="{BB962C8B-B14F-4D97-AF65-F5344CB8AC3E}">
        <p14:creationId xmlns:p14="http://schemas.microsoft.com/office/powerpoint/2010/main" val="36587750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a:t>SEGUIMIENTO PLAN DE MEJORAMIENTO DE LA CGR AL 31 DE DICIEMBRE DE 2017</a:t>
            </a:r>
          </a:p>
        </p:txBody>
      </p:sp>
      <p:graphicFrame>
        <p:nvGraphicFramePr>
          <p:cNvPr id="10" name="9 Tabla"/>
          <p:cNvGraphicFramePr>
            <a:graphicFrameLocks noGrp="1"/>
          </p:cNvGraphicFramePr>
          <p:nvPr>
            <p:extLst>
              <p:ext uri="{D42A27DB-BD31-4B8C-83A1-F6EECF244321}">
                <p14:modId xmlns:p14="http://schemas.microsoft.com/office/powerpoint/2010/main" val="1047199947"/>
              </p:ext>
            </p:extLst>
          </p:nvPr>
        </p:nvGraphicFramePr>
        <p:xfrm>
          <a:off x="107504" y="1628800"/>
          <a:ext cx="8784975" cy="3888431"/>
        </p:xfrm>
        <a:graphic>
          <a:graphicData uri="http://schemas.openxmlformats.org/drawingml/2006/table">
            <a:tbl>
              <a:tblPr firstRow="1" firstCol="1" lastRow="1" lastCol="1" bandRow="1" bandCol="1">
                <a:tableStyleId>{5C22544A-7EE6-4342-B048-85BDC9FD1C3A}</a:tableStyleId>
              </a:tblPr>
              <a:tblGrid>
                <a:gridCol w="726031">
                  <a:extLst>
                    <a:ext uri="{9D8B030D-6E8A-4147-A177-3AD203B41FA5}">
                      <a16:colId xmlns:a16="http://schemas.microsoft.com/office/drawing/2014/main" val="20000"/>
                    </a:ext>
                  </a:extLst>
                </a:gridCol>
                <a:gridCol w="2130871">
                  <a:extLst>
                    <a:ext uri="{9D8B030D-6E8A-4147-A177-3AD203B41FA5}">
                      <a16:colId xmlns:a16="http://schemas.microsoft.com/office/drawing/2014/main" val="20001"/>
                    </a:ext>
                  </a:extLst>
                </a:gridCol>
                <a:gridCol w="2759722">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gridCol w="1239234">
                  <a:extLst>
                    <a:ext uri="{9D8B030D-6E8A-4147-A177-3AD203B41FA5}">
                      <a16:colId xmlns:a16="http://schemas.microsoft.com/office/drawing/2014/main" val="20004"/>
                    </a:ext>
                  </a:extLst>
                </a:gridCol>
                <a:gridCol w="921005">
                  <a:extLst>
                    <a:ext uri="{9D8B030D-6E8A-4147-A177-3AD203B41FA5}">
                      <a16:colId xmlns:a16="http://schemas.microsoft.com/office/drawing/2014/main" val="20005"/>
                    </a:ext>
                  </a:extLst>
                </a:gridCol>
              </a:tblGrid>
              <a:tr h="685186">
                <a:tc>
                  <a:txBody>
                    <a:bodyPr/>
                    <a:lstStyle/>
                    <a:p>
                      <a:pPr>
                        <a:lnSpc>
                          <a:spcPts val="1000"/>
                        </a:lnSpc>
                        <a:spcBef>
                          <a:spcPts val="90"/>
                        </a:spcBef>
                        <a:spcAft>
                          <a:spcPts val="0"/>
                        </a:spcAft>
                      </a:pPr>
                      <a:r>
                        <a:rPr lang="en-US" sz="1100" dirty="0">
                          <a:effectLst/>
                        </a:rPr>
                        <a:t> </a:t>
                      </a:r>
                      <a:endParaRPr lang="es-CO" sz="1100" dirty="0">
                        <a:effectLst/>
                      </a:endParaRPr>
                    </a:p>
                    <a:p>
                      <a:pPr marL="26670" marR="20955" algn="ctr">
                        <a:lnSpc>
                          <a:spcPct val="107000"/>
                        </a:lnSpc>
                        <a:spcAft>
                          <a:spcPts val="0"/>
                        </a:spcAft>
                      </a:pPr>
                      <a:endParaRPr lang="en-US" sz="1100" spc="5" dirty="0" smtClean="0">
                        <a:effectLst/>
                      </a:endParaRPr>
                    </a:p>
                    <a:p>
                      <a:pPr marL="26670" marR="20955" algn="ctr">
                        <a:lnSpc>
                          <a:spcPct val="107000"/>
                        </a:lnSpc>
                        <a:spcAft>
                          <a:spcPts val="0"/>
                        </a:spcAft>
                      </a:pPr>
                      <a:r>
                        <a:rPr lang="en-US" sz="1100" spc="5" dirty="0" smtClean="0">
                          <a:effectLst/>
                        </a:rPr>
                        <a:t>HALLAZGO</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750"/>
                        </a:lnSpc>
                        <a:spcBef>
                          <a:spcPts val="5"/>
                        </a:spcBef>
                        <a:spcAft>
                          <a:spcPts val="0"/>
                        </a:spcAft>
                      </a:pPr>
                      <a:r>
                        <a:rPr lang="es-CO" sz="1100" dirty="0">
                          <a:effectLst/>
                        </a:rPr>
                        <a:t> </a:t>
                      </a:r>
                    </a:p>
                    <a:p>
                      <a:pPr>
                        <a:lnSpc>
                          <a:spcPts val="1000"/>
                        </a:lnSpc>
                        <a:spcAft>
                          <a:spcPts val="0"/>
                        </a:spcAft>
                      </a:pPr>
                      <a:r>
                        <a:rPr lang="es-CO" sz="1100" dirty="0">
                          <a:effectLst/>
                        </a:rPr>
                        <a:t>  </a:t>
                      </a:r>
                      <a:endParaRPr lang="es-CO" sz="1100" dirty="0" smtClean="0">
                        <a:effectLst/>
                      </a:endParaRPr>
                    </a:p>
                    <a:p>
                      <a:pPr>
                        <a:lnSpc>
                          <a:spcPts val="1000"/>
                        </a:lnSpc>
                        <a:spcAft>
                          <a:spcPts val="0"/>
                        </a:spcAft>
                      </a:pPr>
                      <a:r>
                        <a:rPr lang="es-MX" sz="1100" dirty="0" smtClean="0">
                          <a:effectLst/>
                        </a:rPr>
                        <a:t>ACCIÓN DE MEJORA/UNIDADES</a:t>
                      </a:r>
                      <a:r>
                        <a:rPr lang="es-MX" sz="1100" baseline="0" dirty="0" smtClean="0">
                          <a:effectLst/>
                        </a:rPr>
                        <a:t> DE MEDIDA/CANTIDADES</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spc="-5" dirty="0" smtClean="0">
                          <a:effectLst/>
                        </a:rPr>
                        <a:t>AC</a:t>
                      </a:r>
                      <a:r>
                        <a:rPr lang="en-US" sz="1100" dirty="0" smtClean="0">
                          <a:effectLst/>
                        </a:rPr>
                        <a:t>T</a:t>
                      </a:r>
                      <a:r>
                        <a:rPr lang="en-US" sz="1100" spc="-10" dirty="0" smtClean="0">
                          <a:effectLst/>
                        </a:rPr>
                        <a:t>I</a:t>
                      </a:r>
                      <a:r>
                        <a:rPr lang="en-US" sz="1100" spc="-5" dirty="0" smtClean="0">
                          <a:effectLst/>
                        </a:rPr>
                        <a:t>VI</a:t>
                      </a:r>
                      <a:r>
                        <a:rPr lang="en-US" sz="1100" dirty="0" smtClean="0">
                          <a:effectLst/>
                        </a:rPr>
                        <a:t>D</a:t>
                      </a:r>
                      <a:r>
                        <a:rPr lang="en-US" sz="1100" spc="-5" dirty="0" smtClean="0">
                          <a:effectLst/>
                        </a:rPr>
                        <a:t>A</a:t>
                      </a:r>
                      <a:r>
                        <a:rPr lang="en-US" sz="1100" dirty="0" smtClean="0">
                          <a:effectLst/>
                        </a:rPr>
                        <a:t>D</a:t>
                      </a:r>
                      <a:r>
                        <a:rPr lang="en-US" sz="1100" spc="5" dirty="0" smtClean="0">
                          <a:effectLst/>
                        </a:rPr>
                        <a:t>E</a:t>
                      </a:r>
                      <a:r>
                        <a:rPr lang="en-US" sz="1100" dirty="0" smtClean="0">
                          <a:effectLst/>
                        </a:rPr>
                        <a:t>S</a:t>
                      </a:r>
                      <a:r>
                        <a:rPr lang="en-US" sz="1100" spc="-15" dirty="0" smtClean="0">
                          <a:effectLst/>
                        </a:rPr>
                        <a:t> </a:t>
                      </a:r>
                      <a:r>
                        <a:rPr lang="en-US" sz="1100" spc="5" dirty="0">
                          <a:effectLst/>
                        </a:rPr>
                        <a:t>RE</a:t>
                      </a:r>
                      <a:r>
                        <a:rPr lang="en-US" sz="1100" spc="-5" dirty="0">
                          <a:effectLst/>
                        </a:rPr>
                        <a:t>A</a:t>
                      </a:r>
                      <a:r>
                        <a:rPr lang="en-US" sz="1100" spc="-10" dirty="0">
                          <a:effectLst/>
                        </a:rPr>
                        <a:t>L</a:t>
                      </a:r>
                      <a:r>
                        <a:rPr lang="en-US" sz="1100" spc="-5" dirty="0">
                          <a:effectLst/>
                        </a:rPr>
                        <a:t>I</a:t>
                      </a:r>
                      <a:r>
                        <a:rPr lang="en-US" sz="1100" dirty="0">
                          <a:effectLst/>
                        </a:rPr>
                        <a:t>Z</a:t>
                      </a:r>
                      <a:r>
                        <a:rPr lang="en-US" sz="1100" spc="-5" dirty="0">
                          <a:effectLst/>
                        </a:rPr>
                        <a:t>A</a:t>
                      </a:r>
                      <a:r>
                        <a:rPr lang="en-US" sz="1100" dirty="0">
                          <a:effectLst/>
                        </a:rPr>
                        <a:t>D</a:t>
                      </a:r>
                      <a:r>
                        <a:rPr lang="en-US" sz="1100" spc="-5" dirty="0">
                          <a:effectLst/>
                        </a:rPr>
                        <a:t>A</a:t>
                      </a:r>
                      <a:r>
                        <a:rPr lang="en-US" sz="1100" dirty="0">
                          <a:effectLst/>
                        </a:rPr>
                        <a:t>S</a:t>
                      </a:r>
                      <a:r>
                        <a:rPr lang="en-US" sz="1100" spc="-35" dirty="0">
                          <a:effectLst/>
                        </a:rPr>
                        <a:t> </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s-CO" sz="1100" dirty="0">
                        <a:effectLst/>
                      </a:endParaRPr>
                    </a:p>
                    <a:p>
                      <a:pPr algn="ctr">
                        <a:lnSpc>
                          <a:spcPts val="1300"/>
                        </a:lnSpc>
                        <a:spcBef>
                          <a:spcPts val="100"/>
                        </a:spcBef>
                        <a:spcAft>
                          <a:spcPts val="0"/>
                        </a:spcAft>
                      </a:pPr>
                      <a:r>
                        <a:rPr lang="en-US" sz="1100" dirty="0">
                          <a:effectLst/>
                        </a:rPr>
                        <a:t> </a:t>
                      </a:r>
                      <a:r>
                        <a:rPr lang="en-US" sz="1100" spc="5" dirty="0" smtClean="0">
                          <a:effectLst/>
                        </a:rPr>
                        <a:t>RESP</a:t>
                      </a:r>
                      <a:r>
                        <a:rPr lang="en-US" sz="1100" dirty="0" smtClean="0">
                          <a:effectLst/>
                        </a:rPr>
                        <a:t>ON</a:t>
                      </a:r>
                      <a:r>
                        <a:rPr lang="en-US" sz="1100" spc="5" dirty="0" smtClean="0">
                          <a:effectLst/>
                        </a:rPr>
                        <a:t>S</a:t>
                      </a:r>
                      <a:r>
                        <a:rPr lang="en-US" sz="1100" spc="-5" dirty="0" smtClean="0">
                          <a:effectLst/>
                        </a:rPr>
                        <a:t>AB</a:t>
                      </a:r>
                      <a:r>
                        <a:rPr lang="en-US" sz="1100" spc="-10" dirty="0" smtClean="0">
                          <a:effectLst/>
                        </a:rPr>
                        <a:t>L</a:t>
                      </a:r>
                      <a:r>
                        <a:rPr lang="en-US" sz="1100" dirty="0" smtClean="0">
                          <a:effectLst/>
                        </a:rPr>
                        <a:t>E</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dirty="0" smtClean="0">
                          <a:effectLst/>
                        </a:rPr>
                        <a:t> FECHA </a:t>
                      </a:r>
                    </a:p>
                    <a:p>
                      <a:pPr algn="ctr">
                        <a:lnSpc>
                          <a:spcPts val="1000"/>
                        </a:lnSpc>
                        <a:spcAft>
                          <a:spcPts val="0"/>
                        </a:spcAft>
                      </a:pPr>
                      <a:r>
                        <a:rPr lang="en-US" sz="1100" dirty="0" smtClean="0">
                          <a:effectLst/>
                        </a:rPr>
                        <a:t>DE  VENCIMIENTO                                             INTERNA </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r>
                        <a:rPr lang="en-US" sz="1100" spc="5" dirty="0" smtClean="0">
                          <a:effectLst/>
                        </a:rPr>
                        <a:t>ES</a:t>
                      </a:r>
                      <a:r>
                        <a:rPr lang="en-US" sz="1100" dirty="0" smtClean="0">
                          <a:effectLst/>
                        </a:rPr>
                        <a:t>T</a:t>
                      </a:r>
                      <a:r>
                        <a:rPr lang="en-US" sz="1100" spc="-10" dirty="0" smtClean="0">
                          <a:effectLst/>
                        </a:rPr>
                        <a:t>A</a:t>
                      </a:r>
                      <a:r>
                        <a:rPr lang="en-US" sz="1100" dirty="0" smtClean="0">
                          <a:effectLst/>
                        </a:rPr>
                        <a:t>DO</a:t>
                      </a:r>
                      <a:r>
                        <a:rPr lang="en-US" sz="1100" spc="-5" dirty="0" smtClean="0">
                          <a:effectLst/>
                        </a:rPr>
                        <a:t> </a:t>
                      </a:r>
                      <a:r>
                        <a:rPr lang="en-US" sz="1100" dirty="0">
                          <a:effectLst/>
                        </a:rPr>
                        <a:t>DE</a:t>
                      </a:r>
                      <a:r>
                        <a:rPr lang="en-US" sz="1100" spc="10" dirty="0">
                          <a:effectLst/>
                        </a:rPr>
                        <a:t> </a:t>
                      </a:r>
                      <a:r>
                        <a:rPr lang="en-US" sz="1100" spc="-10" dirty="0">
                          <a:effectLst/>
                        </a:rPr>
                        <a:t>L</a:t>
                      </a:r>
                      <a:r>
                        <a:rPr lang="en-US" sz="1100" dirty="0">
                          <a:effectLst/>
                        </a:rPr>
                        <a:t>A </a:t>
                      </a:r>
                      <a:r>
                        <a:rPr lang="en-US" sz="1100" spc="-5" dirty="0">
                          <a:effectLst/>
                        </a:rPr>
                        <a:t>AC</a:t>
                      </a:r>
                      <a:r>
                        <a:rPr lang="en-US" sz="1100" dirty="0">
                          <a:effectLst/>
                        </a:rPr>
                        <a:t>T</a:t>
                      </a:r>
                      <a:r>
                        <a:rPr lang="en-US" sz="1100" spc="-10" dirty="0">
                          <a:effectLst/>
                        </a:rPr>
                        <a:t>I</a:t>
                      </a:r>
                      <a:r>
                        <a:rPr lang="en-US" sz="1100" spc="-5" dirty="0">
                          <a:effectLst/>
                        </a:rPr>
                        <a:t>VI</a:t>
                      </a:r>
                      <a:r>
                        <a:rPr lang="en-US" sz="1100" dirty="0">
                          <a:effectLst/>
                        </a:rPr>
                        <a:t>D</a:t>
                      </a:r>
                      <a:r>
                        <a:rPr lang="en-US" sz="1100" spc="-5" dirty="0">
                          <a:effectLst/>
                        </a:rPr>
                        <a:t>A</a:t>
                      </a:r>
                      <a:r>
                        <a:rPr lang="en-US" sz="1100" dirty="0">
                          <a:effectLst/>
                        </a:rPr>
                        <a:t>D</a:t>
                      </a:r>
                      <a:endParaRPr lang="es-CO" sz="1100" dirty="0">
                        <a:effectLst/>
                        <a:latin typeface="Calibri"/>
                        <a:ea typeface="Calibri"/>
                        <a:cs typeface="Times New Roman"/>
                      </a:endParaRPr>
                    </a:p>
                  </a:txBody>
                  <a:tcPr marL="0" marR="0" marT="0" marB="0">
                    <a:solidFill>
                      <a:schemeClr val="tx2"/>
                    </a:solidFill>
                  </a:tcPr>
                </a:tc>
                <a:extLst>
                  <a:ext uri="{0D108BD9-81ED-4DB2-BD59-A6C34878D82A}">
                    <a16:rowId xmlns:a16="http://schemas.microsoft.com/office/drawing/2014/main" val="10000"/>
                  </a:ext>
                </a:extLst>
              </a:tr>
              <a:tr h="3203245">
                <a:tc>
                  <a:txBody>
                    <a:bodyPr/>
                    <a:lstStyle/>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r>
                        <a:rPr lang="es-MX" sz="900" dirty="0" smtClean="0">
                          <a:solidFill>
                            <a:schemeClr val="tx1"/>
                          </a:solidFill>
                          <a:effectLst/>
                          <a:latin typeface="Calibri"/>
                          <a:ea typeface="Calibri"/>
                          <a:cs typeface="Times New Roman"/>
                        </a:rPr>
                        <a:t>24</a:t>
                      </a:r>
                    </a:p>
                    <a:p>
                      <a:pPr marL="12065" marR="3175" indent="0" algn="ctr" defTabSz="914400" rtl="0" eaLnBrk="1" fontAlgn="auto" latinLnBrk="0" hangingPunct="1">
                        <a:lnSpc>
                          <a:spcPct val="107000"/>
                        </a:lnSpc>
                        <a:spcBef>
                          <a:spcPts val="445"/>
                        </a:spcBef>
                        <a:spcAft>
                          <a:spcPts val="0"/>
                        </a:spcAft>
                        <a:buClrTx/>
                        <a:buSzTx/>
                        <a:buFontTx/>
                        <a:buNone/>
                        <a:tabLst/>
                        <a:defRPr/>
                      </a:pPr>
                      <a:r>
                        <a:rPr lang="es-MX" sz="900" dirty="0" smtClean="0">
                          <a:solidFill>
                            <a:schemeClr val="tx1"/>
                          </a:solidFill>
                          <a:effectLst/>
                          <a:latin typeface="+mn-lt"/>
                          <a:ea typeface="Calibri"/>
                          <a:cs typeface="Times New Roman"/>
                        </a:rPr>
                        <a:t>CGR 2013</a:t>
                      </a:r>
                      <a:endParaRPr lang="es-CO" sz="900" dirty="0" smtClean="0">
                        <a:solidFill>
                          <a:schemeClr val="tx1"/>
                        </a:solidFill>
                        <a:effectLst/>
                        <a:latin typeface="+mn-lt"/>
                        <a:ea typeface="Calibri"/>
                        <a:cs typeface="Times New Roman"/>
                      </a:endParaRPr>
                    </a:p>
                  </a:txBody>
                  <a:tcPr marL="0" marR="0" marT="0" marB="0">
                    <a:solidFill>
                      <a:schemeClr val="accent1">
                        <a:lumMod val="40000"/>
                        <a:lumOff val="60000"/>
                      </a:schemeClr>
                    </a:solidFill>
                  </a:tcPr>
                </a:tc>
                <a:tc>
                  <a:txBody>
                    <a:bodyPr/>
                    <a:lstStyle/>
                    <a:p>
                      <a:pPr algn="just"/>
                      <a:endParaRPr lang="es-CO" sz="1100" i="0" kern="1200" dirty="0" smtClean="0">
                        <a:solidFill>
                          <a:schemeClr val="dk1"/>
                        </a:solidFill>
                        <a:effectLst/>
                        <a:latin typeface="+mn-lt"/>
                        <a:ea typeface="+mn-ea"/>
                        <a:cs typeface="+mn-cs"/>
                      </a:endParaRPr>
                    </a:p>
                    <a:p>
                      <a:pPr algn="just"/>
                      <a:endParaRPr lang="es-CO" sz="1100" i="0" kern="1200" dirty="0" smtClean="0">
                        <a:solidFill>
                          <a:schemeClr val="dk1"/>
                        </a:solidFill>
                        <a:effectLst/>
                        <a:latin typeface="+mn-lt"/>
                        <a:ea typeface="+mn-ea"/>
                        <a:cs typeface="+mn-cs"/>
                      </a:endParaRPr>
                    </a:p>
                    <a:p>
                      <a:pPr algn="just"/>
                      <a:endParaRPr lang="es-CO" sz="1100" i="0" kern="1200" dirty="0" smtClean="0">
                        <a:solidFill>
                          <a:schemeClr val="dk1"/>
                        </a:solidFill>
                        <a:effectLst/>
                        <a:latin typeface="+mn-lt"/>
                        <a:ea typeface="+mn-ea"/>
                        <a:cs typeface="+mn-cs"/>
                      </a:endParaRPr>
                    </a:p>
                    <a:p>
                      <a:pPr algn="just"/>
                      <a:r>
                        <a:rPr lang="es-CO" sz="1100" b="0" i="0" kern="1200" dirty="0" smtClean="0">
                          <a:solidFill>
                            <a:schemeClr val="dk1"/>
                          </a:solidFill>
                          <a:effectLst/>
                          <a:latin typeface="+mn-lt"/>
                          <a:ea typeface="+mn-ea"/>
                          <a:cs typeface="+mn-cs"/>
                        </a:rPr>
                        <a:t>Incluir en la matriz general de riesgos de la entidad los eventos que pueden impactar  los bienes de la entidad.</a:t>
                      </a:r>
                    </a:p>
                    <a:p>
                      <a:pPr algn="just"/>
                      <a:endParaRPr lang="es-MX" sz="1100" i="0" kern="1200" dirty="0" smtClean="0">
                        <a:solidFill>
                          <a:schemeClr val="dk1"/>
                        </a:solidFill>
                        <a:effectLst/>
                        <a:latin typeface="+mn-lt"/>
                        <a:ea typeface="+mn-ea"/>
                        <a:cs typeface="+mn-cs"/>
                      </a:endParaRPr>
                    </a:p>
                    <a:p>
                      <a:pPr algn="just"/>
                      <a:r>
                        <a:rPr lang="es-MX" sz="1100" b="1" i="0" kern="1200" dirty="0" smtClean="0">
                          <a:solidFill>
                            <a:schemeClr val="dk1"/>
                          </a:solidFill>
                          <a:effectLst/>
                          <a:latin typeface="+mn-lt"/>
                          <a:ea typeface="+mn-ea"/>
                          <a:cs typeface="+mn-cs"/>
                        </a:rPr>
                        <a:t>UNIDAD</a:t>
                      </a:r>
                      <a:r>
                        <a:rPr lang="es-MX" sz="1100" b="1" i="0" kern="1200" baseline="0" dirty="0" smtClean="0">
                          <a:solidFill>
                            <a:schemeClr val="dk1"/>
                          </a:solidFill>
                          <a:effectLst/>
                          <a:latin typeface="+mn-lt"/>
                          <a:ea typeface="+mn-ea"/>
                          <a:cs typeface="+mn-cs"/>
                        </a:rPr>
                        <a:t> DE MEDIDA/CANTIDADES: </a:t>
                      </a:r>
                    </a:p>
                    <a:p>
                      <a:pPr algn="just"/>
                      <a:endParaRPr lang="es-MX" sz="1100" b="1" i="0" kern="1200" baseline="0" dirty="0" smtClean="0">
                        <a:solidFill>
                          <a:schemeClr val="dk1"/>
                        </a:solidFill>
                        <a:effectLst/>
                        <a:latin typeface="+mn-lt"/>
                        <a:ea typeface="+mn-ea"/>
                        <a:cs typeface="+mn-cs"/>
                      </a:endParaRPr>
                    </a:p>
                    <a:p>
                      <a:pPr algn="just"/>
                      <a:r>
                        <a:rPr lang="es-CO" sz="1100" b="0" i="0" kern="1200" dirty="0" smtClean="0">
                          <a:solidFill>
                            <a:schemeClr val="dk1"/>
                          </a:solidFill>
                          <a:effectLst/>
                          <a:latin typeface="+mn-lt"/>
                          <a:ea typeface="+mn-ea"/>
                          <a:cs typeface="+mn-cs"/>
                        </a:rPr>
                        <a:t>-Matriz de riesgos modificada.</a:t>
                      </a:r>
                    </a:p>
                    <a:p>
                      <a:pPr algn="just"/>
                      <a:r>
                        <a:rPr lang="es-MX" sz="1100" b="0" i="0" kern="1200" dirty="0" smtClean="0">
                          <a:solidFill>
                            <a:schemeClr val="dk1"/>
                          </a:solidFill>
                          <a:effectLst/>
                          <a:latin typeface="+mn-lt"/>
                          <a:ea typeface="+mn-ea"/>
                          <a:cs typeface="+mn-cs"/>
                        </a:rPr>
                        <a:t>-1</a:t>
                      </a:r>
                    </a:p>
                  </a:txBody>
                  <a:tcPr marL="0" marR="0" marT="0" marB="0">
                    <a:solidFill>
                      <a:schemeClr val="accent1">
                        <a:lumMod val="40000"/>
                        <a:lumOff val="60000"/>
                      </a:schemeClr>
                    </a:solidFill>
                  </a:tcPr>
                </a:tc>
                <a:tc>
                  <a:txBody>
                    <a:bodyPr/>
                    <a:lstStyle/>
                    <a:p>
                      <a:endParaRPr lang="es-CO" sz="1100" b="0" kern="1200" dirty="0" smtClean="0">
                        <a:solidFill>
                          <a:schemeClr val="dk1"/>
                        </a:solidFill>
                        <a:effectLst/>
                        <a:latin typeface="+mn-lt"/>
                        <a:ea typeface="+mn-ea"/>
                        <a:cs typeface="+mn-cs"/>
                      </a:endParaRPr>
                    </a:p>
                    <a:p>
                      <a:endParaRPr lang="es-CO" sz="1100" b="0" kern="1200" dirty="0" smtClean="0">
                        <a:solidFill>
                          <a:schemeClr val="dk1"/>
                        </a:solidFill>
                        <a:effectLst/>
                        <a:latin typeface="+mn-lt"/>
                        <a:ea typeface="+mn-ea"/>
                        <a:cs typeface="+mn-cs"/>
                      </a:endParaRPr>
                    </a:p>
                    <a:p>
                      <a:endParaRPr lang="es-CO" sz="1100" b="0" kern="1200" dirty="0" smtClean="0">
                        <a:solidFill>
                          <a:schemeClr val="dk1"/>
                        </a:solidFill>
                        <a:effectLst/>
                        <a:latin typeface="+mn-lt"/>
                        <a:ea typeface="+mn-ea"/>
                        <a:cs typeface="+mn-cs"/>
                      </a:endParaRPr>
                    </a:p>
                    <a:p>
                      <a:pPr algn="just"/>
                      <a:r>
                        <a:rPr lang="es-CO" sz="1100" b="0" kern="1200" dirty="0" smtClean="0">
                          <a:solidFill>
                            <a:schemeClr val="dk1"/>
                          </a:solidFill>
                          <a:effectLst/>
                          <a:latin typeface="+mn-lt"/>
                          <a:ea typeface="+mn-ea"/>
                          <a:cs typeface="+mn-cs"/>
                        </a:rPr>
                        <a:t>Se presentó en el Comité SIGC N°6 del 31 de mayo de 2016 la nueva matriz de riesgos, en el cual se incluyeron dos riesgos de gestión que están relacionados con la modalidad  de adquisición</a:t>
                      </a:r>
                      <a:r>
                        <a:rPr lang="es-CO" sz="1100" b="0" kern="1200" baseline="0" dirty="0" smtClean="0">
                          <a:solidFill>
                            <a:schemeClr val="dk1"/>
                          </a:solidFill>
                          <a:effectLst/>
                          <a:latin typeface="+mn-lt"/>
                          <a:ea typeface="+mn-ea"/>
                          <a:cs typeface="+mn-cs"/>
                        </a:rPr>
                        <a:t> </a:t>
                      </a:r>
                      <a:r>
                        <a:rPr lang="es-CO" sz="1100" b="0" kern="1200" dirty="0" smtClean="0">
                          <a:solidFill>
                            <a:schemeClr val="dk1"/>
                          </a:solidFill>
                          <a:effectLst/>
                          <a:latin typeface="+mn-lt"/>
                          <a:ea typeface="+mn-ea"/>
                          <a:cs typeface="+mn-cs"/>
                        </a:rPr>
                        <a:t>de los</a:t>
                      </a:r>
                      <a:r>
                        <a:rPr lang="es-CO" sz="1100" b="0" kern="1200" baseline="0" dirty="0" smtClean="0">
                          <a:solidFill>
                            <a:schemeClr val="dk1"/>
                          </a:solidFill>
                          <a:effectLst/>
                          <a:latin typeface="+mn-lt"/>
                          <a:ea typeface="+mn-ea"/>
                          <a:cs typeface="+mn-cs"/>
                        </a:rPr>
                        <a:t> bienes (contratación). </a:t>
                      </a:r>
                      <a:r>
                        <a:rPr lang="es-CO" sz="1100" b="0" kern="1200" dirty="0" smtClean="0">
                          <a:solidFill>
                            <a:schemeClr val="tx1"/>
                          </a:solidFill>
                          <a:effectLst/>
                          <a:latin typeface="+mn-lt"/>
                          <a:ea typeface="+mn-ea"/>
                          <a:cs typeface="+mn-cs"/>
                        </a:rPr>
                        <a:t>No obstante</a:t>
                      </a:r>
                      <a:r>
                        <a:rPr lang="es-CO" sz="1100" b="0" kern="1200" baseline="0" dirty="0" smtClean="0">
                          <a:solidFill>
                            <a:schemeClr val="tx1"/>
                          </a:solidFill>
                          <a:effectLst/>
                          <a:latin typeface="+mn-lt"/>
                          <a:ea typeface="+mn-ea"/>
                          <a:cs typeface="+mn-cs"/>
                        </a:rPr>
                        <a:t> </a:t>
                      </a:r>
                      <a:r>
                        <a:rPr lang="es-CO" sz="1100" b="0" kern="1200" dirty="0" smtClean="0">
                          <a:solidFill>
                            <a:schemeClr val="tx1"/>
                          </a:solidFill>
                          <a:effectLst/>
                          <a:latin typeface="+mn-lt"/>
                          <a:ea typeface="+mn-ea"/>
                          <a:cs typeface="+mn-cs"/>
                        </a:rPr>
                        <a:t>en opinión</a:t>
                      </a:r>
                      <a:r>
                        <a:rPr lang="es-CO" sz="1100" b="0" kern="1200" baseline="0" dirty="0" smtClean="0">
                          <a:solidFill>
                            <a:schemeClr val="tx1"/>
                          </a:solidFill>
                          <a:effectLst/>
                          <a:latin typeface="+mn-lt"/>
                          <a:ea typeface="+mn-ea"/>
                          <a:cs typeface="+mn-cs"/>
                        </a:rPr>
                        <a:t> de este despacho, no se contemplaron los riesgos de los  bienes que se encuentran en la entidad que si bien son mitigados con pólizas de seguro y otros mecanismos ,es conveniente que se gestionen en la matriz de riesgo para cerrar el hallazgo de la Contraloría General de la República. </a:t>
                      </a:r>
                      <a:endParaRPr lang="es-CO" sz="1100" i="0" kern="1200" dirty="0" smtClean="0">
                        <a:solidFill>
                          <a:schemeClr val="tx1"/>
                        </a:solidFill>
                        <a:effectLst/>
                        <a:latin typeface="+mn-lt"/>
                        <a:ea typeface="+mn-ea"/>
                        <a:cs typeface="+mn-cs"/>
                      </a:endParaRPr>
                    </a:p>
                  </a:txBody>
                  <a:tcPr marL="0" marR="0" marT="0" marB="0">
                    <a:solidFill>
                      <a:schemeClr val="accent1">
                        <a:lumMod val="40000"/>
                        <a:lumOff val="60000"/>
                      </a:schemeClr>
                    </a:solidFill>
                  </a:tcPr>
                </a:tc>
                <a:tc>
                  <a:txBody>
                    <a:bodyPr/>
                    <a:lstStyle/>
                    <a:p>
                      <a:pPr algn="ct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gn="ct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gn="ct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gn="ctr">
                        <a:lnSpc>
                          <a:spcPct val="100000"/>
                        </a:lnSpc>
                        <a:spcBef>
                          <a:spcPts val="5"/>
                        </a:spcBef>
                        <a:spcAft>
                          <a:spcPts val="0"/>
                        </a:spcAft>
                      </a:pPr>
                      <a:r>
                        <a:rPr lang="es-MX" sz="1100" b="0" dirty="0" smtClean="0">
                          <a:solidFill>
                            <a:schemeClr val="tx1"/>
                          </a:solidFill>
                          <a:effectLst/>
                          <a:latin typeface="+mn-lt"/>
                          <a:ea typeface="Calibri"/>
                          <a:cs typeface="Times New Roman"/>
                        </a:rPr>
                        <a:t>Subdirección Administrativa y Financiera</a:t>
                      </a:r>
                    </a:p>
                  </a:txBody>
                  <a:tcPr marL="0" marR="0" marT="0" marB="0">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50"/>
                        </a:spcBef>
                        <a:spcAft>
                          <a:spcPts val="0"/>
                        </a:spcAft>
                        <a:buClrTx/>
                        <a:buSzTx/>
                        <a:buFontTx/>
                        <a:buNone/>
                        <a:tabLst/>
                        <a:defRPr/>
                      </a:pPr>
                      <a:endParaRPr lang="es-MX" sz="1100" kern="1200" dirty="0" smtClean="0">
                        <a:solidFill>
                          <a:schemeClr val="dk1"/>
                        </a:solidFill>
                        <a:effectLst/>
                        <a:latin typeface="+mn-lt"/>
                        <a:ea typeface="+mn-ea"/>
                        <a:cs typeface="+mn-cs"/>
                      </a:endParaRPr>
                    </a:p>
                    <a:p>
                      <a:pPr marL="0" marR="0" indent="0" algn="ctr" defTabSz="914400" rtl="0" eaLnBrk="1" fontAlgn="auto" latinLnBrk="0" hangingPunct="1">
                        <a:lnSpc>
                          <a:spcPct val="100000"/>
                        </a:lnSpc>
                        <a:spcBef>
                          <a:spcPts val="50"/>
                        </a:spcBef>
                        <a:spcAft>
                          <a:spcPts val="0"/>
                        </a:spcAft>
                        <a:buClrTx/>
                        <a:buSzTx/>
                        <a:buFontTx/>
                        <a:buNone/>
                        <a:tabLst/>
                        <a:defRPr/>
                      </a:pPr>
                      <a:endParaRPr lang="es-MX" sz="1100" kern="1200" dirty="0" smtClean="0">
                        <a:solidFill>
                          <a:schemeClr val="dk1"/>
                        </a:solidFill>
                        <a:effectLst/>
                        <a:latin typeface="+mn-lt"/>
                        <a:ea typeface="+mn-ea"/>
                        <a:cs typeface="+mn-cs"/>
                      </a:endParaRPr>
                    </a:p>
                    <a:p>
                      <a:pPr marL="0" marR="0" indent="0" algn="ctr" defTabSz="914400" rtl="0" eaLnBrk="1" fontAlgn="auto" latinLnBrk="0" hangingPunct="1">
                        <a:lnSpc>
                          <a:spcPct val="100000"/>
                        </a:lnSpc>
                        <a:spcBef>
                          <a:spcPts val="50"/>
                        </a:spcBef>
                        <a:spcAft>
                          <a:spcPts val="0"/>
                        </a:spcAft>
                        <a:buClrTx/>
                        <a:buSzTx/>
                        <a:buFontTx/>
                        <a:buNone/>
                        <a:tabLst/>
                        <a:defRPr/>
                      </a:pPr>
                      <a:endParaRPr lang="es-CO" sz="1100" kern="1200" dirty="0" smtClean="0">
                        <a:solidFill>
                          <a:schemeClr val="dk1"/>
                        </a:solidFill>
                        <a:effectLst/>
                        <a:latin typeface="+mn-lt"/>
                        <a:ea typeface="+mn-ea"/>
                        <a:cs typeface="+mn-cs"/>
                      </a:endParaRPr>
                    </a:p>
                    <a:p>
                      <a:pPr marL="0" marR="0" indent="0" algn="ctr" defTabSz="914400" rtl="0" eaLnBrk="1" fontAlgn="auto" latinLnBrk="0" hangingPunct="1">
                        <a:lnSpc>
                          <a:spcPct val="100000"/>
                        </a:lnSpc>
                        <a:spcBef>
                          <a:spcPts val="50"/>
                        </a:spcBef>
                        <a:spcAft>
                          <a:spcPts val="0"/>
                        </a:spcAft>
                        <a:buClrTx/>
                        <a:buSzTx/>
                        <a:buFontTx/>
                        <a:buNone/>
                        <a:tabLst/>
                        <a:defRPr/>
                      </a:pPr>
                      <a:r>
                        <a:rPr lang="es-CO" sz="1100" b="0" kern="1200" dirty="0" smtClean="0">
                          <a:solidFill>
                            <a:schemeClr val="dk1"/>
                          </a:solidFill>
                          <a:effectLst/>
                          <a:latin typeface="+mn-lt"/>
                          <a:ea typeface="+mn-ea"/>
                          <a:cs typeface="+mn-cs"/>
                        </a:rPr>
                        <a:t>30/6/2016</a:t>
                      </a:r>
                    </a:p>
                  </a:txBody>
                  <a:tcPr marL="0" marR="0" marT="0" marB="0">
                    <a:solidFill>
                      <a:schemeClr val="accent1">
                        <a:lumMod val="40000"/>
                        <a:lumOff val="60000"/>
                      </a:schemeClr>
                    </a:solidFill>
                  </a:tcPr>
                </a:tc>
                <a:tc>
                  <a:txBody>
                    <a:bodyPr/>
                    <a:lstStyle/>
                    <a:p>
                      <a:pPr>
                        <a:lnSpc>
                          <a:spcPts val="950"/>
                        </a:lnSpc>
                        <a:spcBef>
                          <a:spcPts val="15"/>
                        </a:spcBef>
                        <a:spcAft>
                          <a:spcPts val="0"/>
                        </a:spcAft>
                      </a:pPr>
                      <a:endParaRPr lang="es-MX" sz="1100" b="1" dirty="0" smtClean="0">
                        <a:solidFill>
                          <a:schemeClr val="tx1"/>
                        </a:solidFill>
                        <a:effectLst/>
                        <a:latin typeface="Calibri"/>
                        <a:ea typeface="Calibri"/>
                        <a:cs typeface="Times New Roman"/>
                      </a:endParaRPr>
                    </a:p>
                    <a:p>
                      <a:pPr>
                        <a:lnSpc>
                          <a:spcPts val="950"/>
                        </a:lnSpc>
                        <a:spcBef>
                          <a:spcPts val="15"/>
                        </a:spcBef>
                        <a:spcAft>
                          <a:spcPts val="0"/>
                        </a:spcAft>
                      </a:pPr>
                      <a:r>
                        <a:rPr lang="es-MX" sz="1100" b="1" baseline="0" dirty="0" smtClean="0">
                          <a:solidFill>
                            <a:schemeClr val="tx1"/>
                          </a:solidFill>
                          <a:effectLst/>
                          <a:latin typeface="Calibri"/>
                          <a:ea typeface="Calibri"/>
                          <a:cs typeface="Times New Roman"/>
                        </a:rPr>
                        <a:t>    </a:t>
                      </a:r>
                    </a:p>
                    <a:p>
                      <a:pPr>
                        <a:lnSpc>
                          <a:spcPts val="950"/>
                        </a:lnSpc>
                        <a:spcBef>
                          <a:spcPts val="15"/>
                        </a:spcBef>
                        <a:spcAft>
                          <a:spcPts val="0"/>
                        </a:spcAft>
                      </a:pPr>
                      <a:endParaRPr lang="es-MX" sz="1100" b="1" baseline="0" dirty="0" smtClean="0">
                        <a:solidFill>
                          <a:schemeClr val="tx1"/>
                        </a:solidFill>
                        <a:effectLst/>
                        <a:latin typeface="Calibri"/>
                        <a:ea typeface="Calibri"/>
                        <a:cs typeface="Times New Roman"/>
                      </a:endParaRPr>
                    </a:p>
                    <a:p>
                      <a:pPr>
                        <a:lnSpc>
                          <a:spcPts val="950"/>
                        </a:lnSpc>
                        <a:spcBef>
                          <a:spcPts val="15"/>
                        </a:spcBef>
                        <a:spcAft>
                          <a:spcPts val="0"/>
                        </a:spcAft>
                      </a:pPr>
                      <a:endParaRPr lang="es-MX" sz="1100" b="1" baseline="0" dirty="0" smtClean="0">
                        <a:solidFill>
                          <a:schemeClr val="tx1"/>
                        </a:solidFill>
                        <a:effectLst/>
                        <a:latin typeface="Calibri"/>
                        <a:ea typeface="Calibri"/>
                        <a:cs typeface="Times New Roman"/>
                      </a:endParaRPr>
                    </a:p>
                    <a:p>
                      <a:pPr>
                        <a:lnSpc>
                          <a:spcPts val="950"/>
                        </a:lnSpc>
                        <a:spcBef>
                          <a:spcPts val="15"/>
                        </a:spcBef>
                        <a:spcAft>
                          <a:spcPts val="0"/>
                        </a:spcAft>
                      </a:pPr>
                      <a:endParaRPr lang="es-MX" sz="1100" b="1" baseline="0" dirty="0" smtClean="0">
                        <a:solidFill>
                          <a:schemeClr val="tx1"/>
                        </a:solidFill>
                        <a:effectLst/>
                        <a:latin typeface="Calibri"/>
                        <a:ea typeface="Calibri"/>
                        <a:cs typeface="Times New Roman"/>
                      </a:endParaRPr>
                    </a:p>
                    <a:p>
                      <a:pPr algn="ctr">
                        <a:lnSpc>
                          <a:spcPts val="950"/>
                        </a:lnSpc>
                        <a:spcBef>
                          <a:spcPts val="15"/>
                        </a:spcBef>
                        <a:spcAft>
                          <a:spcPts val="0"/>
                        </a:spcAft>
                      </a:pPr>
                      <a:r>
                        <a:rPr lang="es-MX" sz="1100" b="1" dirty="0" smtClean="0">
                          <a:solidFill>
                            <a:schemeClr val="tx1"/>
                          </a:solidFill>
                          <a:effectLst/>
                          <a:latin typeface="Calibri"/>
                          <a:ea typeface="Calibri"/>
                          <a:cs typeface="Times New Roman"/>
                        </a:rPr>
                        <a:t>CUMPLIDA</a:t>
                      </a:r>
                      <a:endParaRPr lang="es-CO" sz="1100" b="1"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extLst>
                  <a:ext uri="{0D108BD9-81ED-4DB2-BD59-A6C34878D82A}">
                    <a16:rowId xmlns:a16="http://schemas.microsoft.com/office/drawing/2014/main" val="323131711"/>
                  </a:ext>
                </a:extLst>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476672"/>
            <a:ext cx="1368152" cy="1008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09302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a:t>SEGUIMIENTO PLAN DE MEJORAMIENTO DE LA CGR AL 31 DE DICIEMBRE DE 2017</a:t>
            </a:r>
          </a:p>
        </p:txBody>
      </p:sp>
      <p:graphicFrame>
        <p:nvGraphicFramePr>
          <p:cNvPr id="10" name="9 Tabla"/>
          <p:cNvGraphicFramePr>
            <a:graphicFrameLocks noGrp="1"/>
          </p:cNvGraphicFramePr>
          <p:nvPr>
            <p:extLst>
              <p:ext uri="{D42A27DB-BD31-4B8C-83A1-F6EECF244321}">
                <p14:modId xmlns:p14="http://schemas.microsoft.com/office/powerpoint/2010/main" val="3810512607"/>
              </p:ext>
            </p:extLst>
          </p:nvPr>
        </p:nvGraphicFramePr>
        <p:xfrm>
          <a:off x="107504" y="1628801"/>
          <a:ext cx="8784975" cy="3874214"/>
        </p:xfrm>
        <a:graphic>
          <a:graphicData uri="http://schemas.openxmlformats.org/drawingml/2006/table">
            <a:tbl>
              <a:tblPr firstRow="1" firstCol="1" lastRow="1" lastCol="1" bandRow="1" bandCol="1">
                <a:tableStyleId>{5C22544A-7EE6-4342-B048-85BDC9FD1C3A}</a:tableStyleId>
              </a:tblPr>
              <a:tblGrid>
                <a:gridCol w="726031">
                  <a:extLst>
                    <a:ext uri="{9D8B030D-6E8A-4147-A177-3AD203B41FA5}">
                      <a16:colId xmlns:a16="http://schemas.microsoft.com/office/drawing/2014/main" val="20000"/>
                    </a:ext>
                  </a:extLst>
                </a:gridCol>
                <a:gridCol w="2130871">
                  <a:extLst>
                    <a:ext uri="{9D8B030D-6E8A-4147-A177-3AD203B41FA5}">
                      <a16:colId xmlns:a16="http://schemas.microsoft.com/office/drawing/2014/main" val="20001"/>
                    </a:ext>
                  </a:extLst>
                </a:gridCol>
                <a:gridCol w="2687714">
                  <a:extLst>
                    <a:ext uri="{9D8B030D-6E8A-4147-A177-3AD203B41FA5}">
                      <a16:colId xmlns:a16="http://schemas.microsoft.com/office/drawing/2014/main" val="20002"/>
                    </a:ext>
                  </a:extLst>
                </a:gridCol>
                <a:gridCol w="1080120">
                  <a:extLst>
                    <a:ext uri="{9D8B030D-6E8A-4147-A177-3AD203B41FA5}">
                      <a16:colId xmlns:a16="http://schemas.microsoft.com/office/drawing/2014/main" val="20003"/>
                    </a:ext>
                  </a:extLst>
                </a:gridCol>
                <a:gridCol w="1239234">
                  <a:extLst>
                    <a:ext uri="{9D8B030D-6E8A-4147-A177-3AD203B41FA5}">
                      <a16:colId xmlns:a16="http://schemas.microsoft.com/office/drawing/2014/main" val="20004"/>
                    </a:ext>
                  </a:extLst>
                </a:gridCol>
                <a:gridCol w="921005">
                  <a:extLst>
                    <a:ext uri="{9D8B030D-6E8A-4147-A177-3AD203B41FA5}">
                      <a16:colId xmlns:a16="http://schemas.microsoft.com/office/drawing/2014/main" val="20005"/>
                    </a:ext>
                  </a:extLst>
                </a:gridCol>
              </a:tblGrid>
              <a:tr h="792087">
                <a:tc>
                  <a:txBody>
                    <a:bodyPr/>
                    <a:lstStyle/>
                    <a:p>
                      <a:pPr>
                        <a:lnSpc>
                          <a:spcPts val="1000"/>
                        </a:lnSpc>
                        <a:spcBef>
                          <a:spcPts val="90"/>
                        </a:spcBef>
                        <a:spcAft>
                          <a:spcPts val="0"/>
                        </a:spcAft>
                      </a:pPr>
                      <a:r>
                        <a:rPr lang="en-US" sz="1100" dirty="0">
                          <a:effectLst/>
                        </a:rPr>
                        <a:t> </a:t>
                      </a:r>
                      <a:endParaRPr lang="es-CO" sz="1100" dirty="0">
                        <a:effectLst/>
                      </a:endParaRPr>
                    </a:p>
                    <a:p>
                      <a:pPr marL="26670" marR="20955" algn="ctr">
                        <a:lnSpc>
                          <a:spcPct val="107000"/>
                        </a:lnSpc>
                        <a:spcAft>
                          <a:spcPts val="0"/>
                        </a:spcAft>
                      </a:pPr>
                      <a:endParaRPr lang="en-US" sz="1100" spc="5" dirty="0" smtClean="0">
                        <a:effectLst/>
                      </a:endParaRPr>
                    </a:p>
                    <a:p>
                      <a:pPr marL="26670" marR="20955" algn="ctr">
                        <a:lnSpc>
                          <a:spcPct val="107000"/>
                        </a:lnSpc>
                        <a:spcAft>
                          <a:spcPts val="0"/>
                        </a:spcAft>
                      </a:pPr>
                      <a:r>
                        <a:rPr lang="en-US" sz="1100" spc="5" dirty="0" smtClean="0">
                          <a:effectLst/>
                        </a:rPr>
                        <a:t>HALLAZGO</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750"/>
                        </a:lnSpc>
                        <a:spcBef>
                          <a:spcPts val="5"/>
                        </a:spcBef>
                        <a:spcAft>
                          <a:spcPts val="0"/>
                        </a:spcAft>
                      </a:pPr>
                      <a:r>
                        <a:rPr lang="es-CO" sz="1100" dirty="0">
                          <a:effectLst/>
                        </a:rPr>
                        <a:t> </a:t>
                      </a:r>
                    </a:p>
                    <a:p>
                      <a:pPr>
                        <a:lnSpc>
                          <a:spcPts val="1000"/>
                        </a:lnSpc>
                        <a:spcAft>
                          <a:spcPts val="0"/>
                        </a:spcAft>
                      </a:pPr>
                      <a:r>
                        <a:rPr lang="es-CO" sz="1100" dirty="0">
                          <a:effectLst/>
                        </a:rPr>
                        <a:t>  </a:t>
                      </a:r>
                      <a:endParaRPr lang="es-CO" sz="1100" dirty="0" smtClean="0">
                        <a:effectLst/>
                      </a:endParaRPr>
                    </a:p>
                    <a:p>
                      <a:pPr>
                        <a:lnSpc>
                          <a:spcPts val="1000"/>
                        </a:lnSpc>
                        <a:spcAft>
                          <a:spcPts val="0"/>
                        </a:spcAft>
                      </a:pPr>
                      <a:r>
                        <a:rPr lang="es-MX" sz="1100" dirty="0" smtClean="0">
                          <a:effectLst/>
                        </a:rPr>
                        <a:t>      </a:t>
                      </a:r>
                    </a:p>
                    <a:p>
                      <a:pPr algn="ctr">
                        <a:lnSpc>
                          <a:spcPts val="1000"/>
                        </a:lnSpc>
                        <a:spcAft>
                          <a:spcPts val="0"/>
                        </a:spcAft>
                      </a:pPr>
                      <a:r>
                        <a:rPr lang="es-MX" sz="1100" dirty="0" smtClean="0">
                          <a:effectLst/>
                        </a:rPr>
                        <a:t> ACCIÓN DE MEJORA/UNIDADES</a:t>
                      </a:r>
                      <a:r>
                        <a:rPr lang="es-MX" sz="1100" baseline="0" dirty="0" smtClean="0">
                          <a:effectLst/>
                        </a:rPr>
                        <a:t> DE MEDIDA/CANTIDADES</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spc="-5" dirty="0" smtClean="0">
                          <a:effectLst/>
                        </a:rPr>
                        <a:t>AC</a:t>
                      </a:r>
                      <a:r>
                        <a:rPr lang="en-US" sz="1100" dirty="0" smtClean="0">
                          <a:effectLst/>
                        </a:rPr>
                        <a:t>T</a:t>
                      </a:r>
                      <a:r>
                        <a:rPr lang="en-US" sz="1100" spc="-10" dirty="0" smtClean="0">
                          <a:effectLst/>
                        </a:rPr>
                        <a:t>I</a:t>
                      </a:r>
                      <a:r>
                        <a:rPr lang="en-US" sz="1100" spc="-5" dirty="0" smtClean="0">
                          <a:effectLst/>
                        </a:rPr>
                        <a:t>VI</a:t>
                      </a:r>
                      <a:r>
                        <a:rPr lang="en-US" sz="1100" dirty="0" smtClean="0">
                          <a:effectLst/>
                        </a:rPr>
                        <a:t>D</a:t>
                      </a:r>
                      <a:r>
                        <a:rPr lang="en-US" sz="1100" spc="-5" dirty="0" smtClean="0">
                          <a:effectLst/>
                        </a:rPr>
                        <a:t>A</a:t>
                      </a:r>
                      <a:r>
                        <a:rPr lang="en-US" sz="1100" dirty="0" smtClean="0">
                          <a:effectLst/>
                        </a:rPr>
                        <a:t>D</a:t>
                      </a:r>
                      <a:r>
                        <a:rPr lang="en-US" sz="1100" spc="5" dirty="0" smtClean="0">
                          <a:effectLst/>
                        </a:rPr>
                        <a:t>E</a:t>
                      </a:r>
                      <a:r>
                        <a:rPr lang="en-US" sz="1100" dirty="0" smtClean="0">
                          <a:effectLst/>
                        </a:rPr>
                        <a:t>S</a:t>
                      </a:r>
                      <a:r>
                        <a:rPr lang="en-US" sz="1100" spc="-15" dirty="0" smtClean="0">
                          <a:effectLst/>
                        </a:rPr>
                        <a:t> </a:t>
                      </a:r>
                      <a:r>
                        <a:rPr lang="en-US" sz="1100" spc="5" dirty="0">
                          <a:effectLst/>
                        </a:rPr>
                        <a:t>RE</a:t>
                      </a:r>
                      <a:r>
                        <a:rPr lang="en-US" sz="1100" spc="-5" dirty="0">
                          <a:effectLst/>
                        </a:rPr>
                        <a:t>A</a:t>
                      </a:r>
                      <a:r>
                        <a:rPr lang="en-US" sz="1100" spc="-10" dirty="0">
                          <a:effectLst/>
                        </a:rPr>
                        <a:t>L</a:t>
                      </a:r>
                      <a:r>
                        <a:rPr lang="en-US" sz="1100" spc="-5" dirty="0">
                          <a:effectLst/>
                        </a:rPr>
                        <a:t>I</a:t>
                      </a:r>
                      <a:r>
                        <a:rPr lang="en-US" sz="1100" dirty="0">
                          <a:effectLst/>
                        </a:rPr>
                        <a:t>Z</a:t>
                      </a:r>
                      <a:r>
                        <a:rPr lang="en-US" sz="1100" spc="-5" dirty="0">
                          <a:effectLst/>
                        </a:rPr>
                        <a:t>A</a:t>
                      </a:r>
                      <a:r>
                        <a:rPr lang="en-US" sz="1100" dirty="0">
                          <a:effectLst/>
                        </a:rPr>
                        <a:t>D</a:t>
                      </a:r>
                      <a:r>
                        <a:rPr lang="en-US" sz="1100" spc="-5" dirty="0">
                          <a:effectLst/>
                        </a:rPr>
                        <a:t>A</a:t>
                      </a:r>
                      <a:r>
                        <a:rPr lang="en-US" sz="1100" dirty="0">
                          <a:effectLst/>
                        </a:rPr>
                        <a:t>S</a:t>
                      </a:r>
                      <a:r>
                        <a:rPr lang="en-US" sz="1100" spc="-35" dirty="0">
                          <a:effectLst/>
                        </a:rPr>
                        <a:t> </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s-CO" sz="1100" dirty="0">
                        <a:effectLst/>
                      </a:endParaRPr>
                    </a:p>
                    <a:p>
                      <a:pPr algn="ctr">
                        <a:lnSpc>
                          <a:spcPts val="1300"/>
                        </a:lnSpc>
                        <a:spcBef>
                          <a:spcPts val="100"/>
                        </a:spcBef>
                        <a:spcAft>
                          <a:spcPts val="0"/>
                        </a:spcAft>
                      </a:pPr>
                      <a:r>
                        <a:rPr lang="en-US" sz="1100" dirty="0">
                          <a:effectLst/>
                        </a:rPr>
                        <a:t> </a:t>
                      </a:r>
                      <a:r>
                        <a:rPr lang="en-US" sz="1100" spc="5" dirty="0" smtClean="0">
                          <a:effectLst/>
                        </a:rPr>
                        <a:t>RESP</a:t>
                      </a:r>
                      <a:r>
                        <a:rPr lang="en-US" sz="1100" dirty="0" smtClean="0">
                          <a:effectLst/>
                        </a:rPr>
                        <a:t>ON</a:t>
                      </a:r>
                      <a:r>
                        <a:rPr lang="en-US" sz="1100" spc="5" dirty="0" smtClean="0">
                          <a:effectLst/>
                        </a:rPr>
                        <a:t>S</a:t>
                      </a:r>
                      <a:r>
                        <a:rPr lang="en-US" sz="1100" spc="-5" dirty="0" smtClean="0">
                          <a:effectLst/>
                        </a:rPr>
                        <a:t>AB</a:t>
                      </a:r>
                      <a:r>
                        <a:rPr lang="en-US" sz="1100" spc="-10" dirty="0" smtClean="0">
                          <a:effectLst/>
                        </a:rPr>
                        <a:t>L</a:t>
                      </a:r>
                      <a:r>
                        <a:rPr lang="en-US" sz="1100" dirty="0" smtClean="0">
                          <a:effectLst/>
                        </a:rPr>
                        <a:t>E</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dirty="0" smtClean="0">
                          <a:effectLst/>
                        </a:rPr>
                        <a:t> FECHA </a:t>
                      </a:r>
                    </a:p>
                    <a:p>
                      <a:pPr algn="ctr">
                        <a:lnSpc>
                          <a:spcPts val="1000"/>
                        </a:lnSpc>
                        <a:spcAft>
                          <a:spcPts val="0"/>
                        </a:spcAft>
                      </a:pPr>
                      <a:r>
                        <a:rPr lang="en-US" sz="1100" dirty="0" smtClean="0">
                          <a:effectLst/>
                        </a:rPr>
                        <a:t>DE  VENCIMIENTO                                             INTERNA </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r>
                        <a:rPr lang="en-US" sz="1100" spc="5" dirty="0" smtClean="0">
                          <a:effectLst/>
                        </a:rPr>
                        <a:t>ES</a:t>
                      </a:r>
                      <a:r>
                        <a:rPr lang="en-US" sz="1100" dirty="0" smtClean="0">
                          <a:effectLst/>
                        </a:rPr>
                        <a:t>T</a:t>
                      </a:r>
                      <a:r>
                        <a:rPr lang="en-US" sz="1100" spc="-10" dirty="0" smtClean="0">
                          <a:effectLst/>
                        </a:rPr>
                        <a:t>A</a:t>
                      </a:r>
                      <a:r>
                        <a:rPr lang="en-US" sz="1100" dirty="0" smtClean="0">
                          <a:effectLst/>
                        </a:rPr>
                        <a:t>DO</a:t>
                      </a:r>
                      <a:r>
                        <a:rPr lang="en-US" sz="1100" spc="-5" dirty="0" smtClean="0">
                          <a:effectLst/>
                        </a:rPr>
                        <a:t> </a:t>
                      </a:r>
                      <a:r>
                        <a:rPr lang="en-US" sz="1100" dirty="0">
                          <a:effectLst/>
                        </a:rPr>
                        <a:t>DE</a:t>
                      </a:r>
                      <a:r>
                        <a:rPr lang="en-US" sz="1100" spc="10" dirty="0">
                          <a:effectLst/>
                        </a:rPr>
                        <a:t> </a:t>
                      </a:r>
                      <a:r>
                        <a:rPr lang="en-US" sz="1100" spc="-10" dirty="0">
                          <a:effectLst/>
                        </a:rPr>
                        <a:t>L</a:t>
                      </a:r>
                      <a:r>
                        <a:rPr lang="en-US" sz="1100" dirty="0">
                          <a:effectLst/>
                        </a:rPr>
                        <a:t>A </a:t>
                      </a:r>
                      <a:r>
                        <a:rPr lang="en-US" sz="1100" spc="-5" dirty="0">
                          <a:effectLst/>
                        </a:rPr>
                        <a:t>AC</a:t>
                      </a:r>
                      <a:r>
                        <a:rPr lang="en-US" sz="1100" dirty="0">
                          <a:effectLst/>
                        </a:rPr>
                        <a:t>T</a:t>
                      </a:r>
                      <a:r>
                        <a:rPr lang="en-US" sz="1100" spc="-10" dirty="0">
                          <a:effectLst/>
                        </a:rPr>
                        <a:t>I</a:t>
                      </a:r>
                      <a:r>
                        <a:rPr lang="en-US" sz="1100" spc="-5" dirty="0">
                          <a:effectLst/>
                        </a:rPr>
                        <a:t>VI</a:t>
                      </a:r>
                      <a:r>
                        <a:rPr lang="en-US" sz="1100" dirty="0">
                          <a:effectLst/>
                        </a:rPr>
                        <a:t>D</a:t>
                      </a:r>
                      <a:r>
                        <a:rPr lang="en-US" sz="1100" spc="-5" dirty="0">
                          <a:effectLst/>
                        </a:rPr>
                        <a:t>A</a:t>
                      </a:r>
                      <a:r>
                        <a:rPr lang="en-US" sz="1100" dirty="0">
                          <a:effectLst/>
                        </a:rPr>
                        <a:t>D</a:t>
                      </a:r>
                      <a:endParaRPr lang="es-CO" sz="1100" dirty="0">
                        <a:effectLst/>
                        <a:latin typeface="Calibri"/>
                        <a:ea typeface="Calibri"/>
                        <a:cs typeface="Times New Roman"/>
                      </a:endParaRPr>
                    </a:p>
                  </a:txBody>
                  <a:tcPr marL="0" marR="0" marT="0" marB="0">
                    <a:solidFill>
                      <a:schemeClr val="tx2"/>
                    </a:solidFill>
                  </a:tcPr>
                </a:tc>
                <a:extLst>
                  <a:ext uri="{0D108BD9-81ED-4DB2-BD59-A6C34878D82A}">
                    <a16:rowId xmlns:a16="http://schemas.microsoft.com/office/drawing/2014/main" val="10000"/>
                  </a:ext>
                </a:extLst>
              </a:tr>
              <a:tr h="3082127">
                <a:tc>
                  <a:txBody>
                    <a:bodyPr/>
                    <a:lstStyle/>
                    <a:p>
                      <a:pPr marL="12065" marR="3175" algn="ctr">
                        <a:lnSpc>
                          <a:spcPct val="107000"/>
                        </a:lnSpc>
                        <a:spcBef>
                          <a:spcPts val="445"/>
                        </a:spcBef>
                        <a:spcAft>
                          <a:spcPts val="0"/>
                        </a:spcAft>
                      </a:pPr>
                      <a:endParaRPr lang="es-CO"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CO"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CO"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CO"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CO"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r>
                        <a:rPr lang="es-CO" sz="900" dirty="0" smtClean="0">
                          <a:solidFill>
                            <a:schemeClr val="tx1"/>
                          </a:solidFill>
                          <a:effectLst/>
                          <a:latin typeface="Calibri"/>
                          <a:ea typeface="Calibri"/>
                          <a:cs typeface="Times New Roman"/>
                        </a:rPr>
                        <a:t>24</a:t>
                      </a:r>
                      <a:endParaRPr lang="es-CO" sz="90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marL="0" algn="just" defTabSz="914400" rtl="0" eaLnBrk="1" fontAlgn="ctr" latinLnBrk="0" hangingPunct="1"/>
                      <a:r>
                        <a:rPr lang="es-CO" sz="1100" b="0" kern="1200" dirty="0">
                          <a:solidFill>
                            <a:schemeClr val="dk1"/>
                          </a:solidFill>
                          <a:effectLst/>
                          <a:latin typeface="+mn-lt"/>
                          <a:ea typeface="+mn-ea"/>
                          <a:cs typeface="+mn-cs"/>
                        </a:rPr>
                        <a:t>Elaborar un manual de procedimientos </a:t>
                      </a:r>
                      <a:r>
                        <a:rPr lang="es-CO" sz="1100" b="0" kern="1200" dirty="0" smtClean="0">
                          <a:solidFill>
                            <a:schemeClr val="dk1"/>
                          </a:solidFill>
                          <a:effectLst/>
                          <a:latin typeface="+mn-lt"/>
                          <a:ea typeface="+mn-ea"/>
                          <a:cs typeface="+mn-cs"/>
                        </a:rPr>
                        <a:t>contables. “</a:t>
                      </a:r>
                      <a:r>
                        <a:rPr lang="es-CO" sz="1100" b="0" i="1" kern="1200" dirty="0" smtClean="0">
                          <a:solidFill>
                            <a:schemeClr val="dk1"/>
                          </a:solidFill>
                          <a:effectLst/>
                          <a:latin typeface="+mn-lt"/>
                          <a:ea typeface="+mn-ea"/>
                          <a:cs typeface="+mn-cs"/>
                        </a:rPr>
                        <a:t>La CRA no cuenta con las Actas de Levantamiento de Inventario físico que soporte las cifras reflejadas en el balance y que sirva de control de los activos de la entidad.”</a:t>
                      </a:r>
                      <a:endParaRPr lang="es-CO" sz="1100" b="0" i="1" kern="1200" dirty="0">
                        <a:solidFill>
                          <a:schemeClr val="dk1"/>
                        </a:solidFill>
                        <a:effectLst/>
                        <a:latin typeface="+mn-lt"/>
                        <a:ea typeface="+mn-ea"/>
                        <a:cs typeface="+mn-cs"/>
                      </a:endParaRPr>
                    </a:p>
                  </a:txBody>
                  <a:tcPr marL="9525" marR="9525" marT="9525" marB="0" anchor="ctr">
                    <a:solidFill>
                      <a:schemeClr val="accent1">
                        <a:lumMod val="40000"/>
                        <a:lumOff val="60000"/>
                      </a:schemeClr>
                    </a:solidFill>
                  </a:tcPr>
                </a:tc>
                <a:tc>
                  <a:txBody>
                    <a:bodyPr/>
                    <a:lstStyle/>
                    <a:p>
                      <a:pPr algn="just"/>
                      <a:endParaRPr lang="es-CO" sz="1100" b="0" kern="1200" dirty="0" smtClean="0">
                        <a:solidFill>
                          <a:schemeClr val="tx1"/>
                        </a:solidFill>
                        <a:effectLst/>
                        <a:latin typeface="+mn-lt"/>
                        <a:ea typeface="+mn-ea"/>
                        <a:cs typeface="+mn-cs"/>
                      </a:endParaRPr>
                    </a:p>
                    <a:p>
                      <a:pPr algn="just"/>
                      <a:endParaRPr lang="es-CO" sz="1100" b="0" kern="1200" dirty="0" smtClean="0">
                        <a:solidFill>
                          <a:schemeClr val="tx1"/>
                        </a:solidFill>
                        <a:effectLst/>
                        <a:latin typeface="+mn-lt"/>
                        <a:ea typeface="+mn-ea"/>
                        <a:cs typeface="+mn-cs"/>
                      </a:endParaRPr>
                    </a:p>
                    <a:p>
                      <a:pPr algn="just"/>
                      <a:r>
                        <a:rPr lang="es-CO" sz="1100" b="0" kern="1200" dirty="0" smtClean="0">
                          <a:solidFill>
                            <a:schemeClr val="tx1"/>
                          </a:solidFill>
                          <a:effectLst/>
                          <a:latin typeface="+mn-lt"/>
                          <a:ea typeface="+mn-ea"/>
                          <a:cs typeface="+mn-cs"/>
                        </a:rPr>
                        <a:t>En el numeral 3.6  del manual de políticas contables aprobado en el Comité IDA del 22 de diciembre de 2016 se expone la política que establece una guía para la CRA, que determina el reconocimiento, medición y revelaciones que deberá realizar la entidad para efectos de obtener su información financiera referente a las propiedades planta y equipo que posea.  Adicionalmente, se encuentra el procedimiento de inventarios (GBS-PRC01 Procedimiento actualización de inventarios V01.docx) como el formato para tal fin (GBS-FOR19 Formato hoja de inventario individual V01.docx).</a:t>
                      </a:r>
                    </a:p>
                    <a:p>
                      <a:pPr algn="just"/>
                      <a:endParaRPr lang="es-CO" sz="1100" b="0" kern="1200" dirty="0" smtClean="0">
                        <a:solidFill>
                          <a:schemeClr val="tx1"/>
                        </a:solidFill>
                        <a:effectLst/>
                        <a:latin typeface="+mn-lt"/>
                        <a:ea typeface="+mn-ea"/>
                        <a:cs typeface="+mn-cs"/>
                      </a:endParaRPr>
                    </a:p>
                  </a:txBody>
                  <a:tcPr marL="0" marR="0" marT="0" marB="0">
                    <a:solidFill>
                      <a:schemeClr val="accent1">
                        <a:lumMod val="40000"/>
                        <a:lumOff val="60000"/>
                      </a:schemeClr>
                    </a:solidFill>
                  </a:tcPr>
                </a:tc>
                <a:tc>
                  <a:txBody>
                    <a:bodyPr/>
                    <a:lstStyle/>
                    <a:p>
                      <a:pP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marL="0" marR="0" lvl="0" indent="0" algn="ctr" defTabSz="914400" rtl="0" eaLnBrk="1" fontAlgn="auto" latinLnBrk="0" hangingPunct="1">
                        <a:lnSpc>
                          <a:spcPct val="100000"/>
                        </a:lnSpc>
                        <a:spcBef>
                          <a:spcPts val="5"/>
                        </a:spcBef>
                        <a:spcAft>
                          <a:spcPts val="0"/>
                        </a:spcAft>
                        <a:buClrTx/>
                        <a:buSzTx/>
                        <a:buFontTx/>
                        <a:buNone/>
                        <a:tabLst/>
                        <a:defRPr/>
                      </a:pPr>
                      <a:r>
                        <a:rPr lang="es-MX" sz="1100" b="0" kern="1200" dirty="0" smtClean="0">
                          <a:solidFill>
                            <a:schemeClr val="tx1"/>
                          </a:solidFill>
                          <a:effectLst/>
                          <a:latin typeface="+mn-lt"/>
                          <a:ea typeface="+mn-ea"/>
                          <a:cs typeface="+mn-cs"/>
                        </a:rPr>
                        <a:t>Subdirección Administrativa y Financiera</a:t>
                      </a:r>
                    </a:p>
                  </a:txBody>
                  <a:tcPr marL="0" marR="0" marT="0" marB="0">
                    <a:solidFill>
                      <a:schemeClr val="accent1">
                        <a:lumMod val="40000"/>
                        <a:lumOff val="60000"/>
                      </a:schemeClr>
                    </a:solidFill>
                  </a:tcPr>
                </a:tc>
                <a:tc>
                  <a:txBody>
                    <a:bodyPr/>
                    <a:lstStyle/>
                    <a:p>
                      <a:pPr algn="ctr">
                        <a:lnSpc>
                          <a:spcPct val="100000"/>
                        </a:lnSpc>
                        <a:spcBef>
                          <a:spcPts val="50"/>
                        </a:spcBef>
                        <a:spcAft>
                          <a:spcPts val="0"/>
                        </a:spcAft>
                      </a:pPr>
                      <a:endParaRPr lang="es-CO" sz="1100" b="0" dirty="0" smtClean="0">
                        <a:solidFill>
                          <a:schemeClr val="tx1"/>
                        </a:solidFill>
                        <a:effectLst/>
                        <a:latin typeface="Calibri"/>
                        <a:ea typeface="Calibri"/>
                        <a:cs typeface="Times New Roman"/>
                      </a:endParaRPr>
                    </a:p>
                    <a:p>
                      <a:pPr algn="ctr">
                        <a:lnSpc>
                          <a:spcPct val="100000"/>
                        </a:lnSpc>
                        <a:spcBef>
                          <a:spcPts val="50"/>
                        </a:spcBef>
                        <a:spcAft>
                          <a:spcPts val="0"/>
                        </a:spcAft>
                      </a:pPr>
                      <a:endParaRPr lang="es-CO" sz="1100" b="0" dirty="0" smtClean="0">
                        <a:solidFill>
                          <a:schemeClr val="tx1"/>
                        </a:solidFill>
                        <a:effectLst/>
                        <a:latin typeface="Calibri"/>
                        <a:ea typeface="Calibri"/>
                        <a:cs typeface="Times New Roman"/>
                      </a:endParaRPr>
                    </a:p>
                    <a:p>
                      <a:pPr algn="ctr">
                        <a:lnSpc>
                          <a:spcPct val="100000"/>
                        </a:lnSpc>
                        <a:spcBef>
                          <a:spcPts val="50"/>
                        </a:spcBef>
                        <a:spcAft>
                          <a:spcPts val="0"/>
                        </a:spcAft>
                      </a:pPr>
                      <a:r>
                        <a:rPr lang="es-CO" sz="1100" b="0" dirty="0" smtClean="0">
                          <a:solidFill>
                            <a:schemeClr val="tx1"/>
                          </a:solidFill>
                          <a:effectLst/>
                          <a:latin typeface="Calibri"/>
                          <a:ea typeface="Calibri"/>
                          <a:cs typeface="Times New Roman"/>
                        </a:rPr>
                        <a:t>31/12/</a:t>
                      </a:r>
                      <a:r>
                        <a:rPr lang="es-CO" sz="1100" b="0" baseline="0" dirty="0" smtClean="0">
                          <a:solidFill>
                            <a:schemeClr val="tx1"/>
                          </a:solidFill>
                          <a:effectLst/>
                          <a:latin typeface="Calibri"/>
                          <a:ea typeface="Calibri"/>
                          <a:cs typeface="Times New Roman"/>
                        </a:rPr>
                        <a:t>2016</a:t>
                      </a:r>
                      <a:endParaRPr lang="es-CO" sz="1100" b="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a:lnSpc>
                          <a:spcPts val="950"/>
                        </a:lnSpc>
                        <a:spcBef>
                          <a:spcPts val="15"/>
                        </a:spcBef>
                        <a:spcAft>
                          <a:spcPts val="0"/>
                        </a:spcAft>
                      </a:pPr>
                      <a:endParaRPr lang="es-CO" sz="1100" b="0" dirty="0" smtClean="0">
                        <a:solidFill>
                          <a:schemeClr val="tx1"/>
                        </a:solidFill>
                        <a:effectLst/>
                        <a:latin typeface="Calibri"/>
                        <a:ea typeface="Calibri"/>
                        <a:cs typeface="Times New Roman"/>
                      </a:endParaRPr>
                    </a:p>
                    <a:p>
                      <a:pPr>
                        <a:lnSpc>
                          <a:spcPts val="950"/>
                        </a:lnSpc>
                        <a:spcBef>
                          <a:spcPts val="15"/>
                        </a:spcBef>
                        <a:spcAft>
                          <a:spcPts val="0"/>
                        </a:spcAft>
                      </a:pPr>
                      <a:endParaRPr lang="es-CO" sz="1100" b="0" dirty="0" smtClean="0">
                        <a:solidFill>
                          <a:schemeClr val="tx1"/>
                        </a:solidFill>
                        <a:effectLst/>
                        <a:latin typeface="Calibri"/>
                        <a:ea typeface="Calibri"/>
                        <a:cs typeface="Times New Roman"/>
                      </a:endParaRPr>
                    </a:p>
                    <a:p>
                      <a:pPr>
                        <a:lnSpc>
                          <a:spcPts val="950"/>
                        </a:lnSpc>
                        <a:spcBef>
                          <a:spcPts val="15"/>
                        </a:spcBef>
                        <a:spcAft>
                          <a:spcPts val="0"/>
                        </a:spcAft>
                      </a:pPr>
                      <a:endParaRPr lang="es-CO" sz="1100" b="0" dirty="0" smtClean="0">
                        <a:solidFill>
                          <a:schemeClr val="tx1"/>
                        </a:solidFill>
                        <a:effectLst/>
                        <a:latin typeface="Calibri"/>
                        <a:ea typeface="Calibri"/>
                        <a:cs typeface="Times New Roman"/>
                      </a:endParaRPr>
                    </a:p>
                    <a:p>
                      <a:pPr marL="0" marR="0" lvl="0" indent="0" algn="l" defTabSz="914400" rtl="0" eaLnBrk="1" fontAlgn="auto" latinLnBrk="0" hangingPunct="1">
                        <a:lnSpc>
                          <a:spcPts val="950"/>
                        </a:lnSpc>
                        <a:spcBef>
                          <a:spcPts val="15"/>
                        </a:spcBef>
                        <a:spcAft>
                          <a:spcPts val="0"/>
                        </a:spcAft>
                        <a:buClrTx/>
                        <a:buSzTx/>
                        <a:buFontTx/>
                        <a:buNone/>
                        <a:tabLst/>
                        <a:defRPr/>
                      </a:pPr>
                      <a:r>
                        <a:rPr lang="es-MX" sz="1100" dirty="0" smtClean="0">
                          <a:solidFill>
                            <a:schemeClr val="tx1"/>
                          </a:solidFill>
                          <a:effectLst/>
                          <a:latin typeface="+mn-lt"/>
                          <a:ea typeface="Calibri"/>
                          <a:cs typeface="Times New Roman"/>
                        </a:rPr>
                        <a:t>    CUMPLIDA</a:t>
                      </a:r>
                      <a:endParaRPr lang="es-CO" sz="1100" dirty="0" smtClean="0">
                        <a:solidFill>
                          <a:schemeClr val="tx1"/>
                        </a:solidFill>
                        <a:effectLst/>
                        <a:latin typeface="+mn-lt"/>
                        <a:ea typeface="Calibri"/>
                        <a:cs typeface="Times New Roman"/>
                      </a:endParaRPr>
                    </a:p>
                  </a:txBody>
                  <a:tcPr marL="0" marR="0" marT="0" marB="0">
                    <a:solidFill>
                      <a:schemeClr val="accent1">
                        <a:lumMod val="40000"/>
                        <a:lumOff val="60000"/>
                      </a:schemeClr>
                    </a:solidFill>
                  </a:tcPr>
                </a:tc>
                <a:extLst>
                  <a:ext uri="{0D108BD9-81ED-4DB2-BD59-A6C34878D82A}">
                    <a16:rowId xmlns:a16="http://schemas.microsoft.com/office/drawing/2014/main" val="10001"/>
                  </a:ext>
                </a:extLst>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1458" y="386696"/>
            <a:ext cx="1490262" cy="830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85457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a:t>SEGUIMIENTO PLAN DE MEJORAMIENTO DE LA CGR AL 31 DE DICIEMBRE DE 2017</a:t>
            </a:r>
          </a:p>
        </p:txBody>
      </p:sp>
      <p:graphicFrame>
        <p:nvGraphicFramePr>
          <p:cNvPr id="10" name="9 Tabla"/>
          <p:cNvGraphicFramePr>
            <a:graphicFrameLocks noGrp="1"/>
          </p:cNvGraphicFramePr>
          <p:nvPr>
            <p:extLst>
              <p:ext uri="{D42A27DB-BD31-4B8C-83A1-F6EECF244321}">
                <p14:modId xmlns:p14="http://schemas.microsoft.com/office/powerpoint/2010/main" val="2791002323"/>
              </p:ext>
            </p:extLst>
          </p:nvPr>
        </p:nvGraphicFramePr>
        <p:xfrm>
          <a:off x="107504" y="1628801"/>
          <a:ext cx="8784975" cy="3907207"/>
        </p:xfrm>
        <a:graphic>
          <a:graphicData uri="http://schemas.openxmlformats.org/drawingml/2006/table">
            <a:tbl>
              <a:tblPr firstRow="1" firstCol="1" lastRow="1" lastCol="1" bandRow="1" bandCol="1">
                <a:tableStyleId>{5C22544A-7EE6-4342-B048-85BDC9FD1C3A}</a:tableStyleId>
              </a:tblPr>
              <a:tblGrid>
                <a:gridCol w="726031">
                  <a:extLst>
                    <a:ext uri="{9D8B030D-6E8A-4147-A177-3AD203B41FA5}">
                      <a16:colId xmlns:a16="http://schemas.microsoft.com/office/drawing/2014/main" val="20000"/>
                    </a:ext>
                  </a:extLst>
                </a:gridCol>
                <a:gridCol w="2130871">
                  <a:extLst>
                    <a:ext uri="{9D8B030D-6E8A-4147-A177-3AD203B41FA5}">
                      <a16:colId xmlns:a16="http://schemas.microsoft.com/office/drawing/2014/main" val="20001"/>
                    </a:ext>
                  </a:extLst>
                </a:gridCol>
                <a:gridCol w="2615706">
                  <a:extLst>
                    <a:ext uri="{9D8B030D-6E8A-4147-A177-3AD203B41FA5}">
                      <a16:colId xmlns:a16="http://schemas.microsoft.com/office/drawing/2014/main" val="20002"/>
                    </a:ext>
                  </a:extLst>
                </a:gridCol>
                <a:gridCol w="1152128">
                  <a:extLst>
                    <a:ext uri="{9D8B030D-6E8A-4147-A177-3AD203B41FA5}">
                      <a16:colId xmlns:a16="http://schemas.microsoft.com/office/drawing/2014/main" val="20003"/>
                    </a:ext>
                  </a:extLst>
                </a:gridCol>
                <a:gridCol w="1239234">
                  <a:extLst>
                    <a:ext uri="{9D8B030D-6E8A-4147-A177-3AD203B41FA5}">
                      <a16:colId xmlns:a16="http://schemas.microsoft.com/office/drawing/2014/main" val="20004"/>
                    </a:ext>
                  </a:extLst>
                </a:gridCol>
                <a:gridCol w="921005">
                  <a:extLst>
                    <a:ext uri="{9D8B030D-6E8A-4147-A177-3AD203B41FA5}">
                      <a16:colId xmlns:a16="http://schemas.microsoft.com/office/drawing/2014/main" val="20005"/>
                    </a:ext>
                  </a:extLst>
                </a:gridCol>
              </a:tblGrid>
              <a:tr h="889687">
                <a:tc>
                  <a:txBody>
                    <a:bodyPr/>
                    <a:lstStyle/>
                    <a:p>
                      <a:pPr>
                        <a:lnSpc>
                          <a:spcPts val="1000"/>
                        </a:lnSpc>
                        <a:spcBef>
                          <a:spcPts val="90"/>
                        </a:spcBef>
                        <a:spcAft>
                          <a:spcPts val="0"/>
                        </a:spcAft>
                      </a:pPr>
                      <a:r>
                        <a:rPr lang="en-US" sz="1100" dirty="0">
                          <a:effectLst/>
                        </a:rPr>
                        <a:t> </a:t>
                      </a:r>
                      <a:endParaRPr lang="es-CO" sz="1100" dirty="0">
                        <a:effectLst/>
                      </a:endParaRPr>
                    </a:p>
                    <a:p>
                      <a:pPr marL="26670" marR="20955" algn="ctr">
                        <a:lnSpc>
                          <a:spcPct val="107000"/>
                        </a:lnSpc>
                        <a:spcAft>
                          <a:spcPts val="0"/>
                        </a:spcAft>
                      </a:pPr>
                      <a:endParaRPr lang="en-US" sz="1100" spc="5" dirty="0" smtClean="0">
                        <a:effectLst/>
                      </a:endParaRPr>
                    </a:p>
                    <a:p>
                      <a:pPr marL="26670" marR="20955" algn="ctr">
                        <a:lnSpc>
                          <a:spcPct val="107000"/>
                        </a:lnSpc>
                        <a:spcAft>
                          <a:spcPts val="0"/>
                        </a:spcAft>
                      </a:pPr>
                      <a:r>
                        <a:rPr lang="en-US" sz="1100" spc="5" dirty="0" smtClean="0">
                          <a:effectLst/>
                        </a:rPr>
                        <a:t>HALLAZGO</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750"/>
                        </a:lnSpc>
                        <a:spcBef>
                          <a:spcPts val="5"/>
                        </a:spcBef>
                        <a:spcAft>
                          <a:spcPts val="0"/>
                        </a:spcAft>
                      </a:pPr>
                      <a:r>
                        <a:rPr lang="es-CO" sz="1100" dirty="0">
                          <a:effectLst/>
                        </a:rPr>
                        <a:t> </a:t>
                      </a:r>
                    </a:p>
                    <a:p>
                      <a:pPr>
                        <a:lnSpc>
                          <a:spcPts val="1000"/>
                        </a:lnSpc>
                        <a:spcAft>
                          <a:spcPts val="0"/>
                        </a:spcAft>
                      </a:pPr>
                      <a:r>
                        <a:rPr lang="es-CO" sz="1100" dirty="0">
                          <a:effectLst/>
                        </a:rPr>
                        <a:t>  </a:t>
                      </a:r>
                      <a:endParaRPr lang="es-CO" sz="1100" dirty="0" smtClean="0">
                        <a:effectLst/>
                      </a:endParaRPr>
                    </a:p>
                    <a:p>
                      <a:pPr>
                        <a:lnSpc>
                          <a:spcPts val="1000"/>
                        </a:lnSpc>
                        <a:spcAft>
                          <a:spcPts val="0"/>
                        </a:spcAft>
                      </a:pPr>
                      <a:r>
                        <a:rPr lang="es-MX" sz="1100" dirty="0" smtClean="0">
                          <a:effectLst/>
                        </a:rPr>
                        <a:t>      </a:t>
                      </a:r>
                    </a:p>
                    <a:p>
                      <a:pPr algn="ctr">
                        <a:lnSpc>
                          <a:spcPts val="1000"/>
                        </a:lnSpc>
                        <a:spcAft>
                          <a:spcPts val="0"/>
                        </a:spcAft>
                      </a:pPr>
                      <a:r>
                        <a:rPr lang="es-MX" sz="1100" dirty="0" smtClean="0">
                          <a:effectLst/>
                        </a:rPr>
                        <a:t> ACCIÓN DE MEJORA/UNIDADES</a:t>
                      </a:r>
                      <a:r>
                        <a:rPr lang="es-MX" sz="1100" baseline="0" dirty="0" smtClean="0">
                          <a:effectLst/>
                        </a:rPr>
                        <a:t> DE MEDIDA/CANTIDADES</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spc="-5" dirty="0" smtClean="0">
                          <a:effectLst/>
                        </a:rPr>
                        <a:t>AC</a:t>
                      </a:r>
                      <a:r>
                        <a:rPr lang="en-US" sz="1100" dirty="0" smtClean="0">
                          <a:effectLst/>
                        </a:rPr>
                        <a:t>T</a:t>
                      </a:r>
                      <a:r>
                        <a:rPr lang="en-US" sz="1100" spc="-10" dirty="0" smtClean="0">
                          <a:effectLst/>
                        </a:rPr>
                        <a:t>I</a:t>
                      </a:r>
                      <a:r>
                        <a:rPr lang="en-US" sz="1100" spc="-5" dirty="0" smtClean="0">
                          <a:effectLst/>
                        </a:rPr>
                        <a:t>VI</a:t>
                      </a:r>
                      <a:r>
                        <a:rPr lang="en-US" sz="1100" dirty="0" smtClean="0">
                          <a:effectLst/>
                        </a:rPr>
                        <a:t>D</a:t>
                      </a:r>
                      <a:r>
                        <a:rPr lang="en-US" sz="1100" spc="-5" dirty="0" smtClean="0">
                          <a:effectLst/>
                        </a:rPr>
                        <a:t>A</a:t>
                      </a:r>
                      <a:r>
                        <a:rPr lang="en-US" sz="1100" dirty="0" smtClean="0">
                          <a:effectLst/>
                        </a:rPr>
                        <a:t>D</a:t>
                      </a:r>
                      <a:r>
                        <a:rPr lang="en-US" sz="1100" spc="5" dirty="0" smtClean="0">
                          <a:effectLst/>
                        </a:rPr>
                        <a:t>E</a:t>
                      </a:r>
                      <a:r>
                        <a:rPr lang="en-US" sz="1100" dirty="0" smtClean="0">
                          <a:effectLst/>
                        </a:rPr>
                        <a:t>S</a:t>
                      </a:r>
                      <a:r>
                        <a:rPr lang="en-US" sz="1100" spc="-15" dirty="0" smtClean="0">
                          <a:effectLst/>
                        </a:rPr>
                        <a:t> </a:t>
                      </a:r>
                      <a:r>
                        <a:rPr lang="en-US" sz="1100" spc="5" dirty="0">
                          <a:effectLst/>
                        </a:rPr>
                        <a:t>RE</a:t>
                      </a:r>
                      <a:r>
                        <a:rPr lang="en-US" sz="1100" spc="-5" dirty="0">
                          <a:effectLst/>
                        </a:rPr>
                        <a:t>A</a:t>
                      </a:r>
                      <a:r>
                        <a:rPr lang="en-US" sz="1100" spc="-10" dirty="0">
                          <a:effectLst/>
                        </a:rPr>
                        <a:t>L</a:t>
                      </a:r>
                      <a:r>
                        <a:rPr lang="en-US" sz="1100" spc="-5" dirty="0">
                          <a:effectLst/>
                        </a:rPr>
                        <a:t>I</a:t>
                      </a:r>
                      <a:r>
                        <a:rPr lang="en-US" sz="1100" dirty="0">
                          <a:effectLst/>
                        </a:rPr>
                        <a:t>Z</a:t>
                      </a:r>
                      <a:r>
                        <a:rPr lang="en-US" sz="1100" spc="-5" dirty="0">
                          <a:effectLst/>
                        </a:rPr>
                        <a:t>A</a:t>
                      </a:r>
                      <a:r>
                        <a:rPr lang="en-US" sz="1100" dirty="0">
                          <a:effectLst/>
                        </a:rPr>
                        <a:t>D</a:t>
                      </a:r>
                      <a:r>
                        <a:rPr lang="en-US" sz="1100" spc="-5" dirty="0">
                          <a:effectLst/>
                        </a:rPr>
                        <a:t>A</a:t>
                      </a:r>
                      <a:r>
                        <a:rPr lang="en-US" sz="1100" dirty="0">
                          <a:effectLst/>
                        </a:rPr>
                        <a:t>S</a:t>
                      </a:r>
                      <a:r>
                        <a:rPr lang="en-US" sz="1100" spc="-35" dirty="0">
                          <a:effectLst/>
                        </a:rPr>
                        <a:t> </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s-CO" sz="1100" dirty="0">
                        <a:effectLst/>
                      </a:endParaRPr>
                    </a:p>
                    <a:p>
                      <a:pPr algn="ctr">
                        <a:lnSpc>
                          <a:spcPts val="1300"/>
                        </a:lnSpc>
                        <a:spcBef>
                          <a:spcPts val="100"/>
                        </a:spcBef>
                        <a:spcAft>
                          <a:spcPts val="0"/>
                        </a:spcAft>
                      </a:pPr>
                      <a:r>
                        <a:rPr lang="en-US" sz="1100" dirty="0">
                          <a:effectLst/>
                        </a:rPr>
                        <a:t> </a:t>
                      </a:r>
                      <a:r>
                        <a:rPr lang="en-US" sz="1100" spc="5" dirty="0" smtClean="0">
                          <a:effectLst/>
                        </a:rPr>
                        <a:t>RESP</a:t>
                      </a:r>
                      <a:r>
                        <a:rPr lang="en-US" sz="1100" dirty="0" smtClean="0">
                          <a:effectLst/>
                        </a:rPr>
                        <a:t>ON</a:t>
                      </a:r>
                      <a:r>
                        <a:rPr lang="en-US" sz="1100" spc="5" dirty="0" smtClean="0">
                          <a:effectLst/>
                        </a:rPr>
                        <a:t>S</a:t>
                      </a:r>
                      <a:r>
                        <a:rPr lang="en-US" sz="1100" spc="-5" dirty="0" smtClean="0">
                          <a:effectLst/>
                        </a:rPr>
                        <a:t>AB</a:t>
                      </a:r>
                      <a:r>
                        <a:rPr lang="en-US" sz="1100" spc="-10" dirty="0" smtClean="0">
                          <a:effectLst/>
                        </a:rPr>
                        <a:t>L</a:t>
                      </a:r>
                      <a:r>
                        <a:rPr lang="en-US" sz="1100" dirty="0" smtClean="0">
                          <a:effectLst/>
                        </a:rPr>
                        <a:t>E</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dirty="0" smtClean="0">
                          <a:effectLst/>
                        </a:rPr>
                        <a:t> FECHA </a:t>
                      </a:r>
                    </a:p>
                    <a:p>
                      <a:pPr algn="ctr">
                        <a:lnSpc>
                          <a:spcPts val="1000"/>
                        </a:lnSpc>
                        <a:spcAft>
                          <a:spcPts val="0"/>
                        </a:spcAft>
                      </a:pPr>
                      <a:r>
                        <a:rPr lang="en-US" sz="1100" dirty="0" smtClean="0">
                          <a:effectLst/>
                        </a:rPr>
                        <a:t>DE  VENCIMIENTO                                             INTERNA </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r>
                        <a:rPr lang="en-US" sz="1100" spc="5" dirty="0" smtClean="0">
                          <a:effectLst/>
                        </a:rPr>
                        <a:t>ES</a:t>
                      </a:r>
                      <a:r>
                        <a:rPr lang="en-US" sz="1100" dirty="0" smtClean="0">
                          <a:effectLst/>
                        </a:rPr>
                        <a:t>T</a:t>
                      </a:r>
                      <a:r>
                        <a:rPr lang="en-US" sz="1100" spc="-10" dirty="0" smtClean="0">
                          <a:effectLst/>
                        </a:rPr>
                        <a:t>A</a:t>
                      </a:r>
                      <a:r>
                        <a:rPr lang="en-US" sz="1100" dirty="0" smtClean="0">
                          <a:effectLst/>
                        </a:rPr>
                        <a:t>DO</a:t>
                      </a:r>
                      <a:r>
                        <a:rPr lang="en-US" sz="1100" spc="-5" dirty="0" smtClean="0">
                          <a:effectLst/>
                        </a:rPr>
                        <a:t> </a:t>
                      </a:r>
                      <a:r>
                        <a:rPr lang="en-US" sz="1100" dirty="0">
                          <a:effectLst/>
                        </a:rPr>
                        <a:t>DE</a:t>
                      </a:r>
                      <a:r>
                        <a:rPr lang="en-US" sz="1100" spc="10" dirty="0">
                          <a:effectLst/>
                        </a:rPr>
                        <a:t> </a:t>
                      </a:r>
                      <a:r>
                        <a:rPr lang="en-US" sz="1100" spc="-10" dirty="0">
                          <a:effectLst/>
                        </a:rPr>
                        <a:t>L</a:t>
                      </a:r>
                      <a:r>
                        <a:rPr lang="en-US" sz="1100" dirty="0">
                          <a:effectLst/>
                        </a:rPr>
                        <a:t>A </a:t>
                      </a:r>
                      <a:r>
                        <a:rPr lang="en-US" sz="1100" spc="-5" dirty="0">
                          <a:effectLst/>
                        </a:rPr>
                        <a:t>AC</a:t>
                      </a:r>
                      <a:r>
                        <a:rPr lang="en-US" sz="1100" dirty="0">
                          <a:effectLst/>
                        </a:rPr>
                        <a:t>T</a:t>
                      </a:r>
                      <a:r>
                        <a:rPr lang="en-US" sz="1100" spc="-10" dirty="0">
                          <a:effectLst/>
                        </a:rPr>
                        <a:t>I</a:t>
                      </a:r>
                      <a:r>
                        <a:rPr lang="en-US" sz="1100" spc="-5" dirty="0">
                          <a:effectLst/>
                        </a:rPr>
                        <a:t>VI</a:t>
                      </a:r>
                      <a:r>
                        <a:rPr lang="en-US" sz="1100" dirty="0">
                          <a:effectLst/>
                        </a:rPr>
                        <a:t>D</a:t>
                      </a:r>
                      <a:r>
                        <a:rPr lang="en-US" sz="1100" spc="-5" dirty="0">
                          <a:effectLst/>
                        </a:rPr>
                        <a:t>A</a:t>
                      </a:r>
                      <a:r>
                        <a:rPr lang="en-US" sz="1100" dirty="0">
                          <a:effectLst/>
                        </a:rPr>
                        <a:t>D</a:t>
                      </a:r>
                      <a:endParaRPr lang="es-CO" sz="1100" dirty="0">
                        <a:effectLst/>
                        <a:latin typeface="Calibri"/>
                        <a:ea typeface="Calibri"/>
                        <a:cs typeface="Times New Roman"/>
                      </a:endParaRPr>
                    </a:p>
                  </a:txBody>
                  <a:tcPr marL="0" marR="0" marT="0" marB="0">
                    <a:solidFill>
                      <a:schemeClr val="tx2"/>
                    </a:solidFill>
                  </a:tcPr>
                </a:tc>
                <a:extLst>
                  <a:ext uri="{0D108BD9-81ED-4DB2-BD59-A6C34878D82A}">
                    <a16:rowId xmlns:a16="http://schemas.microsoft.com/office/drawing/2014/main" val="10000"/>
                  </a:ext>
                </a:extLst>
              </a:tr>
              <a:tr h="1521386">
                <a:tc>
                  <a:txBody>
                    <a:bodyPr/>
                    <a:lstStyle/>
                    <a:p>
                      <a:pPr marL="12065" marR="3175" algn="ctr">
                        <a:lnSpc>
                          <a:spcPct val="107000"/>
                        </a:lnSpc>
                        <a:spcBef>
                          <a:spcPts val="445"/>
                        </a:spcBef>
                        <a:spcAft>
                          <a:spcPts val="0"/>
                        </a:spcAft>
                      </a:pPr>
                      <a:endParaRPr lang="es-CO"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CO"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CO"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CO"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CO"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CO"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CO"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CO"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r>
                        <a:rPr lang="es-CO" sz="900" dirty="0" smtClean="0">
                          <a:solidFill>
                            <a:schemeClr val="tx1"/>
                          </a:solidFill>
                          <a:effectLst/>
                          <a:latin typeface="Calibri"/>
                          <a:ea typeface="Calibri"/>
                          <a:cs typeface="Times New Roman"/>
                        </a:rPr>
                        <a:t>24</a:t>
                      </a:r>
                      <a:endParaRPr lang="es-CO" sz="90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marL="0" algn="just" defTabSz="914400" rtl="0" eaLnBrk="1" fontAlgn="ctr" latinLnBrk="0" hangingPunct="1"/>
                      <a:r>
                        <a:rPr lang="es-CO" sz="1100" b="0" kern="1200" dirty="0">
                          <a:solidFill>
                            <a:schemeClr val="dk1"/>
                          </a:solidFill>
                          <a:effectLst/>
                          <a:latin typeface="+mn-lt"/>
                          <a:ea typeface="+mn-ea"/>
                          <a:cs typeface="+mn-cs"/>
                        </a:rPr>
                        <a:t>Elaborar un manual de procedimientos contables </a:t>
                      </a:r>
                    </a:p>
                  </a:txBody>
                  <a:tcPr marL="9525" marR="9525" marT="9525" marB="0" anchor="ctr">
                    <a:solidFill>
                      <a:schemeClr val="accent1">
                        <a:lumMod val="40000"/>
                        <a:lumOff val="60000"/>
                      </a:schemeClr>
                    </a:solidFill>
                  </a:tcPr>
                </a:tc>
                <a:tc>
                  <a:txBody>
                    <a:bodyPr/>
                    <a:lstStyle/>
                    <a:p>
                      <a:pPr algn="just"/>
                      <a:endParaRPr lang="es-CO" sz="1100" b="0" kern="1200" dirty="0" smtClean="0">
                        <a:solidFill>
                          <a:srgbClr val="FF0000"/>
                        </a:solidFill>
                        <a:effectLst/>
                        <a:latin typeface="+mn-lt"/>
                        <a:ea typeface="+mn-ea"/>
                        <a:cs typeface="+mn-cs"/>
                      </a:endParaRPr>
                    </a:p>
                    <a:p>
                      <a:pPr algn="just"/>
                      <a:endParaRPr lang="es-CO" sz="1100" b="0" kern="1200" dirty="0" smtClean="0">
                        <a:solidFill>
                          <a:srgbClr val="FF0000"/>
                        </a:solidFill>
                        <a:effectLst/>
                        <a:latin typeface="+mn-lt"/>
                        <a:ea typeface="+mn-ea"/>
                        <a:cs typeface="+mn-cs"/>
                      </a:endParaRPr>
                    </a:p>
                    <a:p>
                      <a:pPr algn="just"/>
                      <a:r>
                        <a:rPr lang="es-CO" sz="1100" b="0" kern="1200" dirty="0" smtClean="0">
                          <a:solidFill>
                            <a:schemeClr val="tx1"/>
                          </a:solidFill>
                          <a:effectLst/>
                          <a:latin typeface="+mn-lt"/>
                          <a:ea typeface="+mn-ea"/>
                          <a:cs typeface="+mn-cs"/>
                        </a:rPr>
                        <a:t>En el numeral 3.6  del manual de políticas contables aprobado en el Comité IDA del 22 de diciembre de 2016 se expone la política que establece una guía para la CRA, que determina el reconocimiento, medición y revelaciones que deberá realizar la entidad para efectos de obtener su información financiera referente a las propiedades planta y equipo que posea. </a:t>
                      </a:r>
                    </a:p>
                    <a:p>
                      <a:pPr algn="just"/>
                      <a:endParaRPr lang="es-CO" sz="1100" b="0" kern="1200" dirty="0" smtClean="0">
                        <a:solidFill>
                          <a:schemeClr val="tx1"/>
                        </a:solidFill>
                        <a:effectLst/>
                        <a:latin typeface="+mn-lt"/>
                        <a:ea typeface="+mn-ea"/>
                        <a:cs typeface="+mn-cs"/>
                      </a:endParaRPr>
                    </a:p>
                    <a:p>
                      <a:pPr algn="just"/>
                      <a:r>
                        <a:rPr lang="es-CO" sz="1100" b="0" kern="1200" dirty="0" smtClean="0">
                          <a:solidFill>
                            <a:schemeClr val="tx1"/>
                          </a:solidFill>
                          <a:effectLst/>
                          <a:latin typeface="+mn-lt"/>
                          <a:ea typeface="+mn-ea"/>
                          <a:cs typeface="+mn-cs"/>
                        </a:rPr>
                        <a:t>Adicionalmente  en "Revelaciones requeridas" del mismo numeral se establece la información que se debe reportar par este caso retiros.</a:t>
                      </a:r>
                    </a:p>
                    <a:p>
                      <a:pPr algn="just"/>
                      <a:endParaRPr lang="es-CO" sz="1100" b="0" kern="1200" dirty="0" smtClean="0">
                        <a:solidFill>
                          <a:schemeClr val="tx1"/>
                        </a:solidFill>
                        <a:effectLst/>
                        <a:latin typeface="+mn-lt"/>
                        <a:ea typeface="+mn-ea"/>
                        <a:cs typeface="+mn-cs"/>
                      </a:endParaRPr>
                    </a:p>
                    <a:p>
                      <a:pPr algn="just"/>
                      <a:endParaRPr lang="es-CO" sz="1100" b="0" kern="1200" dirty="0" smtClean="0">
                        <a:solidFill>
                          <a:srgbClr val="FF0000"/>
                        </a:solidFill>
                        <a:effectLst/>
                        <a:latin typeface="+mn-lt"/>
                        <a:ea typeface="+mn-ea"/>
                        <a:cs typeface="+mn-cs"/>
                      </a:endParaRPr>
                    </a:p>
                  </a:txBody>
                  <a:tcPr marL="0" marR="0" marT="0" marB="0">
                    <a:solidFill>
                      <a:schemeClr val="accent1">
                        <a:lumMod val="40000"/>
                        <a:lumOff val="60000"/>
                      </a:schemeClr>
                    </a:solidFill>
                  </a:tcPr>
                </a:tc>
                <a:tc>
                  <a:txBody>
                    <a:bodyPr/>
                    <a:lstStyle/>
                    <a:p>
                      <a:pP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marL="0" marR="0" lvl="0" indent="0" algn="ctr" defTabSz="914400" rtl="0" eaLnBrk="1" fontAlgn="auto" latinLnBrk="0" hangingPunct="1">
                        <a:lnSpc>
                          <a:spcPct val="100000"/>
                        </a:lnSpc>
                        <a:spcBef>
                          <a:spcPts val="5"/>
                        </a:spcBef>
                        <a:spcAft>
                          <a:spcPts val="0"/>
                        </a:spcAft>
                        <a:buClrTx/>
                        <a:buSzTx/>
                        <a:buFontTx/>
                        <a:buNone/>
                        <a:tabLst/>
                        <a:defRPr/>
                      </a:pPr>
                      <a:r>
                        <a:rPr lang="es-MX" sz="1100" b="0" kern="1200" dirty="0" smtClean="0">
                          <a:solidFill>
                            <a:schemeClr val="tx1"/>
                          </a:solidFill>
                          <a:effectLst/>
                          <a:latin typeface="+mn-lt"/>
                          <a:ea typeface="+mn-ea"/>
                          <a:cs typeface="+mn-cs"/>
                        </a:rPr>
                        <a:t>Subdirección Administrativa y Financiera</a:t>
                      </a:r>
                    </a:p>
                  </a:txBody>
                  <a:tcPr marL="0" marR="0" marT="0" marB="0">
                    <a:solidFill>
                      <a:schemeClr val="accent1">
                        <a:lumMod val="40000"/>
                        <a:lumOff val="60000"/>
                      </a:schemeClr>
                    </a:solidFill>
                  </a:tcPr>
                </a:tc>
                <a:tc>
                  <a:txBody>
                    <a:bodyPr/>
                    <a:lstStyle/>
                    <a:p>
                      <a:pPr algn="ctr">
                        <a:lnSpc>
                          <a:spcPct val="100000"/>
                        </a:lnSpc>
                        <a:spcBef>
                          <a:spcPts val="50"/>
                        </a:spcBef>
                        <a:spcAft>
                          <a:spcPts val="0"/>
                        </a:spcAft>
                      </a:pPr>
                      <a:endParaRPr lang="es-CO" sz="1100" b="0" dirty="0" smtClean="0">
                        <a:solidFill>
                          <a:schemeClr val="tx1"/>
                        </a:solidFill>
                        <a:effectLst/>
                        <a:latin typeface="Calibri"/>
                        <a:ea typeface="Calibri"/>
                        <a:cs typeface="Times New Roman"/>
                      </a:endParaRPr>
                    </a:p>
                    <a:p>
                      <a:pPr algn="ctr">
                        <a:lnSpc>
                          <a:spcPct val="100000"/>
                        </a:lnSpc>
                        <a:spcBef>
                          <a:spcPts val="50"/>
                        </a:spcBef>
                        <a:spcAft>
                          <a:spcPts val="0"/>
                        </a:spcAft>
                      </a:pPr>
                      <a:endParaRPr lang="es-CO" sz="1100" b="0" dirty="0" smtClean="0">
                        <a:solidFill>
                          <a:schemeClr val="tx1"/>
                        </a:solidFill>
                        <a:effectLst/>
                        <a:latin typeface="Calibri"/>
                        <a:ea typeface="Calibri"/>
                        <a:cs typeface="Times New Roman"/>
                      </a:endParaRPr>
                    </a:p>
                    <a:p>
                      <a:pPr algn="ctr">
                        <a:lnSpc>
                          <a:spcPct val="100000"/>
                        </a:lnSpc>
                        <a:spcBef>
                          <a:spcPts val="50"/>
                        </a:spcBef>
                        <a:spcAft>
                          <a:spcPts val="0"/>
                        </a:spcAft>
                      </a:pPr>
                      <a:r>
                        <a:rPr lang="es-CO" sz="1100" b="0" dirty="0" smtClean="0">
                          <a:solidFill>
                            <a:schemeClr val="tx1"/>
                          </a:solidFill>
                          <a:effectLst/>
                          <a:latin typeface="Calibri"/>
                          <a:ea typeface="Calibri"/>
                          <a:cs typeface="Times New Roman"/>
                        </a:rPr>
                        <a:t>31/12/</a:t>
                      </a:r>
                      <a:r>
                        <a:rPr lang="es-CO" sz="1100" b="0" baseline="0" dirty="0" smtClean="0">
                          <a:solidFill>
                            <a:schemeClr val="tx1"/>
                          </a:solidFill>
                          <a:effectLst/>
                          <a:latin typeface="Calibri"/>
                          <a:ea typeface="Calibri"/>
                          <a:cs typeface="Times New Roman"/>
                        </a:rPr>
                        <a:t>2016</a:t>
                      </a:r>
                      <a:endParaRPr lang="es-CO" sz="1100" b="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a:lnSpc>
                          <a:spcPts val="950"/>
                        </a:lnSpc>
                        <a:spcBef>
                          <a:spcPts val="15"/>
                        </a:spcBef>
                        <a:spcAft>
                          <a:spcPts val="0"/>
                        </a:spcAft>
                      </a:pPr>
                      <a:endParaRPr lang="es-CO" sz="1100" b="0" dirty="0" smtClean="0">
                        <a:solidFill>
                          <a:schemeClr val="tx1"/>
                        </a:solidFill>
                        <a:effectLst/>
                        <a:latin typeface="Calibri"/>
                        <a:ea typeface="Calibri"/>
                        <a:cs typeface="Times New Roman"/>
                      </a:endParaRPr>
                    </a:p>
                    <a:p>
                      <a:pPr>
                        <a:lnSpc>
                          <a:spcPts val="950"/>
                        </a:lnSpc>
                        <a:spcBef>
                          <a:spcPts val="15"/>
                        </a:spcBef>
                        <a:spcAft>
                          <a:spcPts val="0"/>
                        </a:spcAft>
                      </a:pPr>
                      <a:endParaRPr lang="es-CO" sz="1100" b="0" dirty="0" smtClean="0">
                        <a:solidFill>
                          <a:schemeClr val="tx1"/>
                        </a:solidFill>
                        <a:effectLst/>
                        <a:latin typeface="Calibri"/>
                        <a:ea typeface="Calibri"/>
                        <a:cs typeface="Times New Roman"/>
                      </a:endParaRPr>
                    </a:p>
                    <a:p>
                      <a:pPr>
                        <a:lnSpc>
                          <a:spcPts val="950"/>
                        </a:lnSpc>
                        <a:spcBef>
                          <a:spcPts val="15"/>
                        </a:spcBef>
                        <a:spcAft>
                          <a:spcPts val="0"/>
                        </a:spcAft>
                      </a:pPr>
                      <a:endParaRPr lang="es-CO" sz="1100" b="0" dirty="0" smtClean="0">
                        <a:solidFill>
                          <a:schemeClr val="tx1"/>
                        </a:solidFill>
                        <a:effectLst/>
                        <a:latin typeface="Calibri"/>
                        <a:ea typeface="Calibri"/>
                        <a:cs typeface="Times New Roman"/>
                      </a:endParaRPr>
                    </a:p>
                    <a:p>
                      <a:pPr marL="0" marR="0" lvl="0" indent="0" algn="l" defTabSz="914400" rtl="0" eaLnBrk="1" fontAlgn="auto" latinLnBrk="0" hangingPunct="1">
                        <a:lnSpc>
                          <a:spcPts val="950"/>
                        </a:lnSpc>
                        <a:spcBef>
                          <a:spcPts val="15"/>
                        </a:spcBef>
                        <a:spcAft>
                          <a:spcPts val="0"/>
                        </a:spcAft>
                        <a:buClrTx/>
                        <a:buSzTx/>
                        <a:buFontTx/>
                        <a:buNone/>
                        <a:tabLst/>
                        <a:defRPr/>
                      </a:pPr>
                      <a:r>
                        <a:rPr lang="es-MX" sz="1100" dirty="0" smtClean="0">
                          <a:solidFill>
                            <a:schemeClr val="tx1"/>
                          </a:solidFill>
                          <a:effectLst/>
                          <a:latin typeface="+mn-lt"/>
                          <a:ea typeface="Calibri"/>
                          <a:cs typeface="Times New Roman"/>
                        </a:rPr>
                        <a:t>    CUMPLIDA</a:t>
                      </a:r>
                      <a:endParaRPr lang="es-CO" sz="1100" dirty="0" smtClean="0">
                        <a:solidFill>
                          <a:schemeClr val="tx1"/>
                        </a:solidFill>
                        <a:effectLst/>
                        <a:latin typeface="+mn-lt"/>
                        <a:ea typeface="Calibri"/>
                        <a:cs typeface="Times New Roman"/>
                      </a:endParaRPr>
                    </a:p>
                  </a:txBody>
                  <a:tcPr marL="0" marR="0" marT="0" marB="0">
                    <a:solidFill>
                      <a:schemeClr val="accent1">
                        <a:lumMod val="40000"/>
                        <a:lumOff val="60000"/>
                      </a:schemeClr>
                    </a:solidFill>
                  </a:tcPr>
                </a:tc>
                <a:extLst>
                  <a:ext uri="{0D108BD9-81ED-4DB2-BD59-A6C34878D82A}">
                    <a16:rowId xmlns:a16="http://schemas.microsoft.com/office/drawing/2014/main" val="638557757"/>
                  </a:ext>
                </a:extLst>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1458" y="386696"/>
            <a:ext cx="1490262" cy="830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45821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a:t>SEGUIMIENTO PLAN DE MEJORAMIENTO DE LA CGR AL 31 DE DICIEMBRE DE 2017</a:t>
            </a:r>
          </a:p>
        </p:txBody>
      </p:sp>
      <p:graphicFrame>
        <p:nvGraphicFramePr>
          <p:cNvPr id="10" name="9 Tabla"/>
          <p:cNvGraphicFramePr>
            <a:graphicFrameLocks noGrp="1"/>
          </p:cNvGraphicFramePr>
          <p:nvPr>
            <p:extLst>
              <p:ext uri="{D42A27DB-BD31-4B8C-83A1-F6EECF244321}">
                <p14:modId xmlns:p14="http://schemas.microsoft.com/office/powerpoint/2010/main" val="89489471"/>
              </p:ext>
            </p:extLst>
          </p:nvPr>
        </p:nvGraphicFramePr>
        <p:xfrm>
          <a:off x="107504" y="1628800"/>
          <a:ext cx="8784975" cy="3888431"/>
        </p:xfrm>
        <a:graphic>
          <a:graphicData uri="http://schemas.openxmlformats.org/drawingml/2006/table">
            <a:tbl>
              <a:tblPr firstRow="1" firstCol="1" lastRow="1" lastCol="1" bandRow="1" bandCol="1">
                <a:tableStyleId>{5C22544A-7EE6-4342-B048-85BDC9FD1C3A}</a:tableStyleId>
              </a:tblPr>
              <a:tblGrid>
                <a:gridCol w="726031">
                  <a:extLst>
                    <a:ext uri="{9D8B030D-6E8A-4147-A177-3AD203B41FA5}">
                      <a16:colId xmlns:a16="http://schemas.microsoft.com/office/drawing/2014/main" val="20000"/>
                    </a:ext>
                  </a:extLst>
                </a:gridCol>
                <a:gridCol w="2130871">
                  <a:extLst>
                    <a:ext uri="{9D8B030D-6E8A-4147-A177-3AD203B41FA5}">
                      <a16:colId xmlns:a16="http://schemas.microsoft.com/office/drawing/2014/main" val="20001"/>
                    </a:ext>
                  </a:extLst>
                </a:gridCol>
                <a:gridCol w="2615706">
                  <a:extLst>
                    <a:ext uri="{9D8B030D-6E8A-4147-A177-3AD203B41FA5}">
                      <a16:colId xmlns:a16="http://schemas.microsoft.com/office/drawing/2014/main" val="20002"/>
                    </a:ext>
                  </a:extLst>
                </a:gridCol>
                <a:gridCol w="1080120">
                  <a:extLst>
                    <a:ext uri="{9D8B030D-6E8A-4147-A177-3AD203B41FA5}">
                      <a16:colId xmlns:a16="http://schemas.microsoft.com/office/drawing/2014/main" val="20003"/>
                    </a:ext>
                  </a:extLst>
                </a:gridCol>
                <a:gridCol w="1311242">
                  <a:extLst>
                    <a:ext uri="{9D8B030D-6E8A-4147-A177-3AD203B41FA5}">
                      <a16:colId xmlns:a16="http://schemas.microsoft.com/office/drawing/2014/main" val="20004"/>
                    </a:ext>
                  </a:extLst>
                </a:gridCol>
                <a:gridCol w="921005">
                  <a:extLst>
                    <a:ext uri="{9D8B030D-6E8A-4147-A177-3AD203B41FA5}">
                      <a16:colId xmlns:a16="http://schemas.microsoft.com/office/drawing/2014/main" val="20005"/>
                    </a:ext>
                  </a:extLst>
                </a:gridCol>
              </a:tblGrid>
              <a:tr h="816468">
                <a:tc>
                  <a:txBody>
                    <a:bodyPr/>
                    <a:lstStyle/>
                    <a:p>
                      <a:pPr>
                        <a:lnSpc>
                          <a:spcPts val="1000"/>
                        </a:lnSpc>
                        <a:spcBef>
                          <a:spcPts val="90"/>
                        </a:spcBef>
                        <a:spcAft>
                          <a:spcPts val="0"/>
                        </a:spcAft>
                      </a:pPr>
                      <a:r>
                        <a:rPr lang="en-US" sz="1100" dirty="0">
                          <a:effectLst/>
                        </a:rPr>
                        <a:t> </a:t>
                      </a:r>
                      <a:endParaRPr lang="es-CO" sz="1100" dirty="0">
                        <a:effectLst/>
                      </a:endParaRPr>
                    </a:p>
                    <a:p>
                      <a:pPr marL="26670" marR="20955" algn="ctr">
                        <a:lnSpc>
                          <a:spcPct val="107000"/>
                        </a:lnSpc>
                        <a:spcAft>
                          <a:spcPts val="0"/>
                        </a:spcAft>
                      </a:pPr>
                      <a:endParaRPr lang="en-US" sz="1100" spc="5" dirty="0" smtClean="0">
                        <a:effectLst/>
                      </a:endParaRPr>
                    </a:p>
                    <a:p>
                      <a:pPr marL="26670" marR="20955" algn="ctr">
                        <a:lnSpc>
                          <a:spcPct val="107000"/>
                        </a:lnSpc>
                        <a:spcAft>
                          <a:spcPts val="0"/>
                        </a:spcAft>
                      </a:pPr>
                      <a:r>
                        <a:rPr lang="en-US" sz="1100" spc="5" dirty="0" smtClean="0">
                          <a:effectLst/>
                        </a:rPr>
                        <a:t>HALLAZGO</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750"/>
                        </a:lnSpc>
                        <a:spcBef>
                          <a:spcPts val="5"/>
                        </a:spcBef>
                        <a:spcAft>
                          <a:spcPts val="0"/>
                        </a:spcAft>
                      </a:pPr>
                      <a:r>
                        <a:rPr lang="es-CO" sz="1100" dirty="0">
                          <a:effectLst/>
                        </a:rPr>
                        <a:t> </a:t>
                      </a:r>
                    </a:p>
                    <a:p>
                      <a:pPr>
                        <a:lnSpc>
                          <a:spcPts val="1000"/>
                        </a:lnSpc>
                        <a:spcAft>
                          <a:spcPts val="0"/>
                        </a:spcAft>
                      </a:pPr>
                      <a:r>
                        <a:rPr lang="es-CO" sz="1100" dirty="0">
                          <a:effectLst/>
                        </a:rPr>
                        <a:t>  </a:t>
                      </a:r>
                      <a:endParaRPr lang="es-CO" sz="1100" dirty="0" smtClean="0">
                        <a:effectLst/>
                      </a:endParaRPr>
                    </a:p>
                    <a:p>
                      <a:pPr>
                        <a:lnSpc>
                          <a:spcPts val="1000"/>
                        </a:lnSpc>
                        <a:spcAft>
                          <a:spcPts val="0"/>
                        </a:spcAft>
                      </a:pPr>
                      <a:r>
                        <a:rPr lang="es-MX" sz="1100" dirty="0" smtClean="0">
                          <a:effectLst/>
                        </a:rPr>
                        <a:t>      </a:t>
                      </a:r>
                    </a:p>
                    <a:p>
                      <a:pPr algn="ctr">
                        <a:lnSpc>
                          <a:spcPts val="1000"/>
                        </a:lnSpc>
                        <a:spcAft>
                          <a:spcPts val="0"/>
                        </a:spcAft>
                      </a:pPr>
                      <a:r>
                        <a:rPr lang="es-MX" sz="1100" dirty="0" smtClean="0">
                          <a:effectLst/>
                        </a:rPr>
                        <a:t> ACCIÓN DE MEJORA/UNIDADES</a:t>
                      </a:r>
                      <a:r>
                        <a:rPr lang="es-MX" sz="1100" baseline="0" dirty="0" smtClean="0">
                          <a:effectLst/>
                        </a:rPr>
                        <a:t> DE MEDIDA/CANTIDADES</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spc="-5" dirty="0" smtClean="0">
                          <a:effectLst/>
                        </a:rPr>
                        <a:t>AC</a:t>
                      </a:r>
                      <a:r>
                        <a:rPr lang="en-US" sz="1100" dirty="0" smtClean="0">
                          <a:effectLst/>
                        </a:rPr>
                        <a:t>T</a:t>
                      </a:r>
                      <a:r>
                        <a:rPr lang="en-US" sz="1100" spc="-10" dirty="0" smtClean="0">
                          <a:effectLst/>
                        </a:rPr>
                        <a:t>I</a:t>
                      </a:r>
                      <a:r>
                        <a:rPr lang="en-US" sz="1100" spc="-5" dirty="0" smtClean="0">
                          <a:effectLst/>
                        </a:rPr>
                        <a:t>VI</a:t>
                      </a:r>
                      <a:r>
                        <a:rPr lang="en-US" sz="1100" dirty="0" smtClean="0">
                          <a:effectLst/>
                        </a:rPr>
                        <a:t>D</a:t>
                      </a:r>
                      <a:r>
                        <a:rPr lang="en-US" sz="1100" spc="-5" dirty="0" smtClean="0">
                          <a:effectLst/>
                        </a:rPr>
                        <a:t>A</a:t>
                      </a:r>
                      <a:r>
                        <a:rPr lang="en-US" sz="1100" dirty="0" smtClean="0">
                          <a:effectLst/>
                        </a:rPr>
                        <a:t>D</a:t>
                      </a:r>
                      <a:r>
                        <a:rPr lang="en-US" sz="1100" spc="5" dirty="0" smtClean="0">
                          <a:effectLst/>
                        </a:rPr>
                        <a:t>E</a:t>
                      </a:r>
                      <a:r>
                        <a:rPr lang="en-US" sz="1100" dirty="0" smtClean="0">
                          <a:effectLst/>
                        </a:rPr>
                        <a:t>S</a:t>
                      </a:r>
                      <a:r>
                        <a:rPr lang="en-US" sz="1100" spc="-15" dirty="0" smtClean="0">
                          <a:effectLst/>
                        </a:rPr>
                        <a:t> </a:t>
                      </a:r>
                      <a:r>
                        <a:rPr lang="en-US" sz="1100" spc="5" dirty="0">
                          <a:effectLst/>
                        </a:rPr>
                        <a:t>RE</a:t>
                      </a:r>
                      <a:r>
                        <a:rPr lang="en-US" sz="1100" spc="-5" dirty="0">
                          <a:effectLst/>
                        </a:rPr>
                        <a:t>A</a:t>
                      </a:r>
                      <a:r>
                        <a:rPr lang="en-US" sz="1100" spc="-10" dirty="0">
                          <a:effectLst/>
                        </a:rPr>
                        <a:t>L</a:t>
                      </a:r>
                      <a:r>
                        <a:rPr lang="en-US" sz="1100" spc="-5" dirty="0">
                          <a:effectLst/>
                        </a:rPr>
                        <a:t>I</a:t>
                      </a:r>
                      <a:r>
                        <a:rPr lang="en-US" sz="1100" dirty="0">
                          <a:effectLst/>
                        </a:rPr>
                        <a:t>Z</a:t>
                      </a:r>
                      <a:r>
                        <a:rPr lang="en-US" sz="1100" spc="-5" dirty="0">
                          <a:effectLst/>
                        </a:rPr>
                        <a:t>A</a:t>
                      </a:r>
                      <a:r>
                        <a:rPr lang="en-US" sz="1100" dirty="0">
                          <a:effectLst/>
                        </a:rPr>
                        <a:t>D</a:t>
                      </a:r>
                      <a:r>
                        <a:rPr lang="en-US" sz="1100" spc="-5" dirty="0">
                          <a:effectLst/>
                        </a:rPr>
                        <a:t>A</a:t>
                      </a:r>
                      <a:r>
                        <a:rPr lang="en-US" sz="1100" dirty="0">
                          <a:effectLst/>
                        </a:rPr>
                        <a:t>S</a:t>
                      </a:r>
                      <a:r>
                        <a:rPr lang="en-US" sz="1100" spc="-35" dirty="0">
                          <a:effectLst/>
                        </a:rPr>
                        <a:t> </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s-CO" sz="1100" dirty="0">
                        <a:effectLst/>
                      </a:endParaRPr>
                    </a:p>
                    <a:p>
                      <a:pPr algn="ctr">
                        <a:lnSpc>
                          <a:spcPts val="1300"/>
                        </a:lnSpc>
                        <a:spcBef>
                          <a:spcPts val="100"/>
                        </a:spcBef>
                        <a:spcAft>
                          <a:spcPts val="0"/>
                        </a:spcAft>
                      </a:pPr>
                      <a:r>
                        <a:rPr lang="en-US" sz="1100" dirty="0">
                          <a:effectLst/>
                        </a:rPr>
                        <a:t> </a:t>
                      </a:r>
                      <a:r>
                        <a:rPr lang="en-US" sz="1100" spc="5" dirty="0" smtClean="0">
                          <a:effectLst/>
                        </a:rPr>
                        <a:t>RESP</a:t>
                      </a:r>
                      <a:r>
                        <a:rPr lang="en-US" sz="1100" dirty="0" smtClean="0">
                          <a:effectLst/>
                        </a:rPr>
                        <a:t>ON</a:t>
                      </a:r>
                      <a:r>
                        <a:rPr lang="en-US" sz="1100" spc="5" dirty="0" smtClean="0">
                          <a:effectLst/>
                        </a:rPr>
                        <a:t>S</a:t>
                      </a:r>
                      <a:r>
                        <a:rPr lang="en-US" sz="1100" spc="-5" dirty="0" smtClean="0">
                          <a:effectLst/>
                        </a:rPr>
                        <a:t>AB</a:t>
                      </a:r>
                      <a:r>
                        <a:rPr lang="en-US" sz="1100" spc="-10" dirty="0" smtClean="0">
                          <a:effectLst/>
                        </a:rPr>
                        <a:t>L</a:t>
                      </a:r>
                      <a:r>
                        <a:rPr lang="en-US" sz="1100" dirty="0" smtClean="0">
                          <a:effectLst/>
                        </a:rPr>
                        <a:t>E</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dirty="0" smtClean="0">
                          <a:effectLst/>
                        </a:rPr>
                        <a:t> FECHA </a:t>
                      </a:r>
                    </a:p>
                    <a:p>
                      <a:pPr algn="ctr">
                        <a:lnSpc>
                          <a:spcPts val="1000"/>
                        </a:lnSpc>
                        <a:spcAft>
                          <a:spcPts val="0"/>
                        </a:spcAft>
                      </a:pPr>
                      <a:r>
                        <a:rPr lang="en-US" sz="1100" dirty="0" smtClean="0">
                          <a:effectLst/>
                        </a:rPr>
                        <a:t>DE  VENCIMIENTO                                             INTERNA </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r>
                        <a:rPr lang="en-US" sz="1100" spc="5" dirty="0" smtClean="0">
                          <a:effectLst/>
                        </a:rPr>
                        <a:t>ES</a:t>
                      </a:r>
                      <a:r>
                        <a:rPr lang="en-US" sz="1100" dirty="0" smtClean="0">
                          <a:effectLst/>
                        </a:rPr>
                        <a:t>T</a:t>
                      </a:r>
                      <a:r>
                        <a:rPr lang="en-US" sz="1100" spc="-10" dirty="0" smtClean="0">
                          <a:effectLst/>
                        </a:rPr>
                        <a:t>A</a:t>
                      </a:r>
                      <a:r>
                        <a:rPr lang="en-US" sz="1100" dirty="0" smtClean="0">
                          <a:effectLst/>
                        </a:rPr>
                        <a:t>DO</a:t>
                      </a:r>
                      <a:r>
                        <a:rPr lang="en-US" sz="1100" spc="-5" dirty="0" smtClean="0">
                          <a:effectLst/>
                        </a:rPr>
                        <a:t> </a:t>
                      </a:r>
                      <a:r>
                        <a:rPr lang="en-US" sz="1100" dirty="0">
                          <a:effectLst/>
                        </a:rPr>
                        <a:t>DE</a:t>
                      </a:r>
                      <a:r>
                        <a:rPr lang="en-US" sz="1100" spc="10" dirty="0">
                          <a:effectLst/>
                        </a:rPr>
                        <a:t> </a:t>
                      </a:r>
                      <a:r>
                        <a:rPr lang="en-US" sz="1100" spc="-10" dirty="0">
                          <a:effectLst/>
                        </a:rPr>
                        <a:t>L</a:t>
                      </a:r>
                      <a:r>
                        <a:rPr lang="en-US" sz="1100" dirty="0">
                          <a:effectLst/>
                        </a:rPr>
                        <a:t>A </a:t>
                      </a:r>
                      <a:r>
                        <a:rPr lang="en-US" sz="1100" spc="-5" dirty="0">
                          <a:effectLst/>
                        </a:rPr>
                        <a:t>AC</a:t>
                      </a:r>
                      <a:r>
                        <a:rPr lang="en-US" sz="1100" dirty="0">
                          <a:effectLst/>
                        </a:rPr>
                        <a:t>T</a:t>
                      </a:r>
                      <a:r>
                        <a:rPr lang="en-US" sz="1100" spc="-10" dirty="0">
                          <a:effectLst/>
                        </a:rPr>
                        <a:t>I</a:t>
                      </a:r>
                      <a:r>
                        <a:rPr lang="en-US" sz="1100" spc="-5" dirty="0">
                          <a:effectLst/>
                        </a:rPr>
                        <a:t>VI</a:t>
                      </a:r>
                      <a:r>
                        <a:rPr lang="en-US" sz="1100" dirty="0">
                          <a:effectLst/>
                        </a:rPr>
                        <a:t>D</a:t>
                      </a:r>
                      <a:r>
                        <a:rPr lang="en-US" sz="1100" spc="-5" dirty="0">
                          <a:effectLst/>
                        </a:rPr>
                        <a:t>A</a:t>
                      </a:r>
                      <a:r>
                        <a:rPr lang="en-US" sz="1100" dirty="0">
                          <a:effectLst/>
                        </a:rPr>
                        <a:t>D</a:t>
                      </a:r>
                      <a:endParaRPr lang="es-CO" sz="1100" dirty="0">
                        <a:effectLst/>
                        <a:latin typeface="Calibri"/>
                        <a:ea typeface="Calibri"/>
                        <a:cs typeface="Times New Roman"/>
                      </a:endParaRPr>
                    </a:p>
                  </a:txBody>
                  <a:tcPr marL="0" marR="0" marT="0" marB="0">
                    <a:solidFill>
                      <a:schemeClr val="tx2"/>
                    </a:solidFill>
                  </a:tcPr>
                </a:tc>
                <a:extLst>
                  <a:ext uri="{0D108BD9-81ED-4DB2-BD59-A6C34878D82A}">
                    <a16:rowId xmlns:a16="http://schemas.microsoft.com/office/drawing/2014/main" val="10000"/>
                  </a:ext>
                </a:extLst>
              </a:tr>
              <a:tr h="3071963">
                <a:tc>
                  <a:txBody>
                    <a:bodyPr/>
                    <a:lstStyle/>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r>
                        <a:rPr lang="es-MX" sz="900" dirty="0" smtClean="0">
                          <a:solidFill>
                            <a:schemeClr val="tx1"/>
                          </a:solidFill>
                          <a:effectLst/>
                          <a:latin typeface="Calibri"/>
                          <a:ea typeface="Calibri"/>
                          <a:cs typeface="Times New Roman"/>
                        </a:rPr>
                        <a:t>24</a:t>
                      </a:r>
                    </a:p>
                    <a:p>
                      <a:pPr marL="12065" marR="3175" indent="0" algn="ctr" defTabSz="914400" rtl="0" eaLnBrk="1" fontAlgn="auto" latinLnBrk="0" hangingPunct="1">
                        <a:lnSpc>
                          <a:spcPct val="107000"/>
                        </a:lnSpc>
                        <a:spcBef>
                          <a:spcPts val="445"/>
                        </a:spcBef>
                        <a:spcAft>
                          <a:spcPts val="0"/>
                        </a:spcAft>
                        <a:buClrTx/>
                        <a:buSzTx/>
                        <a:buFontTx/>
                        <a:buNone/>
                        <a:tabLst/>
                        <a:defRPr/>
                      </a:pPr>
                      <a:r>
                        <a:rPr lang="es-MX" sz="900" dirty="0" smtClean="0">
                          <a:solidFill>
                            <a:schemeClr val="tx1"/>
                          </a:solidFill>
                          <a:effectLst/>
                          <a:latin typeface="+mn-lt"/>
                          <a:ea typeface="Calibri"/>
                          <a:cs typeface="Times New Roman"/>
                        </a:rPr>
                        <a:t>CGR 2013</a:t>
                      </a:r>
                      <a:endParaRPr lang="es-CO" sz="900" dirty="0" smtClean="0">
                        <a:solidFill>
                          <a:schemeClr val="tx1"/>
                        </a:solidFill>
                        <a:effectLst/>
                        <a:latin typeface="+mn-lt"/>
                        <a:ea typeface="Calibri"/>
                        <a:cs typeface="Times New Roman"/>
                      </a:endParaRPr>
                    </a:p>
                  </a:txBody>
                  <a:tcPr marL="0" marR="0" marT="0" marB="0">
                    <a:solidFill>
                      <a:schemeClr val="accent1">
                        <a:lumMod val="40000"/>
                        <a:lumOff val="60000"/>
                      </a:schemeClr>
                    </a:solidFill>
                  </a:tcPr>
                </a:tc>
                <a:tc>
                  <a:txBody>
                    <a:bodyPr/>
                    <a:lstStyle/>
                    <a:p>
                      <a:pPr algn="just">
                        <a:lnSpc>
                          <a:spcPts val="850"/>
                        </a:lnSpc>
                        <a:spcBef>
                          <a:spcPts val="5"/>
                        </a:spcBef>
                        <a:spcAft>
                          <a:spcPts val="0"/>
                        </a:spcAft>
                      </a:pPr>
                      <a:r>
                        <a:rPr lang="es-MX" sz="1100" b="0" dirty="0" smtClean="0">
                          <a:solidFill>
                            <a:schemeClr val="tx1"/>
                          </a:solidFill>
                          <a:effectLst/>
                          <a:latin typeface="Calibri"/>
                          <a:ea typeface="Calibri"/>
                          <a:cs typeface="Times New Roman"/>
                        </a:rPr>
                        <a:t>   </a:t>
                      </a:r>
                    </a:p>
                    <a:p>
                      <a:pPr algn="just">
                        <a:lnSpc>
                          <a:spcPct val="100000"/>
                        </a:lnSpc>
                        <a:spcBef>
                          <a:spcPts val="5"/>
                        </a:spcBef>
                        <a:spcAft>
                          <a:spcPts val="0"/>
                        </a:spcAft>
                      </a:pPr>
                      <a:r>
                        <a:rPr lang="es-CO" sz="1100" b="0" dirty="0" smtClean="0">
                          <a:solidFill>
                            <a:schemeClr val="tx1"/>
                          </a:solidFill>
                          <a:effectLst/>
                          <a:latin typeface="+mn-lt"/>
                          <a:ea typeface="Calibri"/>
                          <a:cs typeface="Times New Roman"/>
                        </a:rPr>
                        <a:t>Adoptar la Circular 24 del 28 de diciembre de  2015, sobre determinación del posible daño antijurídico.</a:t>
                      </a:r>
                    </a:p>
                    <a:p>
                      <a:pPr algn="just">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gn="just">
                        <a:lnSpc>
                          <a:spcPct val="100000"/>
                        </a:lnSpc>
                        <a:spcBef>
                          <a:spcPts val="5"/>
                        </a:spcBef>
                        <a:spcAft>
                          <a:spcPts val="0"/>
                        </a:spcAft>
                      </a:pPr>
                      <a:r>
                        <a:rPr lang="es-MX" sz="1100" b="1" dirty="0" smtClean="0">
                          <a:solidFill>
                            <a:schemeClr val="tx1"/>
                          </a:solidFill>
                          <a:effectLst/>
                          <a:latin typeface="+mn-lt"/>
                          <a:ea typeface="Calibri"/>
                          <a:cs typeface="Times New Roman"/>
                        </a:rPr>
                        <a:t>UNIDAD DE MEDIDA/CANTIDADES:</a:t>
                      </a:r>
                      <a:r>
                        <a:rPr lang="es-MX" sz="1100" b="1" baseline="0" dirty="0" smtClean="0">
                          <a:solidFill>
                            <a:schemeClr val="tx1"/>
                          </a:solidFill>
                          <a:effectLst/>
                          <a:latin typeface="+mn-lt"/>
                          <a:ea typeface="Calibri"/>
                          <a:cs typeface="Times New Roman"/>
                        </a:rPr>
                        <a:t> </a:t>
                      </a:r>
                    </a:p>
                    <a:p>
                      <a:pPr algn="just">
                        <a:lnSpc>
                          <a:spcPct val="100000"/>
                        </a:lnSpc>
                        <a:spcBef>
                          <a:spcPts val="5"/>
                        </a:spcBef>
                        <a:spcAft>
                          <a:spcPts val="0"/>
                        </a:spcAft>
                      </a:pPr>
                      <a:endParaRPr lang="es-MX" sz="1100" b="0" baseline="0" dirty="0" smtClean="0">
                        <a:solidFill>
                          <a:schemeClr val="tx1"/>
                        </a:solidFill>
                        <a:effectLst/>
                        <a:latin typeface="+mn-lt"/>
                        <a:ea typeface="Calibri"/>
                        <a:cs typeface="Times New Roman"/>
                      </a:endParaRPr>
                    </a:p>
                    <a:p>
                      <a:pPr algn="just">
                        <a:lnSpc>
                          <a:spcPct val="100000"/>
                        </a:lnSpc>
                        <a:spcBef>
                          <a:spcPts val="5"/>
                        </a:spcBef>
                        <a:spcAft>
                          <a:spcPts val="0"/>
                        </a:spcAft>
                      </a:pPr>
                      <a:r>
                        <a:rPr lang="es-CO" sz="1100" b="0" dirty="0" smtClean="0">
                          <a:solidFill>
                            <a:schemeClr val="tx1"/>
                          </a:solidFill>
                          <a:effectLst/>
                          <a:latin typeface="+mn-lt"/>
                          <a:ea typeface="Calibri"/>
                          <a:cs typeface="Times New Roman"/>
                        </a:rPr>
                        <a:t>-Adopción de la metodología de Cálculo de la provisión de los procesos judiciales en contra de la entidad aprobado en Comité SIGC.</a:t>
                      </a:r>
                    </a:p>
                    <a:p>
                      <a:pPr algn="just">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gn="just">
                        <a:lnSpc>
                          <a:spcPct val="100000"/>
                        </a:lnSpc>
                        <a:spcBef>
                          <a:spcPts val="5"/>
                        </a:spcBef>
                        <a:spcAft>
                          <a:spcPts val="0"/>
                        </a:spcAft>
                      </a:pPr>
                      <a:r>
                        <a:rPr lang="es-MX" sz="1100" b="0" dirty="0" smtClean="0">
                          <a:solidFill>
                            <a:schemeClr val="tx1"/>
                          </a:solidFill>
                          <a:effectLst/>
                          <a:latin typeface="+mn-lt"/>
                          <a:ea typeface="Calibri"/>
                          <a:cs typeface="Times New Roman"/>
                        </a:rPr>
                        <a:t>-1</a:t>
                      </a:r>
                      <a:endParaRPr lang="es-CO" sz="1100" b="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a:lnSpc>
                          <a:spcPts val="500"/>
                        </a:lnSpc>
                        <a:spcBef>
                          <a:spcPts val="50"/>
                        </a:spcBef>
                        <a:spcAft>
                          <a:spcPts val="0"/>
                        </a:spcAft>
                      </a:pPr>
                      <a:r>
                        <a:rPr lang="es-MX" sz="1100" b="0" kern="1200" dirty="0" smtClean="0">
                          <a:solidFill>
                            <a:schemeClr val="tx1"/>
                          </a:solidFill>
                          <a:effectLst/>
                          <a:latin typeface="+mn-lt"/>
                          <a:ea typeface="+mn-ea"/>
                          <a:cs typeface="+mn-cs"/>
                        </a:rPr>
                        <a:t> </a:t>
                      </a:r>
                    </a:p>
                    <a:p>
                      <a:pPr marL="0" marR="0" indent="0" algn="just" defTabSz="914400" rtl="0" eaLnBrk="1" fontAlgn="auto" latinLnBrk="0" hangingPunct="1">
                        <a:lnSpc>
                          <a:spcPct val="100000"/>
                        </a:lnSpc>
                        <a:spcBef>
                          <a:spcPts val="50"/>
                        </a:spcBef>
                        <a:spcAft>
                          <a:spcPts val="0"/>
                        </a:spcAft>
                        <a:buClrTx/>
                        <a:buSzTx/>
                        <a:buFontTx/>
                        <a:buNone/>
                        <a:tabLst/>
                        <a:defRPr/>
                      </a:pPr>
                      <a:r>
                        <a:rPr lang="es-MX" sz="1100" b="0" kern="1200" dirty="0" smtClean="0">
                          <a:solidFill>
                            <a:schemeClr val="tx1"/>
                          </a:solidFill>
                          <a:effectLst/>
                          <a:latin typeface="+mn-lt"/>
                          <a:ea typeface="+mn-ea"/>
                          <a:cs typeface="+mn-cs"/>
                        </a:rPr>
                        <a:t> </a:t>
                      </a:r>
                      <a:r>
                        <a:rPr lang="es-CO" sz="1100" b="0" kern="1200" dirty="0" smtClean="0">
                          <a:solidFill>
                            <a:schemeClr val="dk1"/>
                          </a:solidFill>
                          <a:effectLst/>
                          <a:latin typeface="+mn-lt"/>
                          <a:ea typeface="+mn-ea"/>
                          <a:cs typeface="+mn-cs"/>
                        </a:rPr>
                        <a:t>A partir de diciembre de 2015 se vienen registrando contablemente los valores informados como provisión contable y/o cuentas de orden de procesos jurídicos en el documento remitido por la Oficina Asesora jurídica de la CRA "informe mensual para contingencias judiciales" el cual atiende lo señalado en la Circular 0023 del 11/12/2015.</a:t>
                      </a:r>
                    </a:p>
                    <a:p>
                      <a:pPr marL="0" marR="0" indent="0" algn="just" defTabSz="914400" rtl="0" eaLnBrk="1" fontAlgn="auto" latinLnBrk="0" hangingPunct="1">
                        <a:lnSpc>
                          <a:spcPct val="100000"/>
                        </a:lnSpc>
                        <a:spcBef>
                          <a:spcPts val="50"/>
                        </a:spcBef>
                        <a:spcAft>
                          <a:spcPts val="0"/>
                        </a:spcAft>
                        <a:buClrTx/>
                        <a:buSzTx/>
                        <a:buFontTx/>
                        <a:buNone/>
                        <a:tabLst/>
                        <a:defRPr/>
                      </a:pPr>
                      <a:endParaRPr lang="es-CO" sz="1100" b="0" kern="1200" dirty="0" smtClean="0">
                        <a:solidFill>
                          <a:schemeClr val="dk1"/>
                        </a:solidFill>
                        <a:effectLst/>
                        <a:latin typeface="+mn-lt"/>
                        <a:ea typeface="+mn-ea"/>
                        <a:cs typeface="+mn-cs"/>
                      </a:endParaRPr>
                    </a:p>
                    <a:p>
                      <a:pPr marL="0" marR="0" indent="0" algn="just" defTabSz="914400" rtl="0" eaLnBrk="1" fontAlgn="auto" latinLnBrk="0" hangingPunct="1">
                        <a:lnSpc>
                          <a:spcPct val="100000"/>
                        </a:lnSpc>
                        <a:spcBef>
                          <a:spcPts val="50"/>
                        </a:spcBef>
                        <a:spcAft>
                          <a:spcPts val="0"/>
                        </a:spcAft>
                        <a:buClrTx/>
                        <a:buSzTx/>
                        <a:buFontTx/>
                        <a:buNone/>
                        <a:tabLst/>
                        <a:defRPr/>
                      </a:pPr>
                      <a:r>
                        <a:rPr lang="es-MX" sz="1100" b="0" kern="1200" dirty="0" smtClean="0">
                          <a:solidFill>
                            <a:schemeClr val="dk1"/>
                          </a:solidFill>
                          <a:effectLst/>
                          <a:latin typeface="+mn-lt"/>
                          <a:ea typeface="+mn-ea"/>
                          <a:cs typeface="+mn-cs"/>
                        </a:rPr>
                        <a:t>En</a:t>
                      </a:r>
                      <a:r>
                        <a:rPr lang="es-MX" sz="1100" b="0" kern="1200" baseline="0" dirty="0" smtClean="0">
                          <a:solidFill>
                            <a:schemeClr val="dk1"/>
                          </a:solidFill>
                          <a:effectLst/>
                          <a:latin typeface="+mn-lt"/>
                          <a:ea typeface="+mn-ea"/>
                          <a:cs typeface="+mn-cs"/>
                        </a:rPr>
                        <a:t> el Comité Ordinario de Conciliación y Defensa Judicial N° 01 de 2016, se presentó el tema de la adopción de la circular N° 23 de 2015.</a:t>
                      </a:r>
                      <a:endParaRPr lang="es-CO" sz="1100" b="0" kern="1200" dirty="0" smtClean="0">
                        <a:solidFill>
                          <a:schemeClr val="tx1"/>
                        </a:solidFill>
                        <a:effectLst/>
                        <a:latin typeface="+mn-lt"/>
                        <a:ea typeface="+mn-ea"/>
                        <a:cs typeface="+mn-cs"/>
                      </a:endParaRPr>
                    </a:p>
                  </a:txBody>
                  <a:tcPr marL="0" marR="0" marT="0" marB="0">
                    <a:solidFill>
                      <a:schemeClr val="accent1">
                        <a:lumMod val="40000"/>
                        <a:lumOff val="60000"/>
                      </a:schemeClr>
                    </a:solidFill>
                  </a:tcPr>
                </a:tc>
                <a:tc>
                  <a:txBody>
                    <a:bodyPr/>
                    <a:lstStyle/>
                    <a:p>
                      <a:pPr>
                        <a:lnSpc>
                          <a:spcPct val="100000"/>
                        </a:lnSpc>
                        <a:spcBef>
                          <a:spcPts val="5"/>
                        </a:spcBef>
                        <a:spcAft>
                          <a:spcPts val="0"/>
                        </a:spcAft>
                      </a:pPr>
                      <a:endParaRPr lang="es-MX" sz="1100" dirty="0" smtClean="0">
                        <a:solidFill>
                          <a:schemeClr val="tx1"/>
                        </a:solidFill>
                        <a:effectLst/>
                        <a:latin typeface="+mn-lt"/>
                        <a:ea typeface="Calibri"/>
                        <a:cs typeface="Times New Roman"/>
                      </a:endParaRPr>
                    </a:p>
                    <a:p>
                      <a:pPr>
                        <a:lnSpc>
                          <a:spcPct val="100000"/>
                        </a:lnSpc>
                        <a:spcBef>
                          <a:spcPts val="5"/>
                        </a:spcBef>
                        <a:spcAft>
                          <a:spcPts val="0"/>
                        </a:spcAft>
                      </a:pPr>
                      <a:endParaRPr lang="es-MX" sz="1100" dirty="0" smtClean="0">
                        <a:solidFill>
                          <a:schemeClr val="tx1"/>
                        </a:solidFill>
                        <a:effectLst/>
                        <a:latin typeface="+mn-lt"/>
                        <a:ea typeface="Calibri"/>
                        <a:cs typeface="Times New Roman"/>
                      </a:endParaRPr>
                    </a:p>
                    <a:p>
                      <a:pPr>
                        <a:lnSpc>
                          <a:spcPct val="100000"/>
                        </a:lnSpc>
                        <a:spcBef>
                          <a:spcPts val="5"/>
                        </a:spcBef>
                        <a:spcAft>
                          <a:spcPts val="0"/>
                        </a:spcAft>
                      </a:pPr>
                      <a:endParaRPr lang="es-MX" sz="1100" dirty="0" smtClean="0">
                        <a:solidFill>
                          <a:schemeClr val="tx1"/>
                        </a:solidFill>
                        <a:effectLst/>
                        <a:latin typeface="+mn-lt"/>
                        <a:ea typeface="Calibri"/>
                        <a:cs typeface="Times New Roman"/>
                      </a:endParaRPr>
                    </a:p>
                    <a:p>
                      <a:pPr algn="ctr">
                        <a:lnSpc>
                          <a:spcPct val="100000"/>
                        </a:lnSpc>
                        <a:spcBef>
                          <a:spcPts val="5"/>
                        </a:spcBef>
                        <a:spcAft>
                          <a:spcPts val="0"/>
                        </a:spcAft>
                      </a:pPr>
                      <a:r>
                        <a:rPr lang="es-MX" sz="1100" b="0" dirty="0" smtClean="0">
                          <a:solidFill>
                            <a:schemeClr val="tx1"/>
                          </a:solidFill>
                          <a:effectLst/>
                          <a:latin typeface="+mn-lt"/>
                          <a:ea typeface="Calibri"/>
                          <a:cs typeface="Times New Roman"/>
                        </a:rPr>
                        <a:t>Subdirección Administrativa y Financiera </a:t>
                      </a:r>
                      <a:endParaRPr lang="es-CO" sz="1100" b="0" dirty="0">
                        <a:solidFill>
                          <a:schemeClr val="tx1"/>
                        </a:solidFill>
                        <a:effectLst/>
                        <a:latin typeface="+mn-lt"/>
                        <a:ea typeface="Calibri"/>
                        <a:cs typeface="Times New Roman"/>
                      </a:endParaRPr>
                    </a:p>
                  </a:txBody>
                  <a:tcPr marL="0" marR="0" marT="0" marB="0">
                    <a:solidFill>
                      <a:schemeClr val="accent1">
                        <a:lumMod val="40000"/>
                        <a:lumOff val="60000"/>
                      </a:schemeClr>
                    </a:solidFill>
                  </a:tcPr>
                </a:tc>
                <a:tc>
                  <a:txBody>
                    <a:bodyPr/>
                    <a:lstStyle/>
                    <a:p>
                      <a:pPr>
                        <a:lnSpc>
                          <a:spcPct val="100000"/>
                        </a:lnSpc>
                        <a:spcBef>
                          <a:spcPts val="50"/>
                        </a:spcBef>
                        <a:spcAft>
                          <a:spcPts val="0"/>
                        </a:spcAft>
                      </a:pPr>
                      <a:r>
                        <a:rPr lang="es-MX" sz="1100" dirty="0" smtClean="0">
                          <a:solidFill>
                            <a:schemeClr val="tx1"/>
                          </a:solidFill>
                          <a:effectLst/>
                          <a:latin typeface="+mn-lt"/>
                          <a:ea typeface="Calibri"/>
                          <a:cs typeface="Times New Roman"/>
                        </a:rPr>
                        <a:t>   </a:t>
                      </a:r>
                    </a:p>
                    <a:p>
                      <a:pPr>
                        <a:lnSpc>
                          <a:spcPct val="100000"/>
                        </a:lnSpc>
                        <a:spcBef>
                          <a:spcPts val="50"/>
                        </a:spcBef>
                        <a:spcAft>
                          <a:spcPts val="0"/>
                        </a:spcAft>
                      </a:pPr>
                      <a:endParaRPr lang="es-MX" sz="1100" dirty="0" smtClean="0">
                        <a:solidFill>
                          <a:schemeClr val="tx1"/>
                        </a:solidFill>
                        <a:effectLst/>
                        <a:latin typeface="+mn-lt"/>
                        <a:ea typeface="Calibri"/>
                        <a:cs typeface="Times New Roman"/>
                      </a:endParaRPr>
                    </a:p>
                    <a:p>
                      <a:pPr>
                        <a:lnSpc>
                          <a:spcPct val="100000"/>
                        </a:lnSpc>
                        <a:spcBef>
                          <a:spcPts val="50"/>
                        </a:spcBef>
                        <a:spcAft>
                          <a:spcPts val="0"/>
                        </a:spcAft>
                      </a:pPr>
                      <a:endParaRPr lang="es-MX" sz="1100" dirty="0" smtClean="0">
                        <a:solidFill>
                          <a:schemeClr val="tx1"/>
                        </a:solidFill>
                        <a:effectLst/>
                        <a:latin typeface="+mn-lt"/>
                        <a:ea typeface="Calibri"/>
                        <a:cs typeface="Times New Roman"/>
                      </a:endParaRPr>
                    </a:p>
                    <a:p>
                      <a:pPr algn="ctr">
                        <a:lnSpc>
                          <a:spcPct val="100000"/>
                        </a:lnSpc>
                        <a:spcBef>
                          <a:spcPts val="50"/>
                        </a:spcBef>
                        <a:spcAft>
                          <a:spcPts val="0"/>
                        </a:spcAft>
                      </a:pPr>
                      <a:r>
                        <a:rPr lang="es-MX" sz="1100" dirty="0" smtClean="0">
                          <a:solidFill>
                            <a:schemeClr val="tx1"/>
                          </a:solidFill>
                          <a:effectLst/>
                          <a:latin typeface="+mn-lt"/>
                          <a:ea typeface="Calibri"/>
                          <a:cs typeface="Times New Roman"/>
                        </a:rPr>
                        <a:t>      29/2/</a:t>
                      </a:r>
                      <a:r>
                        <a:rPr lang="es-MX" sz="1100" baseline="0" dirty="0" smtClean="0">
                          <a:solidFill>
                            <a:schemeClr val="tx1"/>
                          </a:solidFill>
                          <a:effectLst/>
                          <a:latin typeface="+mn-lt"/>
                          <a:ea typeface="Calibri"/>
                          <a:cs typeface="Times New Roman"/>
                        </a:rPr>
                        <a:t>2016</a:t>
                      </a:r>
                      <a:endParaRPr lang="es-CO" sz="1100" dirty="0">
                        <a:solidFill>
                          <a:schemeClr val="tx1"/>
                        </a:solidFill>
                        <a:effectLst/>
                        <a:latin typeface="+mn-lt"/>
                        <a:ea typeface="Calibri"/>
                        <a:cs typeface="Times New Roman"/>
                      </a:endParaRPr>
                    </a:p>
                  </a:txBody>
                  <a:tcPr marL="0" marR="0" marT="0" marB="0">
                    <a:solidFill>
                      <a:schemeClr val="accent1">
                        <a:lumMod val="40000"/>
                        <a:lumOff val="60000"/>
                      </a:schemeClr>
                    </a:solidFill>
                  </a:tcPr>
                </a:tc>
                <a:tc>
                  <a:txBody>
                    <a:bodyPr/>
                    <a:lstStyle/>
                    <a:p>
                      <a:pPr>
                        <a:lnSpc>
                          <a:spcPts val="950"/>
                        </a:lnSpc>
                        <a:spcBef>
                          <a:spcPts val="15"/>
                        </a:spcBef>
                        <a:spcAft>
                          <a:spcPts val="0"/>
                        </a:spcAft>
                      </a:pPr>
                      <a:endParaRPr lang="es-MX" sz="900" dirty="0" smtClean="0">
                        <a:solidFill>
                          <a:schemeClr val="tx1"/>
                        </a:solidFill>
                        <a:effectLst/>
                        <a:latin typeface="Calibri"/>
                        <a:ea typeface="Calibri"/>
                        <a:cs typeface="Times New Roman"/>
                      </a:endParaRPr>
                    </a:p>
                    <a:p>
                      <a:pPr>
                        <a:lnSpc>
                          <a:spcPts val="950"/>
                        </a:lnSpc>
                        <a:spcBef>
                          <a:spcPts val="15"/>
                        </a:spcBef>
                        <a:spcAft>
                          <a:spcPts val="0"/>
                        </a:spcAft>
                      </a:pPr>
                      <a:endParaRPr lang="es-MX" sz="900" dirty="0" smtClean="0">
                        <a:solidFill>
                          <a:schemeClr val="tx1"/>
                        </a:solidFill>
                        <a:effectLst/>
                        <a:latin typeface="Calibri"/>
                        <a:ea typeface="Calibri"/>
                        <a:cs typeface="Times New Roman"/>
                      </a:endParaRPr>
                    </a:p>
                    <a:p>
                      <a:pPr>
                        <a:lnSpc>
                          <a:spcPts val="950"/>
                        </a:lnSpc>
                        <a:spcBef>
                          <a:spcPts val="15"/>
                        </a:spcBef>
                        <a:spcAft>
                          <a:spcPts val="0"/>
                        </a:spcAft>
                      </a:pPr>
                      <a:endParaRPr lang="es-MX" sz="900" dirty="0" smtClean="0">
                        <a:solidFill>
                          <a:schemeClr val="tx1"/>
                        </a:solidFill>
                        <a:effectLst/>
                        <a:latin typeface="Calibri"/>
                        <a:ea typeface="Calibri"/>
                        <a:cs typeface="Times New Roman"/>
                      </a:endParaRPr>
                    </a:p>
                    <a:p>
                      <a:pPr>
                        <a:lnSpc>
                          <a:spcPts val="950"/>
                        </a:lnSpc>
                        <a:spcBef>
                          <a:spcPts val="15"/>
                        </a:spcBef>
                        <a:spcAft>
                          <a:spcPts val="0"/>
                        </a:spcAft>
                      </a:pPr>
                      <a:endParaRPr lang="es-MX" sz="900" dirty="0" smtClean="0">
                        <a:solidFill>
                          <a:schemeClr val="tx1"/>
                        </a:solidFill>
                        <a:effectLst/>
                        <a:latin typeface="Calibri"/>
                        <a:ea typeface="Calibri"/>
                        <a:cs typeface="Times New Roman"/>
                      </a:endParaRPr>
                    </a:p>
                    <a:p>
                      <a:pPr algn="ctr">
                        <a:lnSpc>
                          <a:spcPts val="950"/>
                        </a:lnSpc>
                        <a:spcBef>
                          <a:spcPts val="15"/>
                        </a:spcBef>
                        <a:spcAft>
                          <a:spcPts val="0"/>
                        </a:spcAft>
                      </a:pPr>
                      <a:r>
                        <a:rPr lang="es-MX" sz="1100" b="1" dirty="0" smtClean="0">
                          <a:solidFill>
                            <a:schemeClr val="tx1"/>
                          </a:solidFill>
                          <a:effectLst/>
                          <a:latin typeface="Calibri"/>
                          <a:ea typeface="Calibri"/>
                          <a:cs typeface="Times New Roman"/>
                        </a:rPr>
                        <a:t>               CUMPLIDA</a:t>
                      </a:r>
                      <a:endParaRPr lang="es-CO" sz="1100" b="1"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extLst>
                  <a:ext uri="{0D108BD9-81ED-4DB2-BD59-A6C34878D82A}">
                    <a16:rowId xmlns:a16="http://schemas.microsoft.com/office/drawing/2014/main" val="323131711"/>
                  </a:ext>
                </a:extLst>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1458" y="386696"/>
            <a:ext cx="1490262" cy="830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23752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a:t>SEGUIMIENTO PLAN DE MEJORAMIENTO DE LA CGR AL 31 DE DICIEMBRE DE 2017</a:t>
            </a:r>
          </a:p>
        </p:txBody>
      </p:sp>
      <p:graphicFrame>
        <p:nvGraphicFramePr>
          <p:cNvPr id="10" name="9 Tabla"/>
          <p:cNvGraphicFramePr>
            <a:graphicFrameLocks noGrp="1"/>
          </p:cNvGraphicFramePr>
          <p:nvPr>
            <p:extLst>
              <p:ext uri="{D42A27DB-BD31-4B8C-83A1-F6EECF244321}">
                <p14:modId xmlns:p14="http://schemas.microsoft.com/office/powerpoint/2010/main" val="614533358"/>
              </p:ext>
            </p:extLst>
          </p:nvPr>
        </p:nvGraphicFramePr>
        <p:xfrm>
          <a:off x="179513" y="1700808"/>
          <a:ext cx="8784976" cy="3960440"/>
        </p:xfrm>
        <a:graphic>
          <a:graphicData uri="http://schemas.openxmlformats.org/drawingml/2006/table">
            <a:tbl>
              <a:tblPr firstRow="1" firstCol="1" lastRow="1" lastCol="1" bandRow="1" bandCol="1">
                <a:tableStyleId>{5C22544A-7EE6-4342-B048-85BDC9FD1C3A}</a:tableStyleId>
              </a:tblPr>
              <a:tblGrid>
                <a:gridCol w="726031">
                  <a:extLst>
                    <a:ext uri="{9D8B030D-6E8A-4147-A177-3AD203B41FA5}">
                      <a16:colId xmlns:a16="http://schemas.microsoft.com/office/drawing/2014/main" val="20000"/>
                    </a:ext>
                  </a:extLst>
                </a:gridCol>
                <a:gridCol w="2105490">
                  <a:extLst>
                    <a:ext uri="{9D8B030D-6E8A-4147-A177-3AD203B41FA5}">
                      <a16:colId xmlns:a16="http://schemas.microsoft.com/office/drawing/2014/main" val="20001"/>
                    </a:ext>
                  </a:extLst>
                </a:gridCol>
                <a:gridCol w="2281046">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gridCol w="1512168">
                  <a:extLst>
                    <a:ext uri="{9D8B030D-6E8A-4147-A177-3AD203B41FA5}">
                      <a16:colId xmlns:a16="http://schemas.microsoft.com/office/drawing/2014/main" val="20004"/>
                    </a:ext>
                  </a:extLst>
                </a:gridCol>
                <a:gridCol w="1152129">
                  <a:extLst>
                    <a:ext uri="{9D8B030D-6E8A-4147-A177-3AD203B41FA5}">
                      <a16:colId xmlns:a16="http://schemas.microsoft.com/office/drawing/2014/main" val="20005"/>
                    </a:ext>
                  </a:extLst>
                </a:gridCol>
              </a:tblGrid>
              <a:tr h="720080">
                <a:tc>
                  <a:txBody>
                    <a:bodyPr/>
                    <a:lstStyle/>
                    <a:p>
                      <a:pPr>
                        <a:lnSpc>
                          <a:spcPts val="1000"/>
                        </a:lnSpc>
                        <a:spcBef>
                          <a:spcPts val="90"/>
                        </a:spcBef>
                        <a:spcAft>
                          <a:spcPts val="0"/>
                        </a:spcAft>
                      </a:pPr>
                      <a:r>
                        <a:rPr lang="en-US" sz="1100" dirty="0">
                          <a:effectLst/>
                        </a:rPr>
                        <a:t> </a:t>
                      </a:r>
                      <a:endParaRPr lang="es-CO" sz="1100" dirty="0">
                        <a:effectLst/>
                      </a:endParaRPr>
                    </a:p>
                    <a:p>
                      <a:pPr marL="26670" marR="20955" algn="ctr">
                        <a:lnSpc>
                          <a:spcPct val="107000"/>
                        </a:lnSpc>
                        <a:spcAft>
                          <a:spcPts val="0"/>
                        </a:spcAft>
                      </a:pPr>
                      <a:endParaRPr lang="en-US" sz="1100" spc="5" dirty="0" smtClean="0">
                        <a:effectLst/>
                      </a:endParaRPr>
                    </a:p>
                    <a:p>
                      <a:pPr marL="26670" marR="20955" algn="ctr">
                        <a:lnSpc>
                          <a:spcPct val="107000"/>
                        </a:lnSpc>
                        <a:spcAft>
                          <a:spcPts val="0"/>
                        </a:spcAft>
                      </a:pPr>
                      <a:r>
                        <a:rPr lang="en-US" sz="1100" spc="5" dirty="0" smtClean="0">
                          <a:effectLst/>
                        </a:rPr>
                        <a:t>HALLAZGO</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750"/>
                        </a:lnSpc>
                        <a:spcBef>
                          <a:spcPts val="5"/>
                        </a:spcBef>
                        <a:spcAft>
                          <a:spcPts val="0"/>
                        </a:spcAft>
                      </a:pPr>
                      <a:r>
                        <a:rPr lang="es-CO" sz="1100" dirty="0">
                          <a:effectLst/>
                        </a:rPr>
                        <a:t> </a:t>
                      </a:r>
                    </a:p>
                    <a:p>
                      <a:pPr>
                        <a:lnSpc>
                          <a:spcPts val="1000"/>
                        </a:lnSpc>
                        <a:spcAft>
                          <a:spcPts val="0"/>
                        </a:spcAft>
                      </a:pPr>
                      <a:r>
                        <a:rPr lang="es-CO" sz="1100" dirty="0">
                          <a:effectLst/>
                        </a:rPr>
                        <a:t>  </a:t>
                      </a:r>
                      <a:endParaRPr lang="es-CO" sz="1100" dirty="0" smtClean="0">
                        <a:effectLst/>
                      </a:endParaRPr>
                    </a:p>
                    <a:p>
                      <a:pPr>
                        <a:lnSpc>
                          <a:spcPts val="1000"/>
                        </a:lnSpc>
                        <a:spcAft>
                          <a:spcPts val="0"/>
                        </a:spcAft>
                      </a:pPr>
                      <a:r>
                        <a:rPr lang="es-MX" sz="1100" dirty="0" smtClean="0">
                          <a:effectLst/>
                        </a:rPr>
                        <a:t>    </a:t>
                      </a:r>
                    </a:p>
                    <a:p>
                      <a:pPr algn="ctr">
                        <a:lnSpc>
                          <a:spcPts val="1000"/>
                        </a:lnSpc>
                        <a:spcAft>
                          <a:spcPts val="0"/>
                        </a:spcAft>
                      </a:pPr>
                      <a:r>
                        <a:rPr lang="es-MX" sz="1100" dirty="0" smtClean="0">
                          <a:effectLst/>
                        </a:rPr>
                        <a:t>  ACCIÓN DE MEJORA/UNIDAD DE MEDIDA /CANTIDADES</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endParaRPr lang="en-US" sz="1100" dirty="0" smtClean="0">
                        <a:effectLst/>
                      </a:endParaRPr>
                    </a:p>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spc="-5" dirty="0" smtClean="0">
                          <a:effectLst/>
                        </a:rPr>
                        <a:t>AC</a:t>
                      </a:r>
                      <a:r>
                        <a:rPr lang="en-US" sz="1100" dirty="0" smtClean="0">
                          <a:effectLst/>
                        </a:rPr>
                        <a:t>T</a:t>
                      </a:r>
                      <a:r>
                        <a:rPr lang="en-US" sz="1100" spc="-10" dirty="0" smtClean="0">
                          <a:effectLst/>
                        </a:rPr>
                        <a:t>I</a:t>
                      </a:r>
                      <a:r>
                        <a:rPr lang="en-US" sz="1100" spc="-5" dirty="0" smtClean="0">
                          <a:effectLst/>
                        </a:rPr>
                        <a:t>VI</a:t>
                      </a:r>
                      <a:r>
                        <a:rPr lang="en-US" sz="1100" dirty="0" smtClean="0">
                          <a:effectLst/>
                        </a:rPr>
                        <a:t>D</a:t>
                      </a:r>
                      <a:r>
                        <a:rPr lang="en-US" sz="1100" spc="-5" dirty="0" smtClean="0">
                          <a:effectLst/>
                        </a:rPr>
                        <a:t>A</a:t>
                      </a:r>
                      <a:r>
                        <a:rPr lang="en-US" sz="1100" dirty="0" smtClean="0">
                          <a:effectLst/>
                        </a:rPr>
                        <a:t>D</a:t>
                      </a:r>
                      <a:r>
                        <a:rPr lang="en-US" sz="1100" spc="5" dirty="0" smtClean="0">
                          <a:effectLst/>
                        </a:rPr>
                        <a:t>E</a:t>
                      </a:r>
                      <a:r>
                        <a:rPr lang="en-US" sz="1100" dirty="0" smtClean="0">
                          <a:effectLst/>
                        </a:rPr>
                        <a:t>S</a:t>
                      </a:r>
                      <a:r>
                        <a:rPr lang="en-US" sz="1100" spc="-15" dirty="0" smtClean="0">
                          <a:effectLst/>
                        </a:rPr>
                        <a:t> </a:t>
                      </a:r>
                      <a:r>
                        <a:rPr lang="en-US" sz="1100" spc="5" dirty="0">
                          <a:effectLst/>
                        </a:rPr>
                        <a:t>RE</a:t>
                      </a:r>
                      <a:r>
                        <a:rPr lang="en-US" sz="1100" spc="-5" dirty="0">
                          <a:effectLst/>
                        </a:rPr>
                        <a:t>A</a:t>
                      </a:r>
                      <a:r>
                        <a:rPr lang="en-US" sz="1100" spc="-10" dirty="0">
                          <a:effectLst/>
                        </a:rPr>
                        <a:t>L</a:t>
                      </a:r>
                      <a:r>
                        <a:rPr lang="en-US" sz="1100" spc="-5" dirty="0">
                          <a:effectLst/>
                        </a:rPr>
                        <a:t>I</a:t>
                      </a:r>
                      <a:r>
                        <a:rPr lang="en-US" sz="1100" dirty="0">
                          <a:effectLst/>
                        </a:rPr>
                        <a:t>Z</a:t>
                      </a:r>
                      <a:r>
                        <a:rPr lang="en-US" sz="1100" spc="-5" dirty="0">
                          <a:effectLst/>
                        </a:rPr>
                        <a:t>A</a:t>
                      </a:r>
                      <a:r>
                        <a:rPr lang="en-US" sz="1100" dirty="0">
                          <a:effectLst/>
                        </a:rPr>
                        <a:t>D</a:t>
                      </a:r>
                      <a:r>
                        <a:rPr lang="en-US" sz="1100" spc="-5" dirty="0">
                          <a:effectLst/>
                        </a:rPr>
                        <a:t>A</a:t>
                      </a:r>
                      <a:r>
                        <a:rPr lang="en-US" sz="1100" dirty="0">
                          <a:effectLst/>
                        </a:rPr>
                        <a:t>S</a:t>
                      </a:r>
                      <a:r>
                        <a:rPr lang="en-US" sz="1100" spc="-35" dirty="0">
                          <a:effectLst/>
                        </a:rPr>
                        <a:t> </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s-CO" sz="1100" dirty="0">
                        <a:effectLst/>
                      </a:endParaRPr>
                    </a:p>
                    <a:p>
                      <a:pPr algn="ctr">
                        <a:lnSpc>
                          <a:spcPts val="1300"/>
                        </a:lnSpc>
                        <a:spcBef>
                          <a:spcPts val="100"/>
                        </a:spcBef>
                        <a:spcAft>
                          <a:spcPts val="0"/>
                        </a:spcAft>
                      </a:pPr>
                      <a:r>
                        <a:rPr lang="en-US" sz="1100" dirty="0">
                          <a:effectLst/>
                        </a:rPr>
                        <a:t> </a:t>
                      </a:r>
                      <a:endParaRPr lang="en-US" sz="1100" dirty="0" smtClean="0">
                        <a:effectLst/>
                      </a:endParaRPr>
                    </a:p>
                    <a:p>
                      <a:pPr algn="ctr">
                        <a:lnSpc>
                          <a:spcPts val="1300"/>
                        </a:lnSpc>
                        <a:spcBef>
                          <a:spcPts val="100"/>
                        </a:spcBef>
                        <a:spcAft>
                          <a:spcPts val="0"/>
                        </a:spcAft>
                      </a:pPr>
                      <a:r>
                        <a:rPr lang="en-US" sz="1100" spc="5" dirty="0" smtClean="0">
                          <a:effectLst/>
                        </a:rPr>
                        <a:t>RESP</a:t>
                      </a:r>
                      <a:r>
                        <a:rPr lang="en-US" sz="1100" dirty="0" smtClean="0">
                          <a:effectLst/>
                        </a:rPr>
                        <a:t>ON</a:t>
                      </a:r>
                      <a:r>
                        <a:rPr lang="en-US" sz="1100" spc="5" dirty="0" smtClean="0">
                          <a:effectLst/>
                        </a:rPr>
                        <a:t>S</a:t>
                      </a:r>
                      <a:r>
                        <a:rPr lang="en-US" sz="1100" spc="-5" dirty="0" smtClean="0">
                          <a:effectLst/>
                        </a:rPr>
                        <a:t>AB</a:t>
                      </a:r>
                      <a:r>
                        <a:rPr lang="en-US" sz="1100" spc="-10" dirty="0" smtClean="0">
                          <a:effectLst/>
                        </a:rPr>
                        <a:t>L</a:t>
                      </a:r>
                      <a:r>
                        <a:rPr lang="en-US" sz="1100" dirty="0" smtClean="0">
                          <a:effectLst/>
                        </a:rPr>
                        <a:t>E</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dirty="0" smtClean="0">
                          <a:effectLst/>
                        </a:rPr>
                        <a:t> </a:t>
                      </a:r>
                    </a:p>
                    <a:p>
                      <a:pPr algn="ctr">
                        <a:lnSpc>
                          <a:spcPts val="1000"/>
                        </a:lnSpc>
                        <a:spcAft>
                          <a:spcPts val="0"/>
                        </a:spcAft>
                      </a:pPr>
                      <a:r>
                        <a:rPr lang="en-US" sz="1100" dirty="0" smtClean="0">
                          <a:effectLst/>
                        </a:rPr>
                        <a:t>FECHA </a:t>
                      </a:r>
                    </a:p>
                    <a:p>
                      <a:pPr algn="ctr">
                        <a:lnSpc>
                          <a:spcPts val="1000"/>
                        </a:lnSpc>
                        <a:spcAft>
                          <a:spcPts val="0"/>
                        </a:spcAft>
                      </a:pPr>
                      <a:r>
                        <a:rPr lang="en-US" sz="1100" dirty="0" smtClean="0">
                          <a:effectLst/>
                        </a:rPr>
                        <a:t>DE  VENCIMIENTO</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r>
                        <a:rPr lang="en-US" sz="1100" spc="5" dirty="0" smtClean="0">
                          <a:effectLst/>
                        </a:rPr>
                        <a:t>ES</a:t>
                      </a:r>
                      <a:r>
                        <a:rPr lang="en-US" sz="1100" dirty="0" smtClean="0">
                          <a:effectLst/>
                        </a:rPr>
                        <a:t>T</a:t>
                      </a:r>
                      <a:r>
                        <a:rPr lang="en-US" sz="1100" spc="-10" dirty="0" smtClean="0">
                          <a:effectLst/>
                        </a:rPr>
                        <a:t>A</a:t>
                      </a:r>
                      <a:r>
                        <a:rPr lang="en-US" sz="1100" dirty="0" smtClean="0">
                          <a:effectLst/>
                        </a:rPr>
                        <a:t>DO</a:t>
                      </a:r>
                      <a:r>
                        <a:rPr lang="en-US" sz="1100" spc="-5" dirty="0" smtClean="0">
                          <a:effectLst/>
                        </a:rPr>
                        <a:t> </a:t>
                      </a:r>
                      <a:r>
                        <a:rPr lang="en-US" sz="1100" dirty="0">
                          <a:effectLst/>
                        </a:rPr>
                        <a:t>DE</a:t>
                      </a:r>
                      <a:r>
                        <a:rPr lang="en-US" sz="1100" spc="10" dirty="0">
                          <a:effectLst/>
                        </a:rPr>
                        <a:t> </a:t>
                      </a:r>
                      <a:r>
                        <a:rPr lang="en-US" sz="1100" spc="-10" dirty="0">
                          <a:effectLst/>
                        </a:rPr>
                        <a:t>L</a:t>
                      </a:r>
                      <a:r>
                        <a:rPr lang="en-US" sz="1100" dirty="0">
                          <a:effectLst/>
                        </a:rPr>
                        <a:t>A </a:t>
                      </a:r>
                      <a:r>
                        <a:rPr lang="en-US" sz="1100" spc="-5" dirty="0">
                          <a:effectLst/>
                        </a:rPr>
                        <a:t>AC</a:t>
                      </a:r>
                      <a:r>
                        <a:rPr lang="en-US" sz="1100" dirty="0">
                          <a:effectLst/>
                        </a:rPr>
                        <a:t>T</a:t>
                      </a:r>
                      <a:r>
                        <a:rPr lang="en-US" sz="1100" spc="-10" dirty="0">
                          <a:effectLst/>
                        </a:rPr>
                        <a:t>I</a:t>
                      </a:r>
                      <a:r>
                        <a:rPr lang="en-US" sz="1100" spc="-5" dirty="0">
                          <a:effectLst/>
                        </a:rPr>
                        <a:t>VI</a:t>
                      </a:r>
                      <a:r>
                        <a:rPr lang="en-US" sz="1100" dirty="0">
                          <a:effectLst/>
                        </a:rPr>
                        <a:t>D</a:t>
                      </a:r>
                      <a:r>
                        <a:rPr lang="en-US" sz="1100" spc="-5" dirty="0">
                          <a:effectLst/>
                        </a:rPr>
                        <a:t>A</a:t>
                      </a:r>
                      <a:r>
                        <a:rPr lang="en-US" sz="1100" dirty="0">
                          <a:effectLst/>
                        </a:rPr>
                        <a:t>D</a:t>
                      </a:r>
                      <a:endParaRPr lang="es-CO" sz="1100" dirty="0">
                        <a:effectLst/>
                        <a:latin typeface="Calibri"/>
                        <a:ea typeface="Calibri"/>
                        <a:cs typeface="Times New Roman"/>
                      </a:endParaRPr>
                    </a:p>
                  </a:txBody>
                  <a:tcPr marL="0" marR="0" marT="0" marB="0">
                    <a:solidFill>
                      <a:schemeClr val="tx2"/>
                    </a:solidFill>
                  </a:tcPr>
                </a:tc>
                <a:extLst>
                  <a:ext uri="{0D108BD9-81ED-4DB2-BD59-A6C34878D82A}">
                    <a16:rowId xmlns:a16="http://schemas.microsoft.com/office/drawing/2014/main" val="10000"/>
                  </a:ext>
                </a:extLst>
              </a:tr>
              <a:tr h="1584176">
                <a:tc>
                  <a:txBody>
                    <a:bodyPr/>
                    <a:lstStyle/>
                    <a:p>
                      <a:pPr algn="ctr"/>
                      <a:endParaRPr lang="es-MX" sz="1100" dirty="0" smtClean="0">
                        <a:solidFill>
                          <a:schemeClr val="tx1"/>
                        </a:solidFill>
                        <a:latin typeface="+mn-lt"/>
                      </a:endParaRPr>
                    </a:p>
                    <a:p>
                      <a:pPr algn="ctr"/>
                      <a:endParaRPr lang="es-MX" sz="1100" dirty="0" smtClean="0">
                        <a:solidFill>
                          <a:schemeClr val="tx1"/>
                        </a:solidFill>
                        <a:latin typeface="+mn-lt"/>
                      </a:endParaRPr>
                    </a:p>
                    <a:p>
                      <a:pPr algn="ctr"/>
                      <a:endParaRPr lang="es-MX" sz="1100" dirty="0" smtClean="0">
                        <a:solidFill>
                          <a:schemeClr val="tx1"/>
                        </a:solidFill>
                        <a:latin typeface="+mn-lt"/>
                      </a:endParaRPr>
                    </a:p>
                    <a:p>
                      <a:pPr algn="ctr"/>
                      <a:endParaRPr lang="es-MX" sz="1100" dirty="0" smtClean="0">
                        <a:solidFill>
                          <a:schemeClr val="tx1"/>
                        </a:solidFill>
                        <a:latin typeface="+mn-lt"/>
                      </a:endParaRPr>
                    </a:p>
                    <a:p>
                      <a:pPr algn="ctr"/>
                      <a:r>
                        <a:rPr lang="es-MX" sz="1100" dirty="0" smtClean="0">
                          <a:solidFill>
                            <a:schemeClr val="tx1"/>
                          </a:solidFill>
                          <a:latin typeface="+mn-lt"/>
                        </a:rPr>
                        <a:t>1</a:t>
                      </a:r>
                      <a:endParaRPr lang="es-CO" sz="1100" dirty="0">
                        <a:solidFill>
                          <a:schemeClr val="tx1"/>
                        </a:solidFill>
                        <a:latin typeface="+mn-lt"/>
                      </a:endParaRPr>
                    </a:p>
                  </a:txBody>
                  <a:tcPr>
                    <a:solidFill>
                      <a:schemeClr val="accent1">
                        <a:lumMod val="40000"/>
                        <a:lumOff val="60000"/>
                      </a:schemeClr>
                    </a:solidFill>
                  </a:tcPr>
                </a:tc>
                <a:tc>
                  <a:txBody>
                    <a:bodyPr/>
                    <a:lstStyle/>
                    <a:p>
                      <a:pPr algn="just" fontAlgn="ctr"/>
                      <a:r>
                        <a:rPr lang="es-CO" sz="1100" b="0" i="0" u="none" strike="noStrike" dirty="0" smtClean="0">
                          <a:solidFill>
                            <a:schemeClr val="tx1"/>
                          </a:solidFill>
                          <a:effectLst/>
                          <a:latin typeface="+mn-lt"/>
                        </a:rPr>
                        <a:t>Incluir en el Plan de Acción para el año 2016 el rubro presupuestal</a:t>
                      </a:r>
                      <a:endParaRPr lang="es-CO" sz="1100" b="0" i="0" u="none" strike="noStrike" dirty="0">
                        <a:solidFill>
                          <a:schemeClr val="tx1"/>
                        </a:solidFill>
                        <a:effectLst/>
                        <a:latin typeface="+mn-lt"/>
                      </a:endParaRPr>
                    </a:p>
                  </a:txBody>
                  <a:tcPr marL="0" marR="0" marT="0" marB="0" anchor="ctr">
                    <a:solidFill>
                      <a:schemeClr val="accent1">
                        <a:lumMod val="40000"/>
                        <a:lumOff val="60000"/>
                      </a:schemeClr>
                    </a:solidFill>
                  </a:tcPr>
                </a:tc>
                <a:tc>
                  <a:txBody>
                    <a:bodyPr/>
                    <a:lstStyle/>
                    <a:p>
                      <a:pPr algn="ctr"/>
                      <a:endParaRPr lang="es-MX" sz="1100" dirty="0" smtClean="0">
                        <a:solidFill>
                          <a:schemeClr val="tx1"/>
                        </a:solidFill>
                        <a:latin typeface="+mn-lt"/>
                      </a:endParaRPr>
                    </a:p>
                    <a:p>
                      <a:pPr algn="ctr"/>
                      <a:endParaRPr lang="es-MX" sz="1100" dirty="0" smtClean="0">
                        <a:solidFill>
                          <a:schemeClr val="tx1"/>
                        </a:solidFill>
                        <a:latin typeface="+mn-lt"/>
                      </a:endParaRPr>
                    </a:p>
                    <a:p>
                      <a:pPr algn="ctr"/>
                      <a:endParaRPr lang="es-MX" sz="1100" dirty="0" smtClean="0">
                        <a:solidFill>
                          <a:schemeClr val="tx1"/>
                        </a:solidFill>
                        <a:latin typeface="+mn-lt"/>
                      </a:endParaRPr>
                    </a:p>
                    <a:p>
                      <a:pPr algn="ctr"/>
                      <a:endParaRPr lang="es-MX" sz="1100" dirty="0" smtClean="0">
                        <a:solidFill>
                          <a:schemeClr val="tx1"/>
                        </a:solidFill>
                        <a:latin typeface="+mn-lt"/>
                      </a:endParaRPr>
                    </a:p>
                    <a:p>
                      <a:pPr algn="just"/>
                      <a:r>
                        <a:rPr lang="es-MX" sz="1100" b="0" dirty="0" smtClean="0">
                          <a:solidFill>
                            <a:schemeClr val="tx1"/>
                          </a:solidFill>
                          <a:latin typeface="+mn-lt"/>
                        </a:rPr>
                        <a:t>La Oficina Asesora de Planeación elaboró</a:t>
                      </a:r>
                      <a:r>
                        <a:rPr lang="es-MX" sz="1100" b="0" baseline="0" dirty="0" smtClean="0">
                          <a:solidFill>
                            <a:schemeClr val="tx1"/>
                          </a:solidFill>
                          <a:latin typeface="+mn-lt"/>
                        </a:rPr>
                        <a:t> el Plan de Acción </a:t>
                      </a:r>
                      <a:r>
                        <a:rPr lang="es-CO" sz="1100" b="0" baseline="0" dirty="0" smtClean="0">
                          <a:solidFill>
                            <a:schemeClr val="tx1"/>
                          </a:solidFill>
                          <a:latin typeface="+mn-lt"/>
                        </a:rPr>
                        <a:t>asignando para cada actividad el rubro  presupuestal  correspondiente.</a:t>
                      </a:r>
                      <a:endParaRPr lang="es-CO" sz="1100" b="0" dirty="0">
                        <a:solidFill>
                          <a:schemeClr val="tx1"/>
                        </a:solidFill>
                        <a:latin typeface="+mn-lt"/>
                      </a:endParaRPr>
                    </a:p>
                  </a:txBody>
                  <a:tcPr>
                    <a:solidFill>
                      <a:schemeClr val="accent1">
                        <a:lumMod val="40000"/>
                        <a:lumOff val="60000"/>
                      </a:schemeClr>
                    </a:solidFill>
                  </a:tcPr>
                </a:tc>
                <a:tc>
                  <a:txBody>
                    <a:bodyPr/>
                    <a:lstStyle/>
                    <a:p>
                      <a:pPr algn="ctr"/>
                      <a:endParaRPr lang="es-MX" sz="1100" dirty="0" smtClean="0">
                        <a:solidFill>
                          <a:schemeClr val="tx1"/>
                        </a:solidFill>
                      </a:endParaRPr>
                    </a:p>
                    <a:p>
                      <a:pPr algn="ctr"/>
                      <a:endParaRPr lang="es-MX" sz="1100" dirty="0" smtClean="0">
                        <a:solidFill>
                          <a:schemeClr val="tx1"/>
                        </a:solidFill>
                      </a:endParaRPr>
                    </a:p>
                    <a:p>
                      <a:pPr algn="ctr"/>
                      <a:endParaRPr lang="es-MX" sz="1100" dirty="0" smtClean="0">
                        <a:solidFill>
                          <a:schemeClr val="tx1"/>
                        </a:solidFill>
                      </a:endParaRPr>
                    </a:p>
                    <a:p>
                      <a:pPr algn="ctr"/>
                      <a:endParaRPr lang="es-MX" sz="1100" dirty="0" smtClean="0">
                        <a:solidFill>
                          <a:schemeClr val="tx1"/>
                        </a:solidFill>
                      </a:endParaRPr>
                    </a:p>
                    <a:p>
                      <a:pPr algn="ctr"/>
                      <a:r>
                        <a:rPr lang="es-MX" sz="1100" b="0" dirty="0" smtClean="0">
                          <a:solidFill>
                            <a:schemeClr val="tx1"/>
                          </a:solidFill>
                        </a:rPr>
                        <a:t>Oficina</a:t>
                      </a:r>
                      <a:r>
                        <a:rPr lang="es-MX" sz="1100" b="0" baseline="0" dirty="0" smtClean="0">
                          <a:solidFill>
                            <a:schemeClr val="tx1"/>
                          </a:solidFill>
                        </a:rPr>
                        <a:t> Asesora de Planeación</a:t>
                      </a:r>
                      <a:endParaRPr lang="es-MX" sz="1100" b="0" dirty="0" smtClean="0">
                        <a:solidFill>
                          <a:schemeClr val="tx1"/>
                        </a:solidFill>
                      </a:endParaRPr>
                    </a:p>
                  </a:txBody>
                  <a:tcP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MX" sz="1100" dirty="0" smtClean="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s-MX" sz="1100" dirty="0" smtClean="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s-MX" sz="1100" dirty="0" smtClean="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s-MX" sz="1100" dirty="0" smtClean="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s-MX" sz="1100" b="0" dirty="0" smtClean="0">
                          <a:solidFill>
                            <a:schemeClr val="tx1"/>
                          </a:solidFill>
                        </a:rPr>
                        <a:t>31/12/</a:t>
                      </a:r>
                      <a:r>
                        <a:rPr lang="es-MX" sz="1100" b="0" baseline="0" dirty="0" smtClean="0">
                          <a:solidFill>
                            <a:schemeClr val="tx1"/>
                          </a:solidFill>
                        </a:rPr>
                        <a:t> 2016</a:t>
                      </a:r>
                      <a:endParaRPr lang="es-CO" sz="1100" b="0" dirty="0">
                        <a:solidFill>
                          <a:schemeClr val="tx1"/>
                        </a:solidFill>
                      </a:endParaRPr>
                    </a:p>
                  </a:txBody>
                  <a:tcPr>
                    <a:solidFill>
                      <a:schemeClr val="accent1">
                        <a:lumMod val="40000"/>
                        <a:lumOff val="60000"/>
                      </a:schemeClr>
                    </a:solidFill>
                  </a:tcPr>
                </a:tc>
                <a:tc>
                  <a:txBody>
                    <a:bodyPr/>
                    <a:lstStyle/>
                    <a:p>
                      <a:pPr algn="ctr"/>
                      <a:endParaRPr lang="es-MX" sz="1100" dirty="0" smtClean="0">
                        <a:solidFill>
                          <a:schemeClr val="tx1"/>
                        </a:solidFill>
                        <a:latin typeface="+mn-lt"/>
                      </a:endParaRPr>
                    </a:p>
                    <a:p>
                      <a:pPr algn="ctr"/>
                      <a:endParaRPr lang="es-MX" sz="1100" dirty="0" smtClean="0">
                        <a:solidFill>
                          <a:schemeClr val="tx1"/>
                        </a:solidFill>
                        <a:latin typeface="+mn-lt"/>
                      </a:endParaRPr>
                    </a:p>
                    <a:p>
                      <a:pPr algn="ctr"/>
                      <a:endParaRPr lang="es-MX" sz="1100" dirty="0" smtClean="0">
                        <a:solidFill>
                          <a:schemeClr val="tx1"/>
                        </a:solidFill>
                        <a:latin typeface="+mn-lt"/>
                      </a:endParaRPr>
                    </a:p>
                    <a:p>
                      <a:pPr algn="ctr"/>
                      <a:endParaRPr lang="es-MX" sz="1100" dirty="0" smtClean="0">
                        <a:solidFill>
                          <a:schemeClr val="tx1"/>
                        </a:solidFill>
                        <a:latin typeface="+mn-lt"/>
                      </a:endParaRPr>
                    </a:p>
                    <a:p>
                      <a:pPr algn="ctr"/>
                      <a:r>
                        <a:rPr lang="es-MX" sz="1100" dirty="0" smtClean="0">
                          <a:solidFill>
                            <a:schemeClr val="tx1"/>
                          </a:solidFill>
                          <a:latin typeface="+mn-lt"/>
                        </a:rPr>
                        <a:t>CUMPLIDA</a:t>
                      </a:r>
                      <a:endParaRPr lang="es-CO" sz="1100" dirty="0">
                        <a:solidFill>
                          <a:schemeClr val="tx1"/>
                        </a:solidFill>
                        <a:latin typeface="+mn-lt"/>
                      </a:endParaRPr>
                    </a:p>
                  </a:txBody>
                  <a:tcPr>
                    <a:solidFill>
                      <a:schemeClr val="accent1">
                        <a:lumMod val="40000"/>
                        <a:lumOff val="60000"/>
                      </a:schemeClr>
                    </a:solidFill>
                  </a:tcPr>
                </a:tc>
                <a:extLst>
                  <a:ext uri="{0D108BD9-81ED-4DB2-BD59-A6C34878D82A}">
                    <a16:rowId xmlns:a16="http://schemas.microsoft.com/office/drawing/2014/main" val="10001"/>
                  </a:ext>
                </a:extLst>
              </a:tr>
              <a:tr h="1656184">
                <a:tc>
                  <a:txBody>
                    <a:bodyPr/>
                    <a:lstStyle/>
                    <a:p>
                      <a:pPr algn="ctr"/>
                      <a:endParaRPr lang="es-MX" sz="1100" dirty="0" smtClean="0">
                        <a:solidFill>
                          <a:schemeClr val="tx1"/>
                        </a:solidFill>
                        <a:latin typeface="+mn-lt"/>
                      </a:endParaRPr>
                    </a:p>
                    <a:p>
                      <a:pPr algn="ctr"/>
                      <a:endParaRPr lang="es-MX" sz="1100" dirty="0" smtClean="0">
                        <a:solidFill>
                          <a:schemeClr val="tx1"/>
                        </a:solidFill>
                        <a:latin typeface="+mn-lt"/>
                      </a:endParaRPr>
                    </a:p>
                    <a:p>
                      <a:pPr algn="ctr"/>
                      <a:endParaRPr lang="es-CO" sz="1100" dirty="0" smtClean="0">
                        <a:solidFill>
                          <a:schemeClr val="tx1"/>
                        </a:solidFill>
                        <a:latin typeface="+mn-lt"/>
                      </a:endParaRPr>
                    </a:p>
                    <a:p>
                      <a:pPr algn="ctr"/>
                      <a:endParaRPr lang="es-CO" sz="1100" dirty="0" smtClean="0">
                        <a:solidFill>
                          <a:schemeClr val="tx1"/>
                        </a:solidFill>
                        <a:latin typeface="+mn-lt"/>
                      </a:endParaRPr>
                    </a:p>
                    <a:p>
                      <a:pPr algn="ctr"/>
                      <a:r>
                        <a:rPr lang="es-CO" sz="1100" dirty="0" smtClean="0">
                          <a:solidFill>
                            <a:schemeClr val="tx1"/>
                          </a:solidFill>
                          <a:latin typeface="+mn-lt"/>
                        </a:rPr>
                        <a:t>1</a:t>
                      </a:r>
                      <a:endParaRPr lang="es-CO" sz="1100" dirty="0">
                        <a:solidFill>
                          <a:schemeClr val="tx1"/>
                        </a:solidFill>
                        <a:latin typeface="+mn-lt"/>
                      </a:endParaRPr>
                    </a:p>
                  </a:txBody>
                  <a:tcPr>
                    <a:solidFill>
                      <a:schemeClr val="accent1">
                        <a:lumMod val="40000"/>
                        <a:lumOff val="60000"/>
                      </a:schemeClr>
                    </a:solidFill>
                  </a:tcPr>
                </a:tc>
                <a:tc>
                  <a:txBody>
                    <a:bodyPr/>
                    <a:lstStyle/>
                    <a:p>
                      <a:pPr algn="l" fontAlgn="ctr"/>
                      <a:r>
                        <a:rPr lang="es-CO" sz="1100" b="0" i="0" u="none" strike="noStrike" kern="1200" dirty="0">
                          <a:solidFill>
                            <a:schemeClr val="tx1"/>
                          </a:solidFill>
                          <a:effectLst/>
                          <a:latin typeface="+mn-lt"/>
                          <a:ea typeface="+mn-ea"/>
                          <a:cs typeface="+mn-cs"/>
                        </a:rPr>
                        <a:t>Realizar seguimiento al Plan de Acción para el año 2016</a:t>
                      </a:r>
                    </a:p>
                  </a:txBody>
                  <a:tcPr marL="0" marR="0" marT="0" marB="0" anchor="ctr">
                    <a:solidFill>
                      <a:schemeClr val="accent1">
                        <a:lumMod val="40000"/>
                        <a:lumOff val="60000"/>
                      </a:schemeClr>
                    </a:solidFill>
                  </a:tcPr>
                </a:tc>
                <a:tc>
                  <a:txBody>
                    <a:bodyPr/>
                    <a:lstStyle/>
                    <a:p>
                      <a:pPr algn="just"/>
                      <a:endParaRPr lang="es-CO" sz="1100" b="0" dirty="0" smtClean="0">
                        <a:solidFill>
                          <a:schemeClr val="tx1"/>
                        </a:solidFill>
                        <a:latin typeface="+mn-lt"/>
                      </a:endParaRPr>
                    </a:p>
                    <a:p>
                      <a:pPr algn="just"/>
                      <a:endParaRPr lang="es-CO" sz="1100" b="0" dirty="0" smtClean="0">
                        <a:solidFill>
                          <a:schemeClr val="tx1"/>
                        </a:solidFill>
                        <a:latin typeface="+mn-lt"/>
                      </a:endParaRPr>
                    </a:p>
                    <a:p>
                      <a:pPr algn="just"/>
                      <a:endParaRPr lang="es-CO" sz="1100" b="0" dirty="0" smtClean="0">
                        <a:solidFill>
                          <a:schemeClr val="tx1"/>
                        </a:solidFill>
                        <a:latin typeface="+mn-lt"/>
                      </a:endParaRPr>
                    </a:p>
                    <a:p>
                      <a:pPr algn="just"/>
                      <a:r>
                        <a:rPr lang="es-CO" sz="1100" b="0" dirty="0" smtClean="0">
                          <a:solidFill>
                            <a:schemeClr val="tx1"/>
                          </a:solidFill>
                          <a:latin typeface="+mn-lt"/>
                        </a:rPr>
                        <a:t>El</a:t>
                      </a:r>
                      <a:r>
                        <a:rPr lang="es-CO" sz="1100" b="0" baseline="0" dirty="0" smtClean="0">
                          <a:solidFill>
                            <a:schemeClr val="tx1"/>
                          </a:solidFill>
                          <a:latin typeface="+mn-lt"/>
                        </a:rPr>
                        <a:t> seguimiento del presupuesto del plan de acción 2016, se realizó la cuarta semana de enero de 2017</a:t>
                      </a:r>
                      <a:endParaRPr lang="es-CO" sz="1100" b="0" dirty="0">
                        <a:solidFill>
                          <a:schemeClr val="tx1"/>
                        </a:solidFill>
                        <a:latin typeface="+mn-lt"/>
                      </a:endParaRPr>
                    </a:p>
                  </a:txBody>
                  <a:tcPr>
                    <a:solidFill>
                      <a:schemeClr val="accent1">
                        <a:lumMod val="40000"/>
                        <a:lumOff val="60000"/>
                      </a:schemeClr>
                    </a:solidFill>
                  </a:tcPr>
                </a:tc>
                <a:tc>
                  <a:txBody>
                    <a:bodyPr/>
                    <a:lstStyle/>
                    <a:p>
                      <a:pPr algn="ctr"/>
                      <a:endParaRPr lang="es-MX" sz="1100" b="0" dirty="0" smtClean="0">
                        <a:solidFill>
                          <a:schemeClr val="tx1"/>
                        </a:solidFill>
                      </a:endParaRPr>
                    </a:p>
                    <a:p>
                      <a:pPr algn="ctr"/>
                      <a:endParaRPr lang="es-MX" sz="1100" b="0" dirty="0" smtClean="0">
                        <a:solidFill>
                          <a:schemeClr val="tx1"/>
                        </a:solidFill>
                      </a:endParaRPr>
                    </a:p>
                    <a:p>
                      <a:pPr algn="ctr"/>
                      <a:endParaRPr lang="es-MX" sz="1100" b="0" dirty="0" smtClean="0">
                        <a:solidFill>
                          <a:schemeClr val="tx1"/>
                        </a:solidFill>
                      </a:endParaRPr>
                    </a:p>
                    <a:p>
                      <a:pPr algn="ctr"/>
                      <a:endParaRPr lang="es-MX" sz="1100" b="0" dirty="0" smtClean="0">
                        <a:solidFill>
                          <a:schemeClr val="tx1"/>
                        </a:solidFill>
                      </a:endParaRPr>
                    </a:p>
                    <a:p>
                      <a:pPr algn="ctr"/>
                      <a:r>
                        <a:rPr lang="es-MX" sz="1100" b="0" dirty="0" smtClean="0">
                          <a:solidFill>
                            <a:schemeClr val="tx1"/>
                          </a:solidFill>
                        </a:rPr>
                        <a:t>Control Interno</a:t>
                      </a:r>
                    </a:p>
                  </a:txBody>
                  <a:tcP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CO" sz="1100" b="0" dirty="0" smtClean="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s-CO" sz="1100" b="0" dirty="0" smtClean="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s-CO" sz="1100" b="0" dirty="0" smtClean="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s-CO" sz="1100" b="0" dirty="0" smtClean="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s-CO" sz="1100" b="0" dirty="0" smtClean="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s-CO" sz="1100" b="0" dirty="0" smtClean="0">
                          <a:solidFill>
                            <a:schemeClr val="tx1"/>
                          </a:solidFill>
                        </a:rPr>
                        <a:t>31/1/</a:t>
                      </a:r>
                      <a:r>
                        <a:rPr lang="es-CO" sz="1100" b="0" baseline="0" dirty="0" smtClean="0">
                          <a:solidFill>
                            <a:schemeClr val="tx1"/>
                          </a:solidFill>
                        </a:rPr>
                        <a:t>2017</a:t>
                      </a:r>
                      <a:endParaRPr lang="es-CO" sz="1100" b="0" dirty="0">
                        <a:solidFill>
                          <a:schemeClr val="tx1"/>
                        </a:solidFill>
                      </a:endParaRPr>
                    </a:p>
                  </a:txBody>
                  <a:tcPr>
                    <a:solidFill>
                      <a:schemeClr val="accent1">
                        <a:lumMod val="40000"/>
                        <a:lumOff val="60000"/>
                      </a:schemeClr>
                    </a:solidFill>
                  </a:tcPr>
                </a:tc>
                <a:tc>
                  <a:txBody>
                    <a:bodyPr/>
                    <a:lstStyle/>
                    <a:p>
                      <a:pPr algn="ctr"/>
                      <a:endParaRPr lang="es-CO" sz="1100" b="1" dirty="0" smtClean="0">
                        <a:solidFill>
                          <a:schemeClr val="tx1"/>
                        </a:solidFill>
                        <a:latin typeface="+mn-lt"/>
                      </a:endParaRPr>
                    </a:p>
                    <a:p>
                      <a:pPr algn="ctr"/>
                      <a:endParaRPr lang="es-CO" sz="1100" b="1" dirty="0" smtClean="0">
                        <a:solidFill>
                          <a:schemeClr val="tx1"/>
                        </a:solidFill>
                        <a:latin typeface="+mn-lt"/>
                      </a:endParaRPr>
                    </a:p>
                    <a:p>
                      <a:pPr algn="ctr"/>
                      <a:endParaRPr lang="es-CO" sz="1100" b="1" dirty="0" smtClean="0">
                        <a:solidFill>
                          <a:schemeClr val="tx1"/>
                        </a:solidFill>
                        <a:latin typeface="+mn-lt"/>
                      </a:endParaRPr>
                    </a:p>
                    <a:p>
                      <a:pPr algn="ctr"/>
                      <a:endParaRPr lang="es-CO" sz="1100" b="1" dirty="0" smtClean="0">
                        <a:solidFill>
                          <a:schemeClr val="tx1"/>
                        </a:solidFill>
                        <a:latin typeface="+mn-lt"/>
                      </a:endParaRPr>
                    </a:p>
                    <a:p>
                      <a:pPr algn="ctr"/>
                      <a:r>
                        <a:rPr lang="es-CO" sz="1100" b="1" dirty="0" smtClean="0">
                          <a:solidFill>
                            <a:schemeClr val="tx1"/>
                          </a:solidFill>
                          <a:latin typeface="+mn-lt"/>
                        </a:rPr>
                        <a:t>CUMPLIDA</a:t>
                      </a:r>
                      <a:endParaRPr lang="es-CO" sz="1100" b="1" dirty="0">
                        <a:solidFill>
                          <a:schemeClr val="tx1"/>
                        </a:solidFill>
                        <a:latin typeface="+mn-lt"/>
                      </a:endParaRPr>
                    </a:p>
                  </a:txBody>
                  <a:tcPr>
                    <a:solidFill>
                      <a:schemeClr val="accent1">
                        <a:lumMod val="40000"/>
                        <a:lumOff val="60000"/>
                      </a:schemeClr>
                    </a:solidFill>
                  </a:tcPr>
                </a:tc>
                <a:extLst>
                  <a:ext uri="{0D108BD9-81ED-4DB2-BD59-A6C34878D82A}">
                    <a16:rowId xmlns:a16="http://schemas.microsoft.com/office/drawing/2014/main" val="10002"/>
                  </a:ext>
                </a:extLst>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476672"/>
            <a:ext cx="1368152" cy="1008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0793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a:t>SEGUIMIENTO PLAN DE MEJORAMIENTO DE LA CGR AL 31 DE DICIEMBRE DE 2017</a:t>
            </a:r>
          </a:p>
        </p:txBody>
      </p:sp>
      <p:graphicFrame>
        <p:nvGraphicFramePr>
          <p:cNvPr id="10" name="9 Tabla"/>
          <p:cNvGraphicFramePr>
            <a:graphicFrameLocks noGrp="1"/>
          </p:cNvGraphicFramePr>
          <p:nvPr>
            <p:extLst>
              <p:ext uri="{D42A27DB-BD31-4B8C-83A1-F6EECF244321}">
                <p14:modId xmlns:p14="http://schemas.microsoft.com/office/powerpoint/2010/main" val="1020712117"/>
              </p:ext>
            </p:extLst>
          </p:nvPr>
        </p:nvGraphicFramePr>
        <p:xfrm>
          <a:off x="107504" y="1628800"/>
          <a:ext cx="8856984" cy="3415879"/>
        </p:xfrm>
        <a:graphic>
          <a:graphicData uri="http://schemas.openxmlformats.org/drawingml/2006/table">
            <a:tbl>
              <a:tblPr firstRow="1" firstCol="1" lastRow="1" lastCol="1" bandRow="1" bandCol="1">
                <a:tableStyleId>{5C22544A-7EE6-4342-B048-85BDC9FD1C3A}</a:tableStyleId>
              </a:tblPr>
              <a:tblGrid>
                <a:gridCol w="731982">
                  <a:extLst>
                    <a:ext uri="{9D8B030D-6E8A-4147-A177-3AD203B41FA5}">
                      <a16:colId xmlns:a16="http://schemas.microsoft.com/office/drawing/2014/main" val="20000"/>
                    </a:ext>
                  </a:extLst>
                </a:gridCol>
                <a:gridCol w="2148337">
                  <a:extLst>
                    <a:ext uri="{9D8B030D-6E8A-4147-A177-3AD203B41FA5}">
                      <a16:colId xmlns:a16="http://schemas.microsoft.com/office/drawing/2014/main" val="20001"/>
                    </a:ext>
                  </a:extLst>
                </a:gridCol>
                <a:gridCol w="2419350">
                  <a:extLst>
                    <a:ext uri="{9D8B030D-6E8A-4147-A177-3AD203B41FA5}">
                      <a16:colId xmlns:a16="http://schemas.microsoft.com/office/drawing/2014/main" val="20002"/>
                    </a:ext>
                  </a:extLst>
                </a:gridCol>
                <a:gridCol w="1088974">
                  <a:extLst>
                    <a:ext uri="{9D8B030D-6E8A-4147-A177-3AD203B41FA5}">
                      <a16:colId xmlns:a16="http://schemas.microsoft.com/office/drawing/2014/main" val="20003"/>
                    </a:ext>
                  </a:extLst>
                </a:gridCol>
                <a:gridCol w="1539787">
                  <a:extLst>
                    <a:ext uri="{9D8B030D-6E8A-4147-A177-3AD203B41FA5}">
                      <a16:colId xmlns:a16="http://schemas.microsoft.com/office/drawing/2014/main" val="20004"/>
                    </a:ext>
                  </a:extLst>
                </a:gridCol>
                <a:gridCol w="928554">
                  <a:extLst>
                    <a:ext uri="{9D8B030D-6E8A-4147-A177-3AD203B41FA5}">
                      <a16:colId xmlns:a16="http://schemas.microsoft.com/office/drawing/2014/main" val="20005"/>
                    </a:ext>
                  </a:extLst>
                </a:gridCol>
              </a:tblGrid>
              <a:tr h="792088">
                <a:tc>
                  <a:txBody>
                    <a:bodyPr/>
                    <a:lstStyle/>
                    <a:p>
                      <a:pPr>
                        <a:lnSpc>
                          <a:spcPts val="1000"/>
                        </a:lnSpc>
                        <a:spcBef>
                          <a:spcPts val="90"/>
                        </a:spcBef>
                        <a:spcAft>
                          <a:spcPts val="0"/>
                        </a:spcAft>
                      </a:pPr>
                      <a:r>
                        <a:rPr lang="en-US" sz="1100" dirty="0">
                          <a:effectLst/>
                        </a:rPr>
                        <a:t> </a:t>
                      </a:r>
                      <a:endParaRPr lang="es-CO" sz="1100" dirty="0">
                        <a:effectLst/>
                      </a:endParaRPr>
                    </a:p>
                    <a:p>
                      <a:pPr marL="26670" marR="20955" algn="ctr">
                        <a:lnSpc>
                          <a:spcPct val="107000"/>
                        </a:lnSpc>
                        <a:spcAft>
                          <a:spcPts val="0"/>
                        </a:spcAft>
                      </a:pPr>
                      <a:endParaRPr lang="en-US" sz="1100" spc="5" dirty="0" smtClean="0">
                        <a:effectLst/>
                      </a:endParaRPr>
                    </a:p>
                    <a:p>
                      <a:pPr marL="26670" marR="20955" algn="ctr">
                        <a:lnSpc>
                          <a:spcPct val="107000"/>
                        </a:lnSpc>
                        <a:spcAft>
                          <a:spcPts val="0"/>
                        </a:spcAft>
                      </a:pPr>
                      <a:r>
                        <a:rPr lang="en-US" sz="1100" spc="5" dirty="0" smtClean="0">
                          <a:effectLst/>
                        </a:rPr>
                        <a:t>HALLAZGO</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750"/>
                        </a:lnSpc>
                        <a:spcBef>
                          <a:spcPts val="5"/>
                        </a:spcBef>
                        <a:spcAft>
                          <a:spcPts val="0"/>
                        </a:spcAft>
                      </a:pPr>
                      <a:r>
                        <a:rPr lang="es-CO" sz="1100" dirty="0">
                          <a:effectLst/>
                        </a:rPr>
                        <a:t> </a:t>
                      </a:r>
                    </a:p>
                    <a:p>
                      <a:pPr>
                        <a:lnSpc>
                          <a:spcPts val="1000"/>
                        </a:lnSpc>
                        <a:spcAft>
                          <a:spcPts val="0"/>
                        </a:spcAft>
                      </a:pPr>
                      <a:r>
                        <a:rPr lang="es-CO" sz="1100" dirty="0">
                          <a:effectLst/>
                        </a:rPr>
                        <a:t>  </a:t>
                      </a:r>
                      <a:endParaRPr lang="es-CO" sz="1100" dirty="0" smtClean="0">
                        <a:effectLst/>
                      </a:endParaRPr>
                    </a:p>
                    <a:p>
                      <a:pPr>
                        <a:lnSpc>
                          <a:spcPts val="1000"/>
                        </a:lnSpc>
                        <a:spcAft>
                          <a:spcPts val="0"/>
                        </a:spcAft>
                      </a:pPr>
                      <a:r>
                        <a:rPr lang="es-MX" sz="1100" dirty="0" smtClean="0">
                          <a:effectLst/>
                        </a:rPr>
                        <a:t>      </a:t>
                      </a:r>
                    </a:p>
                    <a:p>
                      <a:pPr algn="ctr">
                        <a:lnSpc>
                          <a:spcPts val="1000"/>
                        </a:lnSpc>
                        <a:spcAft>
                          <a:spcPts val="0"/>
                        </a:spcAft>
                      </a:pPr>
                      <a:r>
                        <a:rPr lang="es-MX" sz="1100" dirty="0" smtClean="0">
                          <a:effectLst/>
                        </a:rPr>
                        <a:t> ACCIÓN DE MEJORA/UNIDADES</a:t>
                      </a:r>
                      <a:r>
                        <a:rPr lang="es-MX" sz="1100" baseline="0" dirty="0" smtClean="0">
                          <a:effectLst/>
                        </a:rPr>
                        <a:t> DE MEDIDA/CANTIDADES</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spc="-5" dirty="0" smtClean="0">
                          <a:effectLst/>
                        </a:rPr>
                        <a:t>AC</a:t>
                      </a:r>
                      <a:r>
                        <a:rPr lang="en-US" sz="1100" dirty="0" smtClean="0">
                          <a:effectLst/>
                        </a:rPr>
                        <a:t>T</a:t>
                      </a:r>
                      <a:r>
                        <a:rPr lang="en-US" sz="1100" spc="-10" dirty="0" smtClean="0">
                          <a:effectLst/>
                        </a:rPr>
                        <a:t>I</a:t>
                      </a:r>
                      <a:r>
                        <a:rPr lang="en-US" sz="1100" spc="-5" dirty="0" smtClean="0">
                          <a:effectLst/>
                        </a:rPr>
                        <a:t>VI</a:t>
                      </a:r>
                      <a:r>
                        <a:rPr lang="en-US" sz="1100" dirty="0" smtClean="0">
                          <a:effectLst/>
                        </a:rPr>
                        <a:t>D</a:t>
                      </a:r>
                      <a:r>
                        <a:rPr lang="en-US" sz="1100" spc="-5" dirty="0" smtClean="0">
                          <a:effectLst/>
                        </a:rPr>
                        <a:t>A</a:t>
                      </a:r>
                      <a:r>
                        <a:rPr lang="en-US" sz="1100" dirty="0" smtClean="0">
                          <a:effectLst/>
                        </a:rPr>
                        <a:t>D</a:t>
                      </a:r>
                      <a:r>
                        <a:rPr lang="en-US" sz="1100" spc="5" dirty="0" smtClean="0">
                          <a:effectLst/>
                        </a:rPr>
                        <a:t>E</a:t>
                      </a:r>
                      <a:r>
                        <a:rPr lang="en-US" sz="1100" dirty="0" smtClean="0">
                          <a:effectLst/>
                        </a:rPr>
                        <a:t>S</a:t>
                      </a:r>
                      <a:r>
                        <a:rPr lang="en-US" sz="1100" spc="-15" dirty="0" smtClean="0">
                          <a:effectLst/>
                        </a:rPr>
                        <a:t> </a:t>
                      </a:r>
                      <a:r>
                        <a:rPr lang="en-US" sz="1100" spc="5" dirty="0">
                          <a:effectLst/>
                        </a:rPr>
                        <a:t>RE</a:t>
                      </a:r>
                      <a:r>
                        <a:rPr lang="en-US" sz="1100" spc="-5" dirty="0">
                          <a:effectLst/>
                        </a:rPr>
                        <a:t>A</a:t>
                      </a:r>
                      <a:r>
                        <a:rPr lang="en-US" sz="1100" spc="-10" dirty="0">
                          <a:effectLst/>
                        </a:rPr>
                        <a:t>L</a:t>
                      </a:r>
                      <a:r>
                        <a:rPr lang="en-US" sz="1100" spc="-5" dirty="0">
                          <a:effectLst/>
                        </a:rPr>
                        <a:t>I</a:t>
                      </a:r>
                      <a:r>
                        <a:rPr lang="en-US" sz="1100" dirty="0">
                          <a:effectLst/>
                        </a:rPr>
                        <a:t>Z</a:t>
                      </a:r>
                      <a:r>
                        <a:rPr lang="en-US" sz="1100" spc="-5" dirty="0">
                          <a:effectLst/>
                        </a:rPr>
                        <a:t>A</a:t>
                      </a:r>
                      <a:r>
                        <a:rPr lang="en-US" sz="1100" dirty="0">
                          <a:effectLst/>
                        </a:rPr>
                        <a:t>D</a:t>
                      </a:r>
                      <a:r>
                        <a:rPr lang="en-US" sz="1100" spc="-5" dirty="0">
                          <a:effectLst/>
                        </a:rPr>
                        <a:t>A</a:t>
                      </a:r>
                      <a:r>
                        <a:rPr lang="en-US" sz="1100" dirty="0">
                          <a:effectLst/>
                        </a:rPr>
                        <a:t>S</a:t>
                      </a:r>
                      <a:r>
                        <a:rPr lang="en-US" sz="1100" spc="-35" dirty="0">
                          <a:effectLst/>
                        </a:rPr>
                        <a:t> </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s-CO" sz="1100" dirty="0">
                        <a:effectLst/>
                      </a:endParaRPr>
                    </a:p>
                    <a:p>
                      <a:pPr algn="ctr">
                        <a:lnSpc>
                          <a:spcPts val="1300"/>
                        </a:lnSpc>
                        <a:spcBef>
                          <a:spcPts val="100"/>
                        </a:spcBef>
                        <a:spcAft>
                          <a:spcPts val="0"/>
                        </a:spcAft>
                      </a:pPr>
                      <a:r>
                        <a:rPr lang="en-US" sz="1100" dirty="0">
                          <a:effectLst/>
                        </a:rPr>
                        <a:t> </a:t>
                      </a:r>
                      <a:r>
                        <a:rPr lang="en-US" sz="1100" spc="5" dirty="0" smtClean="0">
                          <a:effectLst/>
                        </a:rPr>
                        <a:t>RESP</a:t>
                      </a:r>
                      <a:r>
                        <a:rPr lang="en-US" sz="1100" dirty="0" smtClean="0">
                          <a:effectLst/>
                        </a:rPr>
                        <a:t>ON</a:t>
                      </a:r>
                      <a:r>
                        <a:rPr lang="en-US" sz="1100" spc="5" dirty="0" smtClean="0">
                          <a:effectLst/>
                        </a:rPr>
                        <a:t>S</a:t>
                      </a:r>
                      <a:r>
                        <a:rPr lang="en-US" sz="1100" spc="-5" dirty="0" smtClean="0">
                          <a:effectLst/>
                        </a:rPr>
                        <a:t>AB</a:t>
                      </a:r>
                      <a:r>
                        <a:rPr lang="en-US" sz="1100" spc="-10" dirty="0" smtClean="0">
                          <a:effectLst/>
                        </a:rPr>
                        <a:t>L</a:t>
                      </a:r>
                      <a:r>
                        <a:rPr lang="en-US" sz="1100" dirty="0" smtClean="0">
                          <a:effectLst/>
                        </a:rPr>
                        <a:t>E</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dirty="0" smtClean="0">
                          <a:effectLst/>
                        </a:rPr>
                        <a:t> FECHA </a:t>
                      </a:r>
                    </a:p>
                    <a:p>
                      <a:pPr algn="ctr">
                        <a:lnSpc>
                          <a:spcPts val="1000"/>
                        </a:lnSpc>
                        <a:spcAft>
                          <a:spcPts val="0"/>
                        </a:spcAft>
                      </a:pPr>
                      <a:r>
                        <a:rPr lang="en-US" sz="1100" dirty="0" smtClean="0">
                          <a:effectLst/>
                        </a:rPr>
                        <a:t>DE  VENCIMIENTO                                             INTERNA </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r>
                        <a:rPr lang="en-US" sz="1100" spc="5" dirty="0" smtClean="0">
                          <a:effectLst/>
                        </a:rPr>
                        <a:t>ES</a:t>
                      </a:r>
                      <a:r>
                        <a:rPr lang="en-US" sz="1100" dirty="0" smtClean="0">
                          <a:effectLst/>
                        </a:rPr>
                        <a:t>T</a:t>
                      </a:r>
                      <a:r>
                        <a:rPr lang="en-US" sz="1100" spc="-10" dirty="0" smtClean="0">
                          <a:effectLst/>
                        </a:rPr>
                        <a:t>A</a:t>
                      </a:r>
                      <a:r>
                        <a:rPr lang="en-US" sz="1100" dirty="0" smtClean="0">
                          <a:effectLst/>
                        </a:rPr>
                        <a:t>DO</a:t>
                      </a:r>
                      <a:r>
                        <a:rPr lang="en-US" sz="1100" spc="-5" dirty="0" smtClean="0">
                          <a:effectLst/>
                        </a:rPr>
                        <a:t> </a:t>
                      </a:r>
                      <a:r>
                        <a:rPr lang="en-US" sz="1100" dirty="0">
                          <a:effectLst/>
                        </a:rPr>
                        <a:t>DE</a:t>
                      </a:r>
                      <a:r>
                        <a:rPr lang="en-US" sz="1100" spc="10" dirty="0">
                          <a:effectLst/>
                        </a:rPr>
                        <a:t> </a:t>
                      </a:r>
                      <a:r>
                        <a:rPr lang="en-US" sz="1100" spc="-10" dirty="0">
                          <a:effectLst/>
                        </a:rPr>
                        <a:t>L</a:t>
                      </a:r>
                      <a:r>
                        <a:rPr lang="en-US" sz="1100" dirty="0">
                          <a:effectLst/>
                        </a:rPr>
                        <a:t>A </a:t>
                      </a:r>
                      <a:r>
                        <a:rPr lang="en-US" sz="1100" spc="-5" dirty="0">
                          <a:effectLst/>
                        </a:rPr>
                        <a:t>AC</a:t>
                      </a:r>
                      <a:r>
                        <a:rPr lang="en-US" sz="1100" dirty="0">
                          <a:effectLst/>
                        </a:rPr>
                        <a:t>T</a:t>
                      </a:r>
                      <a:r>
                        <a:rPr lang="en-US" sz="1100" spc="-10" dirty="0">
                          <a:effectLst/>
                        </a:rPr>
                        <a:t>I</a:t>
                      </a:r>
                      <a:r>
                        <a:rPr lang="en-US" sz="1100" spc="-5" dirty="0">
                          <a:effectLst/>
                        </a:rPr>
                        <a:t>VI</a:t>
                      </a:r>
                      <a:r>
                        <a:rPr lang="en-US" sz="1100" dirty="0">
                          <a:effectLst/>
                        </a:rPr>
                        <a:t>D</a:t>
                      </a:r>
                      <a:r>
                        <a:rPr lang="en-US" sz="1100" spc="-5" dirty="0">
                          <a:effectLst/>
                        </a:rPr>
                        <a:t>A</a:t>
                      </a:r>
                      <a:r>
                        <a:rPr lang="en-US" sz="1100" dirty="0">
                          <a:effectLst/>
                        </a:rPr>
                        <a:t>D</a:t>
                      </a:r>
                      <a:endParaRPr lang="es-CO" sz="1100" dirty="0">
                        <a:effectLst/>
                        <a:latin typeface="Calibri"/>
                        <a:ea typeface="Calibri"/>
                        <a:cs typeface="Times New Roman"/>
                      </a:endParaRPr>
                    </a:p>
                  </a:txBody>
                  <a:tcPr marL="0" marR="0" marT="0" marB="0">
                    <a:solidFill>
                      <a:schemeClr val="tx2"/>
                    </a:solidFill>
                  </a:tcPr>
                </a:tc>
                <a:extLst>
                  <a:ext uri="{0D108BD9-81ED-4DB2-BD59-A6C34878D82A}">
                    <a16:rowId xmlns:a16="http://schemas.microsoft.com/office/drawing/2014/main" val="10000"/>
                  </a:ext>
                </a:extLst>
              </a:tr>
              <a:tr h="2623791">
                <a:tc>
                  <a:txBody>
                    <a:bodyPr/>
                    <a:lstStyle/>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r>
                        <a:rPr lang="es-MX" sz="900" dirty="0" smtClean="0">
                          <a:solidFill>
                            <a:schemeClr val="tx1"/>
                          </a:solidFill>
                          <a:effectLst/>
                          <a:latin typeface="Calibri"/>
                          <a:ea typeface="Calibri"/>
                          <a:cs typeface="Times New Roman"/>
                        </a:rPr>
                        <a:t>24</a:t>
                      </a:r>
                    </a:p>
                    <a:p>
                      <a:pPr marL="12065" marR="3175" indent="0" algn="ctr" defTabSz="914400" rtl="0" eaLnBrk="1" fontAlgn="auto" latinLnBrk="0" hangingPunct="1">
                        <a:lnSpc>
                          <a:spcPct val="107000"/>
                        </a:lnSpc>
                        <a:spcBef>
                          <a:spcPts val="445"/>
                        </a:spcBef>
                        <a:spcAft>
                          <a:spcPts val="0"/>
                        </a:spcAft>
                        <a:buClrTx/>
                        <a:buSzTx/>
                        <a:buFontTx/>
                        <a:buNone/>
                        <a:tabLst/>
                        <a:defRPr/>
                      </a:pPr>
                      <a:r>
                        <a:rPr lang="es-MX" sz="900" dirty="0" smtClean="0">
                          <a:solidFill>
                            <a:schemeClr val="tx1"/>
                          </a:solidFill>
                          <a:effectLst/>
                          <a:latin typeface="+mn-lt"/>
                          <a:ea typeface="Calibri"/>
                          <a:cs typeface="Times New Roman"/>
                        </a:rPr>
                        <a:t>CGR 2013</a:t>
                      </a:r>
                      <a:endParaRPr lang="es-CO" sz="900" dirty="0" smtClean="0">
                        <a:solidFill>
                          <a:schemeClr val="tx1"/>
                        </a:solidFill>
                        <a:effectLst/>
                        <a:latin typeface="+mn-lt"/>
                        <a:ea typeface="Calibri"/>
                        <a:cs typeface="Times New Roman"/>
                      </a:endParaRPr>
                    </a:p>
                  </a:txBody>
                  <a:tcPr marL="0" marR="0" marT="0" marB="0">
                    <a:solidFill>
                      <a:schemeClr val="accent1">
                        <a:lumMod val="40000"/>
                        <a:lumOff val="60000"/>
                      </a:schemeClr>
                    </a:solidFill>
                  </a:tcPr>
                </a:tc>
                <a:tc>
                  <a:txBody>
                    <a:bodyPr/>
                    <a:lstStyle/>
                    <a:p>
                      <a:pPr>
                        <a:lnSpc>
                          <a:spcPct val="100000"/>
                        </a:lnSpc>
                        <a:spcBef>
                          <a:spcPts val="5"/>
                        </a:spcBef>
                        <a:spcAft>
                          <a:spcPts val="0"/>
                        </a:spcAft>
                      </a:pPr>
                      <a:endParaRPr lang="es-MX" sz="1100" b="0" kern="1200" dirty="0" smtClean="0">
                        <a:solidFill>
                          <a:schemeClr val="tx1"/>
                        </a:solidFill>
                        <a:effectLst/>
                        <a:latin typeface="+mn-lt"/>
                        <a:ea typeface="+mn-ea"/>
                        <a:cs typeface="+mn-cs"/>
                      </a:endParaRPr>
                    </a:p>
                    <a:p>
                      <a:pPr>
                        <a:lnSpc>
                          <a:spcPct val="100000"/>
                        </a:lnSpc>
                        <a:spcBef>
                          <a:spcPts val="5"/>
                        </a:spcBef>
                        <a:spcAft>
                          <a:spcPts val="0"/>
                        </a:spcAft>
                      </a:pPr>
                      <a:endParaRPr lang="es-MX" sz="1100" b="0" kern="1200" dirty="0" smtClean="0">
                        <a:solidFill>
                          <a:schemeClr val="tx1"/>
                        </a:solidFill>
                        <a:effectLst/>
                        <a:latin typeface="+mn-lt"/>
                        <a:ea typeface="+mn-ea"/>
                        <a:cs typeface="+mn-cs"/>
                      </a:endParaRPr>
                    </a:p>
                    <a:p>
                      <a:pPr>
                        <a:lnSpc>
                          <a:spcPct val="100000"/>
                        </a:lnSpc>
                        <a:spcBef>
                          <a:spcPts val="5"/>
                        </a:spcBef>
                        <a:spcAft>
                          <a:spcPts val="0"/>
                        </a:spcAft>
                      </a:pPr>
                      <a:r>
                        <a:rPr lang="es-MX" sz="1100" b="0" kern="1200" dirty="0" smtClean="0">
                          <a:solidFill>
                            <a:schemeClr val="tx1"/>
                          </a:solidFill>
                          <a:effectLst/>
                          <a:latin typeface="+mn-lt"/>
                          <a:ea typeface="+mn-ea"/>
                          <a:cs typeface="+mn-cs"/>
                        </a:rPr>
                        <a:t>Dar traslado al ente competente</a:t>
                      </a:r>
                    </a:p>
                    <a:p>
                      <a:pPr>
                        <a:lnSpc>
                          <a:spcPct val="100000"/>
                        </a:lnSpc>
                        <a:spcBef>
                          <a:spcPts val="5"/>
                        </a:spcBef>
                        <a:spcAft>
                          <a:spcPts val="0"/>
                        </a:spcAft>
                      </a:pPr>
                      <a:endParaRPr lang="es-MX" sz="1100" b="1" kern="1200" dirty="0" smtClean="0">
                        <a:solidFill>
                          <a:schemeClr val="tx1"/>
                        </a:solidFill>
                        <a:effectLst/>
                        <a:latin typeface="+mn-lt"/>
                        <a:ea typeface="+mn-ea"/>
                        <a:cs typeface="+mn-cs"/>
                      </a:endParaRPr>
                    </a:p>
                    <a:p>
                      <a:pPr>
                        <a:lnSpc>
                          <a:spcPct val="100000"/>
                        </a:lnSpc>
                        <a:spcBef>
                          <a:spcPts val="5"/>
                        </a:spcBef>
                        <a:spcAft>
                          <a:spcPts val="0"/>
                        </a:spcAft>
                      </a:pPr>
                      <a:r>
                        <a:rPr lang="es-MX" sz="1100" b="1" kern="1200" dirty="0" smtClean="0">
                          <a:solidFill>
                            <a:schemeClr val="tx1"/>
                          </a:solidFill>
                          <a:effectLst/>
                          <a:latin typeface="+mn-lt"/>
                          <a:ea typeface="+mn-ea"/>
                          <a:cs typeface="+mn-cs"/>
                        </a:rPr>
                        <a:t>UNIDAD DE MEDIDA/ CANTIDADES:</a:t>
                      </a:r>
                      <a:endParaRPr lang="es-CO" sz="1100" b="1" kern="1200" dirty="0" smtClean="0">
                        <a:solidFill>
                          <a:schemeClr val="tx1"/>
                        </a:solidFill>
                        <a:effectLst/>
                        <a:latin typeface="+mn-lt"/>
                        <a:ea typeface="+mn-ea"/>
                        <a:cs typeface="+mn-cs"/>
                      </a:endParaRPr>
                    </a:p>
                    <a:p>
                      <a:pPr>
                        <a:lnSpc>
                          <a:spcPct val="100000"/>
                        </a:lnSpc>
                        <a:spcBef>
                          <a:spcPts val="5"/>
                        </a:spcBef>
                        <a:spcAft>
                          <a:spcPts val="0"/>
                        </a:spcAft>
                      </a:pPr>
                      <a:r>
                        <a:rPr lang="es-CO" sz="1100" b="0" kern="1200" dirty="0" smtClean="0">
                          <a:solidFill>
                            <a:schemeClr val="tx1"/>
                          </a:solidFill>
                          <a:effectLst/>
                          <a:latin typeface="+mn-lt"/>
                          <a:ea typeface="+mn-ea"/>
                          <a:cs typeface="+mn-cs"/>
                        </a:rPr>
                        <a:t>-Elaborar una comunicación especificando lo descrito en el hallazgo identificado y dar traslado al ente competente. </a:t>
                      </a:r>
                    </a:p>
                    <a:p>
                      <a:pPr>
                        <a:lnSpc>
                          <a:spcPct val="100000"/>
                        </a:lnSpc>
                        <a:spcBef>
                          <a:spcPts val="5"/>
                        </a:spcBef>
                        <a:spcAft>
                          <a:spcPts val="0"/>
                        </a:spcAft>
                      </a:pPr>
                      <a:r>
                        <a:rPr lang="es-MX" sz="1100" b="0" kern="1200" dirty="0" smtClean="0">
                          <a:solidFill>
                            <a:schemeClr val="tx1"/>
                          </a:solidFill>
                          <a:effectLst/>
                          <a:latin typeface="+mn-lt"/>
                          <a:ea typeface="+mn-ea"/>
                          <a:cs typeface="+mn-cs"/>
                        </a:rPr>
                        <a:t>-1</a:t>
                      </a:r>
                      <a:endParaRPr lang="es-CO" sz="1100" b="0" kern="1200" dirty="0">
                        <a:solidFill>
                          <a:schemeClr val="tx1"/>
                        </a:solidFill>
                        <a:effectLst/>
                        <a:latin typeface="+mn-lt"/>
                        <a:ea typeface="+mn-ea"/>
                        <a:cs typeface="+mn-cs"/>
                      </a:endParaRPr>
                    </a:p>
                  </a:txBody>
                  <a:tcPr marL="0" marR="0" marT="0" marB="0">
                    <a:solidFill>
                      <a:schemeClr val="accent1">
                        <a:lumMod val="40000"/>
                        <a:lumOff val="60000"/>
                      </a:schemeClr>
                    </a:solidFill>
                  </a:tcPr>
                </a:tc>
                <a:tc>
                  <a:txBody>
                    <a:bodyPr/>
                    <a:lstStyle/>
                    <a:p>
                      <a:pPr marL="0" marR="0" indent="0" algn="just" defTabSz="914400" rtl="0" eaLnBrk="1" fontAlgn="auto" latinLnBrk="0" hangingPunct="1">
                        <a:lnSpc>
                          <a:spcPct val="100000"/>
                        </a:lnSpc>
                        <a:spcBef>
                          <a:spcPts val="50"/>
                        </a:spcBef>
                        <a:spcAft>
                          <a:spcPts val="0"/>
                        </a:spcAft>
                        <a:buClrTx/>
                        <a:buSzTx/>
                        <a:buFontTx/>
                        <a:buNone/>
                        <a:tabLst/>
                        <a:defRPr/>
                      </a:pPr>
                      <a:endParaRPr lang="es-MX" sz="1100" b="0" dirty="0" smtClean="0">
                        <a:solidFill>
                          <a:schemeClr val="tx1"/>
                        </a:solidFill>
                        <a:effectLst/>
                      </a:endParaRPr>
                    </a:p>
                    <a:p>
                      <a:pPr marL="0" marR="0" indent="0" algn="just" defTabSz="914400" rtl="0" eaLnBrk="1" fontAlgn="auto" latinLnBrk="0" hangingPunct="1">
                        <a:lnSpc>
                          <a:spcPct val="100000"/>
                        </a:lnSpc>
                        <a:spcBef>
                          <a:spcPts val="50"/>
                        </a:spcBef>
                        <a:spcAft>
                          <a:spcPts val="0"/>
                        </a:spcAft>
                        <a:buClrTx/>
                        <a:buSzTx/>
                        <a:buFontTx/>
                        <a:buNone/>
                        <a:tabLst/>
                        <a:defRPr/>
                      </a:pPr>
                      <a:r>
                        <a:rPr lang="es-MX" sz="1100" b="0" dirty="0" smtClean="0">
                          <a:solidFill>
                            <a:schemeClr val="tx1"/>
                          </a:solidFill>
                          <a:effectLst/>
                        </a:rPr>
                        <a:t> </a:t>
                      </a:r>
                    </a:p>
                    <a:p>
                      <a:pPr marL="0" marR="0" indent="0" algn="just" defTabSz="914400" rtl="0" eaLnBrk="1" fontAlgn="auto" latinLnBrk="0" hangingPunct="1">
                        <a:lnSpc>
                          <a:spcPct val="100000"/>
                        </a:lnSpc>
                        <a:spcBef>
                          <a:spcPts val="50"/>
                        </a:spcBef>
                        <a:spcAft>
                          <a:spcPts val="0"/>
                        </a:spcAft>
                        <a:buClrTx/>
                        <a:buSzTx/>
                        <a:buFontTx/>
                        <a:buNone/>
                        <a:tabLst/>
                        <a:defRPr/>
                      </a:pPr>
                      <a:r>
                        <a:rPr lang="es-CO" sz="1100" b="0" kern="1200" dirty="0" smtClean="0">
                          <a:solidFill>
                            <a:schemeClr val="tx1"/>
                          </a:solidFill>
                          <a:effectLst/>
                          <a:latin typeface="+mn-lt"/>
                          <a:ea typeface="+mn-ea"/>
                          <a:cs typeface="+mn-cs"/>
                        </a:rPr>
                        <a:t>Con el radicado  20163500018401 del 19/04/2016 se da trasladó al Ministerio de Hacienda como administrador del SIIF de la inquietud a este hallazgo.</a:t>
                      </a:r>
                      <a:endParaRPr lang="es-CO" sz="1100" b="0" dirty="0">
                        <a:solidFill>
                          <a:schemeClr val="tx1"/>
                        </a:solidFill>
                        <a:effectLst/>
                      </a:endParaRPr>
                    </a:p>
                  </a:txBody>
                  <a:tcPr marL="0" marR="0" marT="0" marB="0">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5"/>
                        </a:spcBef>
                        <a:spcAft>
                          <a:spcPts val="0"/>
                        </a:spcAft>
                        <a:buClrTx/>
                        <a:buSzTx/>
                        <a:buFontTx/>
                        <a:buNone/>
                        <a:tabLst/>
                        <a:defRPr/>
                      </a:pPr>
                      <a:r>
                        <a:rPr lang="es-MX" sz="1100" b="0" dirty="0" smtClean="0">
                          <a:solidFill>
                            <a:schemeClr val="tx1"/>
                          </a:solidFill>
                          <a:effectLst/>
                          <a:latin typeface="Calibri"/>
                          <a:ea typeface="Calibri"/>
                          <a:cs typeface="Times New Roman"/>
                        </a:rPr>
                        <a:t> </a:t>
                      </a:r>
                    </a:p>
                    <a:p>
                      <a:pPr marL="0" marR="0" indent="0" algn="ctr" defTabSz="914400" rtl="0" eaLnBrk="1" fontAlgn="auto" latinLnBrk="0" hangingPunct="1">
                        <a:lnSpc>
                          <a:spcPct val="100000"/>
                        </a:lnSpc>
                        <a:spcBef>
                          <a:spcPts val="5"/>
                        </a:spcBef>
                        <a:spcAft>
                          <a:spcPts val="0"/>
                        </a:spcAft>
                        <a:buClrTx/>
                        <a:buSzTx/>
                        <a:buFontTx/>
                        <a:buNone/>
                        <a:tabLst/>
                        <a:defRPr/>
                      </a:pPr>
                      <a:endParaRPr lang="es-MX" sz="1100" b="0" dirty="0" smtClean="0">
                        <a:solidFill>
                          <a:schemeClr val="tx1"/>
                        </a:solidFill>
                        <a:effectLst/>
                        <a:latin typeface="Calibri"/>
                        <a:ea typeface="Calibri"/>
                        <a:cs typeface="Times New Roman"/>
                      </a:endParaRPr>
                    </a:p>
                    <a:p>
                      <a:pPr marL="0" marR="0" indent="0" algn="ctr" defTabSz="914400" rtl="0" eaLnBrk="1" fontAlgn="auto" latinLnBrk="0" hangingPunct="1">
                        <a:lnSpc>
                          <a:spcPct val="100000"/>
                        </a:lnSpc>
                        <a:spcBef>
                          <a:spcPts val="5"/>
                        </a:spcBef>
                        <a:spcAft>
                          <a:spcPts val="0"/>
                        </a:spcAft>
                        <a:buClrTx/>
                        <a:buSzTx/>
                        <a:buFontTx/>
                        <a:buNone/>
                        <a:tabLst/>
                        <a:defRPr/>
                      </a:pPr>
                      <a:r>
                        <a:rPr lang="es-MX" sz="1100" b="0" dirty="0" smtClean="0">
                          <a:solidFill>
                            <a:schemeClr val="tx1"/>
                          </a:solidFill>
                          <a:effectLst/>
                          <a:latin typeface="Calibri"/>
                          <a:ea typeface="Calibri"/>
                          <a:cs typeface="Times New Roman"/>
                        </a:rPr>
                        <a:t>  </a:t>
                      </a:r>
                      <a:r>
                        <a:rPr lang="es-MX" sz="1100" b="0" dirty="0" smtClean="0">
                          <a:solidFill>
                            <a:schemeClr val="tx1"/>
                          </a:solidFill>
                          <a:effectLst/>
                          <a:latin typeface="+mn-lt"/>
                          <a:ea typeface="Calibri"/>
                          <a:cs typeface="Times New Roman"/>
                        </a:rPr>
                        <a:t>Subdirección Administrativa y Financiera </a:t>
                      </a:r>
                      <a:endParaRPr lang="es-CO" sz="1100" b="0" dirty="0" smtClean="0">
                        <a:solidFill>
                          <a:schemeClr val="tx1"/>
                        </a:solidFill>
                        <a:effectLst/>
                        <a:latin typeface="+mn-lt"/>
                        <a:ea typeface="Calibri"/>
                        <a:cs typeface="Times New Roman"/>
                      </a:endParaRPr>
                    </a:p>
                  </a:txBody>
                  <a:tcPr marL="0" marR="0" marT="0" marB="0">
                    <a:solidFill>
                      <a:schemeClr val="accent1">
                        <a:lumMod val="40000"/>
                        <a:lumOff val="60000"/>
                      </a:schemeClr>
                    </a:solidFill>
                  </a:tcPr>
                </a:tc>
                <a:tc>
                  <a:txBody>
                    <a:bodyPr/>
                    <a:lstStyle/>
                    <a:p>
                      <a:pPr algn="ctr">
                        <a:lnSpc>
                          <a:spcPts val="500"/>
                        </a:lnSpc>
                        <a:spcBef>
                          <a:spcPts val="50"/>
                        </a:spcBef>
                        <a:spcAft>
                          <a:spcPts val="0"/>
                        </a:spcAft>
                      </a:pPr>
                      <a:endParaRPr lang="es-MX" sz="1100" b="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MX" sz="1100" b="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MX" sz="1100" b="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MX" sz="1100" b="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MX" sz="1100" b="0" dirty="0" smtClean="0">
                        <a:solidFill>
                          <a:schemeClr val="tx1"/>
                        </a:solidFill>
                        <a:effectLst/>
                        <a:latin typeface="Calibri"/>
                        <a:ea typeface="Calibri"/>
                        <a:cs typeface="Times New Roman"/>
                      </a:endParaRPr>
                    </a:p>
                    <a:p>
                      <a:pPr algn="ctr">
                        <a:lnSpc>
                          <a:spcPts val="500"/>
                        </a:lnSpc>
                        <a:spcBef>
                          <a:spcPts val="50"/>
                        </a:spcBef>
                        <a:spcAft>
                          <a:spcPts val="0"/>
                        </a:spcAft>
                      </a:pPr>
                      <a:r>
                        <a:rPr lang="es-MX" sz="1100" b="0" dirty="0" smtClean="0">
                          <a:solidFill>
                            <a:schemeClr val="tx1"/>
                          </a:solidFill>
                          <a:effectLst/>
                          <a:latin typeface="Calibri"/>
                          <a:ea typeface="Calibri"/>
                          <a:cs typeface="Times New Roman"/>
                        </a:rPr>
                        <a:t>    29/2/2016</a:t>
                      </a:r>
                      <a:endParaRPr lang="es-CO" sz="1100" b="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algn="ctr">
                        <a:lnSpc>
                          <a:spcPts val="950"/>
                        </a:lnSpc>
                        <a:spcBef>
                          <a:spcPts val="15"/>
                        </a:spcBef>
                        <a:spcAft>
                          <a:spcPts val="0"/>
                        </a:spcAft>
                      </a:pPr>
                      <a:endParaRPr lang="es-MX" sz="1100" dirty="0" smtClean="0">
                        <a:solidFill>
                          <a:srgbClr val="FF0000"/>
                        </a:solidFill>
                        <a:effectLst/>
                        <a:latin typeface="Calibri"/>
                        <a:ea typeface="Calibri"/>
                        <a:cs typeface="Times New Roman"/>
                      </a:endParaRPr>
                    </a:p>
                    <a:p>
                      <a:pPr algn="ctr">
                        <a:lnSpc>
                          <a:spcPts val="950"/>
                        </a:lnSpc>
                        <a:spcBef>
                          <a:spcPts val="15"/>
                        </a:spcBef>
                        <a:spcAft>
                          <a:spcPts val="0"/>
                        </a:spcAft>
                      </a:pPr>
                      <a:endParaRPr lang="es-MX" sz="1100" dirty="0" smtClean="0">
                        <a:solidFill>
                          <a:srgbClr val="FF0000"/>
                        </a:solidFill>
                        <a:effectLst/>
                        <a:latin typeface="Calibri"/>
                        <a:ea typeface="Calibri"/>
                        <a:cs typeface="Times New Roman"/>
                      </a:endParaRPr>
                    </a:p>
                    <a:p>
                      <a:pPr algn="ctr">
                        <a:lnSpc>
                          <a:spcPts val="950"/>
                        </a:lnSpc>
                        <a:spcBef>
                          <a:spcPts val="15"/>
                        </a:spcBef>
                        <a:spcAft>
                          <a:spcPts val="0"/>
                        </a:spcAft>
                      </a:pPr>
                      <a:endParaRPr lang="es-MX" sz="1100" dirty="0" smtClean="0">
                        <a:solidFill>
                          <a:srgbClr val="FF0000"/>
                        </a:solidFill>
                        <a:effectLst/>
                        <a:latin typeface="Calibri"/>
                        <a:ea typeface="Calibri"/>
                        <a:cs typeface="Times New Roman"/>
                      </a:endParaRPr>
                    </a:p>
                    <a:p>
                      <a:pPr marL="0" marR="0" indent="0" algn="ctr" defTabSz="914400" rtl="0" eaLnBrk="1" fontAlgn="auto" latinLnBrk="0" hangingPunct="1">
                        <a:lnSpc>
                          <a:spcPts val="950"/>
                        </a:lnSpc>
                        <a:spcBef>
                          <a:spcPts val="15"/>
                        </a:spcBef>
                        <a:spcAft>
                          <a:spcPts val="0"/>
                        </a:spcAft>
                        <a:buClrTx/>
                        <a:buSzTx/>
                        <a:buFontTx/>
                        <a:buNone/>
                        <a:tabLst/>
                        <a:defRPr/>
                      </a:pPr>
                      <a:r>
                        <a:rPr lang="es-MX" sz="1100" dirty="0" smtClean="0">
                          <a:solidFill>
                            <a:srgbClr val="FF0000"/>
                          </a:solidFill>
                          <a:effectLst/>
                          <a:latin typeface="Calibri"/>
                          <a:ea typeface="Calibri"/>
                          <a:cs typeface="Times New Roman"/>
                        </a:rPr>
                        <a:t>  </a:t>
                      </a:r>
                      <a:r>
                        <a:rPr lang="es-MX" sz="1100" b="1" dirty="0" smtClean="0">
                          <a:solidFill>
                            <a:schemeClr val="tx1"/>
                          </a:solidFill>
                          <a:effectLst/>
                          <a:latin typeface="+mn-lt"/>
                          <a:ea typeface="Calibri"/>
                          <a:cs typeface="Times New Roman"/>
                        </a:rPr>
                        <a:t>CUMPLIDA</a:t>
                      </a:r>
                      <a:endParaRPr lang="es-CO" sz="1100" b="1" dirty="0" smtClean="0">
                        <a:solidFill>
                          <a:schemeClr val="tx1"/>
                        </a:solidFill>
                        <a:effectLst/>
                        <a:latin typeface="+mn-lt"/>
                        <a:ea typeface="Calibri"/>
                        <a:cs typeface="Times New Roman"/>
                      </a:endParaRPr>
                    </a:p>
                  </a:txBody>
                  <a:tcPr marL="0" marR="0" marT="0" marB="0">
                    <a:solidFill>
                      <a:schemeClr val="accent1">
                        <a:lumMod val="40000"/>
                        <a:lumOff val="60000"/>
                      </a:schemeClr>
                    </a:solidFill>
                  </a:tcPr>
                </a:tc>
                <a:extLst>
                  <a:ext uri="{0D108BD9-81ED-4DB2-BD59-A6C34878D82A}">
                    <a16:rowId xmlns:a16="http://schemas.microsoft.com/office/drawing/2014/main" val="10001"/>
                  </a:ext>
                </a:extLst>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1458" y="386696"/>
            <a:ext cx="1490262" cy="830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02556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a:t>SEGUIMIENTO PLAN DE MEJORAMIENTO DE LA CGR AL 31 DE DICIEMBRE DE 2017</a:t>
            </a:r>
          </a:p>
        </p:txBody>
      </p:sp>
      <p:graphicFrame>
        <p:nvGraphicFramePr>
          <p:cNvPr id="10" name="9 Tabla"/>
          <p:cNvGraphicFramePr>
            <a:graphicFrameLocks noGrp="1"/>
          </p:cNvGraphicFramePr>
          <p:nvPr>
            <p:extLst>
              <p:ext uri="{D42A27DB-BD31-4B8C-83A1-F6EECF244321}">
                <p14:modId xmlns:p14="http://schemas.microsoft.com/office/powerpoint/2010/main" val="2062817687"/>
              </p:ext>
            </p:extLst>
          </p:nvPr>
        </p:nvGraphicFramePr>
        <p:xfrm>
          <a:off x="107505" y="1484783"/>
          <a:ext cx="8784974" cy="4404538"/>
        </p:xfrm>
        <a:graphic>
          <a:graphicData uri="http://schemas.openxmlformats.org/drawingml/2006/table">
            <a:tbl>
              <a:tblPr firstRow="1" firstCol="1" lastRow="1" lastCol="1" bandRow="1" bandCol="1">
                <a:tableStyleId>{5C22544A-7EE6-4342-B048-85BDC9FD1C3A}</a:tableStyleId>
              </a:tblPr>
              <a:tblGrid>
                <a:gridCol w="726031">
                  <a:extLst>
                    <a:ext uri="{9D8B030D-6E8A-4147-A177-3AD203B41FA5}">
                      <a16:colId xmlns:a16="http://schemas.microsoft.com/office/drawing/2014/main" val="20000"/>
                    </a:ext>
                  </a:extLst>
                </a:gridCol>
                <a:gridCol w="2130871">
                  <a:extLst>
                    <a:ext uri="{9D8B030D-6E8A-4147-A177-3AD203B41FA5}">
                      <a16:colId xmlns:a16="http://schemas.microsoft.com/office/drawing/2014/main" val="20001"/>
                    </a:ext>
                  </a:extLst>
                </a:gridCol>
                <a:gridCol w="2831729">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gridCol w="1167226">
                  <a:extLst>
                    <a:ext uri="{9D8B030D-6E8A-4147-A177-3AD203B41FA5}">
                      <a16:colId xmlns:a16="http://schemas.microsoft.com/office/drawing/2014/main" val="20004"/>
                    </a:ext>
                  </a:extLst>
                </a:gridCol>
                <a:gridCol w="921005">
                  <a:extLst>
                    <a:ext uri="{9D8B030D-6E8A-4147-A177-3AD203B41FA5}">
                      <a16:colId xmlns:a16="http://schemas.microsoft.com/office/drawing/2014/main" val="20005"/>
                    </a:ext>
                  </a:extLst>
                </a:gridCol>
              </a:tblGrid>
              <a:tr h="622951">
                <a:tc>
                  <a:txBody>
                    <a:bodyPr/>
                    <a:lstStyle/>
                    <a:p>
                      <a:pPr>
                        <a:lnSpc>
                          <a:spcPts val="1000"/>
                        </a:lnSpc>
                        <a:spcBef>
                          <a:spcPts val="90"/>
                        </a:spcBef>
                        <a:spcAft>
                          <a:spcPts val="0"/>
                        </a:spcAft>
                      </a:pPr>
                      <a:r>
                        <a:rPr lang="en-US" sz="1100" dirty="0">
                          <a:effectLst/>
                        </a:rPr>
                        <a:t> </a:t>
                      </a:r>
                      <a:endParaRPr lang="es-CO" sz="1100" dirty="0">
                        <a:effectLst/>
                      </a:endParaRPr>
                    </a:p>
                    <a:p>
                      <a:pPr marL="26670" marR="20955" algn="ctr">
                        <a:lnSpc>
                          <a:spcPct val="107000"/>
                        </a:lnSpc>
                        <a:spcAft>
                          <a:spcPts val="0"/>
                        </a:spcAft>
                      </a:pPr>
                      <a:endParaRPr lang="en-US" sz="1100" spc="5" dirty="0" smtClean="0">
                        <a:effectLst/>
                      </a:endParaRPr>
                    </a:p>
                    <a:p>
                      <a:pPr marL="26670" marR="20955" algn="ctr">
                        <a:lnSpc>
                          <a:spcPct val="107000"/>
                        </a:lnSpc>
                        <a:spcAft>
                          <a:spcPts val="0"/>
                        </a:spcAft>
                      </a:pPr>
                      <a:r>
                        <a:rPr lang="en-US" sz="1100" spc="5" dirty="0" smtClean="0">
                          <a:effectLst/>
                        </a:rPr>
                        <a:t>HALLAZGO</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750"/>
                        </a:lnSpc>
                        <a:spcBef>
                          <a:spcPts val="5"/>
                        </a:spcBef>
                        <a:spcAft>
                          <a:spcPts val="0"/>
                        </a:spcAft>
                      </a:pPr>
                      <a:r>
                        <a:rPr lang="es-CO" sz="1100" dirty="0">
                          <a:effectLst/>
                        </a:rPr>
                        <a:t> </a:t>
                      </a:r>
                    </a:p>
                    <a:p>
                      <a:pPr>
                        <a:lnSpc>
                          <a:spcPts val="1000"/>
                        </a:lnSpc>
                        <a:spcAft>
                          <a:spcPts val="0"/>
                        </a:spcAft>
                      </a:pPr>
                      <a:r>
                        <a:rPr lang="es-CO" sz="1100" dirty="0">
                          <a:effectLst/>
                        </a:rPr>
                        <a:t>  </a:t>
                      </a:r>
                      <a:endParaRPr lang="es-CO" sz="1100" dirty="0" smtClean="0">
                        <a:effectLst/>
                      </a:endParaRPr>
                    </a:p>
                    <a:p>
                      <a:pPr>
                        <a:lnSpc>
                          <a:spcPts val="1000"/>
                        </a:lnSpc>
                        <a:spcAft>
                          <a:spcPts val="0"/>
                        </a:spcAft>
                      </a:pPr>
                      <a:r>
                        <a:rPr lang="es-MX" sz="1100" dirty="0" smtClean="0">
                          <a:effectLst/>
                        </a:rPr>
                        <a:t>      </a:t>
                      </a:r>
                    </a:p>
                    <a:p>
                      <a:pPr algn="ctr">
                        <a:lnSpc>
                          <a:spcPts val="1000"/>
                        </a:lnSpc>
                        <a:spcAft>
                          <a:spcPts val="0"/>
                        </a:spcAft>
                      </a:pPr>
                      <a:r>
                        <a:rPr lang="es-MX" sz="1100" dirty="0" smtClean="0">
                          <a:effectLst/>
                        </a:rPr>
                        <a:t> ACCIÓN DE MEJORA/UNIDADES</a:t>
                      </a:r>
                      <a:r>
                        <a:rPr lang="es-MX" sz="1100" baseline="0" dirty="0" smtClean="0">
                          <a:effectLst/>
                        </a:rPr>
                        <a:t> DE MEDIDA/CANTIDADES</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endParaRPr lang="en-US" sz="1100" dirty="0" smtClean="0">
                        <a:effectLst/>
                      </a:endParaRPr>
                    </a:p>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spc="-5" dirty="0" smtClean="0">
                          <a:effectLst/>
                        </a:rPr>
                        <a:t>AC</a:t>
                      </a:r>
                      <a:r>
                        <a:rPr lang="en-US" sz="1100" dirty="0" smtClean="0">
                          <a:effectLst/>
                        </a:rPr>
                        <a:t>T</a:t>
                      </a:r>
                      <a:r>
                        <a:rPr lang="en-US" sz="1100" spc="-10" dirty="0" smtClean="0">
                          <a:effectLst/>
                        </a:rPr>
                        <a:t>I</a:t>
                      </a:r>
                      <a:r>
                        <a:rPr lang="en-US" sz="1100" spc="-5" dirty="0" smtClean="0">
                          <a:effectLst/>
                        </a:rPr>
                        <a:t>VI</a:t>
                      </a:r>
                      <a:r>
                        <a:rPr lang="en-US" sz="1100" dirty="0" smtClean="0">
                          <a:effectLst/>
                        </a:rPr>
                        <a:t>D</a:t>
                      </a:r>
                      <a:r>
                        <a:rPr lang="en-US" sz="1100" spc="-5" dirty="0" smtClean="0">
                          <a:effectLst/>
                        </a:rPr>
                        <a:t>A</a:t>
                      </a:r>
                      <a:r>
                        <a:rPr lang="en-US" sz="1100" dirty="0" smtClean="0">
                          <a:effectLst/>
                        </a:rPr>
                        <a:t>D</a:t>
                      </a:r>
                      <a:r>
                        <a:rPr lang="en-US" sz="1100" spc="5" dirty="0" smtClean="0">
                          <a:effectLst/>
                        </a:rPr>
                        <a:t>E</a:t>
                      </a:r>
                      <a:r>
                        <a:rPr lang="en-US" sz="1100" dirty="0" smtClean="0">
                          <a:effectLst/>
                        </a:rPr>
                        <a:t>S</a:t>
                      </a:r>
                      <a:r>
                        <a:rPr lang="en-US" sz="1100" spc="-15" dirty="0" smtClean="0">
                          <a:effectLst/>
                        </a:rPr>
                        <a:t> </a:t>
                      </a:r>
                      <a:r>
                        <a:rPr lang="en-US" sz="1100" spc="5" dirty="0">
                          <a:effectLst/>
                        </a:rPr>
                        <a:t>RE</a:t>
                      </a:r>
                      <a:r>
                        <a:rPr lang="en-US" sz="1100" spc="-5" dirty="0">
                          <a:effectLst/>
                        </a:rPr>
                        <a:t>A</a:t>
                      </a:r>
                      <a:r>
                        <a:rPr lang="en-US" sz="1100" spc="-10" dirty="0">
                          <a:effectLst/>
                        </a:rPr>
                        <a:t>L</a:t>
                      </a:r>
                      <a:r>
                        <a:rPr lang="en-US" sz="1100" spc="-5" dirty="0">
                          <a:effectLst/>
                        </a:rPr>
                        <a:t>I</a:t>
                      </a:r>
                      <a:r>
                        <a:rPr lang="en-US" sz="1100" dirty="0">
                          <a:effectLst/>
                        </a:rPr>
                        <a:t>Z</a:t>
                      </a:r>
                      <a:r>
                        <a:rPr lang="en-US" sz="1100" spc="-5" dirty="0">
                          <a:effectLst/>
                        </a:rPr>
                        <a:t>A</a:t>
                      </a:r>
                      <a:r>
                        <a:rPr lang="en-US" sz="1100" dirty="0">
                          <a:effectLst/>
                        </a:rPr>
                        <a:t>D</a:t>
                      </a:r>
                      <a:r>
                        <a:rPr lang="en-US" sz="1100" spc="-5" dirty="0">
                          <a:effectLst/>
                        </a:rPr>
                        <a:t>A</a:t>
                      </a:r>
                      <a:r>
                        <a:rPr lang="en-US" sz="1100" dirty="0">
                          <a:effectLst/>
                        </a:rPr>
                        <a:t>S</a:t>
                      </a:r>
                      <a:r>
                        <a:rPr lang="en-US" sz="1100" spc="-35" dirty="0">
                          <a:effectLst/>
                        </a:rPr>
                        <a:t> </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n-US" sz="1100" dirty="0" smtClean="0">
                        <a:effectLst/>
                      </a:endParaRPr>
                    </a:p>
                    <a:p>
                      <a:pPr>
                        <a:lnSpc>
                          <a:spcPts val="1000"/>
                        </a:lnSpc>
                        <a:spcAft>
                          <a:spcPts val="0"/>
                        </a:spcAft>
                      </a:pPr>
                      <a:endParaRPr lang="es-CO" sz="1100" dirty="0">
                        <a:effectLst/>
                      </a:endParaRPr>
                    </a:p>
                    <a:p>
                      <a:pPr algn="ctr">
                        <a:lnSpc>
                          <a:spcPts val="1300"/>
                        </a:lnSpc>
                        <a:spcBef>
                          <a:spcPts val="100"/>
                        </a:spcBef>
                        <a:spcAft>
                          <a:spcPts val="0"/>
                        </a:spcAft>
                      </a:pPr>
                      <a:r>
                        <a:rPr lang="en-US" sz="1100" dirty="0">
                          <a:effectLst/>
                        </a:rPr>
                        <a:t> </a:t>
                      </a:r>
                      <a:r>
                        <a:rPr lang="en-US" sz="1100" spc="5" dirty="0" smtClean="0">
                          <a:effectLst/>
                        </a:rPr>
                        <a:t>RESP</a:t>
                      </a:r>
                      <a:r>
                        <a:rPr lang="en-US" sz="1100" dirty="0" smtClean="0">
                          <a:effectLst/>
                        </a:rPr>
                        <a:t>ON</a:t>
                      </a:r>
                      <a:r>
                        <a:rPr lang="en-US" sz="1100" spc="5" dirty="0" smtClean="0">
                          <a:effectLst/>
                        </a:rPr>
                        <a:t>S</a:t>
                      </a:r>
                      <a:r>
                        <a:rPr lang="en-US" sz="1100" spc="-5" dirty="0" smtClean="0">
                          <a:effectLst/>
                        </a:rPr>
                        <a:t>AB</a:t>
                      </a:r>
                      <a:r>
                        <a:rPr lang="en-US" sz="1100" spc="-10" dirty="0" smtClean="0">
                          <a:effectLst/>
                        </a:rPr>
                        <a:t>L</a:t>
                      </a:r>
                      <a:r>
                        <a:rPr lang="en-US" sz="1100" dirty="0" smtClean="0">
                          <a:effectLst/>
                        </a:rPr>
                        <a:t>E</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n-US" sz="1100" dirty="0" smtClean="0">
                        <a:effectLst/>
                      </a:endParaRPr>
                    </a:p>
                    <a:p>
                      <a:pP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dirty="0" smtClean="0">
                          <a:effectLst/>
                        </a:rPr>
                        <a:t> FECHA </a:t>
                      </a:r>
                    </a:p>
                    <a:p>
                      <a:pPr algn="ctr">
                        <a:lnSpc>
                          <a:spcPts val="1000"/>
                        </a:lnSpc>
                        <a:spcAft>
                          <a:spcPts val="0"/>
                        </a:spcAft>
                      </a:pPr>
                      <a:r>
                        <a:rPr lang="en-US" sz="1100" dirty="0" smtClean="0">
                          <a:effectLst/>
                        </a:rPr>
                        <a:t>DE  VENCIMIENTO                                             INTERNA </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n-US" sz="1100" dirty="0" smtClean="0">
                        <a:effectLst/>
                      </a:endParaRPr>
                    </a:p>
                    <a:p>
                      <a:pPr>
                        <a:lnSpc>
                          <a:spcPts val="750"/>
                        </a:lnSpc>
                        <a:spcBef>
                          <a:spcPts val="5"/>
                        </a:spcBef>
                        <a:spcAft>
                          <a:spcPts val="0"/>
                        </a:spcAft>
                      </a:pPr>
                      <a:endParaRPr lang="es-CO" sz="1100" dirty="0">
                        <a:effectLst/>
                      </a:endParaRPr>
                    </a:p>
                    <a:p>
                      <a:pPr algn="ctr">
                        <a:lnSpc>
                          <a:spcPts val="1000"/>
                        </a:lnSpc>
                        <a:spcAft>
                          <a:spcPts val="0"/>
                        </a:spcAft>
                      </a:pPr>
                      <a:r>
                        <a:rPr lang="en-US" sz="1100" dirty="0">
                          <a:effectLst/>
                        </a:rPr>
                        <a:t> </a:t>
                      </a:r>
                      <a:r>
                        <a:rPr lang="en-US" sz="1100" spc="5" dirty="0" smtClean="0">
                          <a:effectLst/>
                        </a:rPr>
                        <a:t>ES</a:t>
                      </a:r>
                      <a:r>
                        <a:rPr lang="en-US" sz="1100" dirty="0" smtClean="0">
                          <a:effectLst/>
                        </a:rPr>
                        <a:t>T</a:t>
                      </a:r>
                      <a:r>
                        <a:rPr lang="en-US" sz="1100" spc="-10" dirty="0" smtClean="0">
                          <a:effectLst/>
                        </a:rPr>
                        <a:t>A</a:t>
                      </a:r>
                      <a:r>
                        <a:rPr lang="en-US" sz="1100" dirty="0" smtClean="0">
                          <a:effectLst/>
                        </a:rPr>
                        <a:t>DO</a:t>
                      </a:r>
                      <a:r>
                        <a:rPr lang="en-US" sz="1100" spc="-5" dirty="0" smtClean="0">
                          <a:effectLst/>
                        </a:rPr>
                        <a:t> </a:t>
                      </a:r>
                      <a:r>
                        <a:rPr lang="en-US" sz="1100" dirty="0">
                          <a:effectLst/>
                        </a:rPr>
                        <a:t>DE</a:t>
                      </a:r>
                      <a:r>
                        <a:rPr lang="en-US" sz="1100" spc="10" dirty="0">
                          <a:effectLst/>
                        </a:rPr>
                        <a:t> </a:t>
                      </a:r>
                      <a:r>
                        <a:rPr lang="en-US" sz="1100" spc="-10" dirty="0">
                          <a:effectLst/>
                        </a:rPr>
                        <a:t>L</a:t>
                      </a:r>
                      <a:r>
                        <a:rPr lang="en-US" sz="1100" dirty="0">
                          <a:effectLst/>
                        </a:rPr>
                        <a:t>A </a:t>
                      </a:r>
                      <a:r>
                        <a:rPr lang="en-US" sz="1100" spc="-5" dirty="0">
                          <a:effectLst/>
                        </a:rPr>
                        <a:t>AC</a:t>
                      </a:r>
                      <a:r>
                        <a:rPr lang="en-US" sz="1100" dirty="0">
                          <a:effectLst/>
                        </a:rPr>
                        <a:t>T</a:t>
                      </a:r>
                      <a:r>
                        <a:rPr lang="en-US" sz="1100" spc="-10" dirty="0">
                          <a:effectLst/>
                        </a:rPr>
                        <a:t>I</a:t>
                      </a:r>
                      <a:r>
                        <a:rPr lang="en-US" sz="1100" spc="-5" dirty="0">
                          <a:effectLst/>
                        </a:rPr>
                        <a:t>VI</a:t>
                      </a:r>
                      <a:r>
                        <a:rPr lang="en-US" sz="1100" dirty="0">
                          <a:effectLst/>
                        </a:rPr>
                        <a:t>D</a:t>
                      </a:r>
                      <a:r>
                        <a:rPr lang="en-US" sz="1100" spc="-5" dirty="0">
                          <a:effectLst/>
                        </a:rPr>
                        <a:t>A</a:t>
                      </a:r>
                      <a:r>
                        <a:rPr lang="en-US" sz="1100" dirty="0">
                          <a:effectLst/>
                        </a:rPr>
                        <a:t>D</a:t>
                      </a:r>
                      <a:endParaRPr lang="es-CO" sz="1100" dirty="0">
                        <a:effectLst/>
                        <a:latin typeface="Calibri"/>
                        <a:ea typeface="Calibri"/>
                        <a:cs typeface="Times New Roman"/>
                      </a:endParaRPr>
                    </a:p>
                  </a:txBody>
                  <a:tcPr marL="0" marR="0" marT="0" marB="0">
                    <a:solidFill>
                      <a:schemeClr val="tx2"/>
                    </a:solidFill>
                  </a:tcPr>
                </a:tc>
                <a:extLst>
                  <a:ext uri="{0D108BD9-81ED-4DB2-BD59-A6C34878D82A}">
                    <a16:rowId xmlns:a16="http://schemas.microsoft.com/office/drawing/2014/main" val="10000"/>
                  </a:ext>
                </a:extLst>
              </a:tr>
              <a:tr h="3769538">
                <a:tc>
                  <a:txBody>
                    <a:bodyPr/>
                    <a:lstStyle/>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r>
                        <a:rPr lang="es-MX" sz="900" dirty="0" smtClean="0">
                          <a:solidFill>
                            <a:schemeClr val="tx1"/>
                          </a:solidFill>
                          <a:effectLst/>
                          <a:latin typeface="Calibri"/>
                          <a:ea typeface="Calibri"/>
                          <a:cs typeface="Times New Roman"/>
                        </a:rPr>
                        <a:t>24</a:t>
                      </a:r>
                    </a:p>
                    <a:p>
                      <a:pPr marL="12065" marR="3175" indent="0" algn="ctr" defTabSz="914400" rtl="0" eaLnBrk="1" fontAlgn="auto" latinLnBrk="0" hangingPunct="1">
                        <a:lnSpc>
                          <a:spcPct val="107000"/>
                        </a:lnSpc>
                        <a:spcBef>
                          <a:spcPts val="445"/>
                        </a:spcBef>
                        <a:spcAft>
                          <a:spcPts val="0"/>
                        </a:spcAft>
                        <a:buClrTx/>
                        <a:buSzTx/>
                        <a:buFontTx/>
                        <a:buNone/>
                        <a:tabLst/>
                        <a:defRPr/>
                      </a:pPr>
                      <a:r>
                        <a:rPr lang="es-MX" sz="900" dirty="0" smtClean="0">
                          <a:solidFill>
                            <a:schemeClr val="tx1"/>
                          </a:solidFill>
                          <a:effectLst/>
                          <a:latin typeface="+mn-lt"/>
                          <a:ea typeface="Calibri"/>
                          <a:cs typeface="Times New Roman"/>
                        </a:rPr>
                        <a:t>CGR 2013</a:t>
                      </a:r>
                      <a:endParaRPr lang="es-CO" sz="900" dirty="0" smtClean="0">
                        <a:solidFill>
                          <a:schemeClr val="tx1"/>
                        </a:solidFill>
                        <a:effectLst/>
                        <a:latin typeface="+mn-lt"/>
                        <a:ea typeface="Calibri"/>
                        <a:cs typeface="Times New Roman"/>
                      </a:endParaRPr>
                    </a:p>
                  </a:txBody>
                  <a:tcPr marL="0" marR="0" marT="0" marB="0">
                    <a:solidFill>
                      <a:schemeClr val="accent1">
                        <a:lumMod val="40000"/>
                        <a:lumOff val="60000"/>
                      </a:schemeClr>
                    </a:solidFill>
                  </a:tcPr>
                </a:tc>
                <a:tc>
                  <a:txBody>
                    <a:bodyPr/>
                    <a:lstStyle/>
                    <a:p>
                      <a:pPr algn="just">
                        <a:lnSpc>
                          <a:spcPts val="850"/>
                        </a:lnSpc>
                        <a:spcBef>
                          <a:spcPts val="5"/>
                        </a:spcBef>
                        <a:spcAft>
                          <a:spcPts val="0"/>
                        </a:spcAft>
                      </a:pPr>
                      <a:r>
                        <a:rPr lang="es-MX" sz="1100" b="0" dirty="0" smtClean="0">
                          <a:solidFill>
                            <a:schemeClr val="tx1"/>
                          </a:solidFill>
                          <a:effectLst/>
                          <a:latin typeface="Calibri"/>
                          <a:ea typeface="Calibri"/>
                          <a:cs typeface="Times New Roman"/>
                        </a:rPr>
                        <a:t>   </a:t>
                      </a:r>
                    </a:p>
                    <a:p>
                      <a:pPr algn="just">
                        <a:lnSpc>
                          <a:spcPts val="850"/>
                        </a:lnSpc>
                        <a:spcBef>
                          <a:spcPts val="5"/>
                        </a:spcBef>
                        <a:spcAft>
                          <a:spcPts val="0"/>
                        </a:spcAft>
                      </a:pPr>
                      <a:endParaRPr lang="es-MX" sz="1100" b="0" dirty="0" smtClean="0">
                        <a:solidFill>
                          <a:schemeClr val="tx1"/>
                        </a:solidFill>
                        <a:effectLst/>
                        <a:latin typeface="Calibri"/>
                        <a:ea typeface="Calibri"/>
                        <a:cs typeface="Times New Roman"/>
                      </a:endParaRPr>
                    </a:p>
                    <a:p>
                      <a:pPr algn="just">
                        <a:lnSpc>
                          <a:spcPts val="850"/>
                        </a:lnSpc>
                        <a:spcBef>
                          <a:spcPts val="5"/>
                        </a:spcBef>
                        <a:spcAft>
                          <a:spcPts val="0"/>
                        </a:spcAft>
                      </a:pPr>
                      <a:endParaRPr lang="es-MX" sz="1100" b="0" dirty="0" smtClean="0">
                        <a:solidFill>
                          <a:schemeClr val="tx1"/>
                        </a:solidFill>
                        <a:effectLst/>
                        <a:latin typeface="Calibri"/>
                        <a:ea typeface="Calibri"/>
                        <a:cs typeface="Times New Roman"/>
                      </a:endParaRPr>
                    </a:p>
                    <a:p>
                      <a:pPr algn="just">
                        <a:lnSpc>
                          <a:spcPct val="100000"/>
                        </a:lnSpc>
                        <a:spcBef>
                          <a:spcPts val="5"/>
                        </a:spcBef>
                        <a:spcAft>
                          <a:spcPts val="0"/>
                        </a:spcAft>
                      </a:pPr>
                      <a:r>
                        <a:rPr lang="es-MX" sz="1100" b="0" dirty="0" smtClean="0">
                          <a:solidFill>
                            <a:schemeClr val="tx1"/>
                          </a:solidFill>
                          <a:effectLst/>
                          <a:latin typeface="Calibri"/>
                          <a:ea typeface="Calibri"/>
                          <a:cs typeface="Times New Roman"/>
                        </a:rPr>
                        <a:t> </a:t>
                      </a:r>
                      <a:r>
                        <a:rPr lang="es-CO" sz="1100" b="0" kern="1200" dirty="0" smtClean="0">
                          <a:solidFill>
                            <a:schemeClr val="dk1"/>
                          </a:solidFill>
                          <a:effectLst/>
                          <a:latin typeface="+mn-lt"/>
                          <a:ea typeface="+mn-ea"/>
                          <a:cs typeface="+mn-cs"/>
                        </a:rPr>
                        <a:t>Solicitar a los bancos que no se admitan consignaciones que no estén asociadas con un NIT.</a:t>
                      </a:r>
                    </a:p>
                    <a:p>
                      <a:pPr algn="just">
                        <a:lnSpc>
                          <a:spcPct val="100000"/>
                        </a:lnSpc>
                        <a:spcBef>
                          <a:spcPts val="5"/>
                        </a:spcBef>
                        <a:spcAft>
                          <a:spcPts val="0"/>
                        </a:spcAft>
                      </a:pPr>
                      <a:endParaRPr lang="es-MX" sz="1100" b="0" kern="1200" dirty="0" smtClean="0">
                        <a:solidFill>
                          <a:schemeClr val="dk1"/>
                        </a:solidFill>
                        <a:effectLst/>
                        <a:latin typeface="+mn-lt"/>
                        <a:ea typeface="+mn-ea"/>
                        <a:cs typeface="+mn-cs"/>
                      </a:endParaRPr>
                    </a:p>
                    <a:p>
                      <a:pPr algn="just">
                        <a:lnSpc>
                          <a:spcPct val="100000"/>
                        </a:lnSpc>
                        <a:spcBef>
                          <a:spcPts val="5"/>
                        </a:spcBef>
                        <a:spcAft>
                          <a:spcPts val="0"/>
                        </a:spcAft>
                      </a:pPr>
                      <a:r>
                        <a:rPr lang="es-MX" sz="1100" b="1" dirty="0" smtClean="0">
                          <a:solidFill>
                            <a:schemeClr val="tx1"/>
                          </a:solidFill>
                          <a:effectLst/>
                          <a:latin typeface="Calibri"/>
                          <a:ea typeface="Calibri"/>
                          <a:cs typeface="Times New Roman"/>
                        </a:rPr>
                        <a:t>UNIDAD</a:t>
                      </a:r>
                      <a:r>
                        <a:rPr lang="es-MX" sz="1100" b="1" baseline="0" dirty="0" smtClean="0">
                          <a:solidFill>
                            <a:schemeClr val="tx1"/>
                          </a:solidFill>
                          <a:effectLst/>
                          <a:latin typeface="Calibri"/>
                          <a:ea typeface="Calibri"/>
                          <a:cs typeface="Times New Roman"/>
                        </a:rPr>
                        <a:t> DE MEDIDA/CANTIDADES:</a:t>
                      </a:r>
                    </a:p>
                    <a:p>
                      <a:pPr algn="just">
                        <a:lnSpc>
                          <a:spcPct val="100000"/>
                        </a:lnSpc>
                        <a:spcBef>
                          <a:spcPts val="5"/>
                        </a:spcBef>
                        <a:spcAft>
                          <a:spcPts val="0"/>
                        </a:spcAft>
                      </a:pPr>
                      <a:endParaRPr lang="es-MX" sz="1100" b="1" baseline="0" dirty="0" smtClean="0">
                        <a:solidFill>
                          <a:schemeClr val="tx1"/>
                        </a:solidFill>
                        <a:effectLst/>
                        <a:latin typeface="Calibri"/>
                        <a:ea typeface="Calibri"/>
                        <a:cs typeface="Times New Roman"/>
                      </a:endParaRPr>
                    </a:p>
                    <a:p>
                      <a:pPr algn="just">
                        <a:lnSpc>
                          <a:spcPct val="100000"/>
                        </a:lnSpc>
                        <a:spcBef>
                          <a:spcPts val="5"/>
                        </a:spcBef>
                        <a:spcAft>
                          <a:spcPts val="0"/>
                        </a:spcAft>
                      </a:pPr>
                      <a:r>
                        <a:rPr lang="es-CO" sz="1100" b="0" baseline="0" dirty="0" smtClean="0">
                          <a:solidFill>
                            <a:schemeClr val="tx1"/>
                          </a:solidFill>
                          <a:effectLst/>
                          <a:latin typeface="+mn-lt"/>
                          <a:ea typeface="Calibri"/>
                          <a:cs typeface="Times New Roman"/>
                        </a:rPr>
                        <a:t>Comunicaciones enviadas a los bancos.</a:t>
                      </a:r>
                    </a:p>
                    <a:p>
                      <a:pPr algn="just">
                        <a:lnSpc>
                          <a:spcPct val="100000"/>
                        </a:lnSpc>
                        <a:spcBef>
                          <a:spcPts val="5"/>
                        </a:spcBef>
                        <a:spcAft>
                          <a:spcPts val="0"/>
                        </a:spcAft>
                      </a:pPr>
                      <a:endParaRPr lang="es-MX" sz="1100" b="0" baseline="0" dirty="0" smtClean="0">
                        <a:solidFill>
                          <a:schemeClr val="tx1"/>
                        </a:solidFill>
                        <a:effectLst/>
                        <a:latin typeface="+mn-lt"/>
                        <a:ea typeface="Calibri"/>
                        <a:cs typeface="Times New Roman"/>
                      </a:endParaRPr>
                    </a:p>
                    <a:p>
                      <a:pPr algn="just">
                        <a:lnSpc>
                          <a:spcPct val="100000"/>
                        </a:lnSpc>
                        <a:spcBef>
                          <a:spcPts val="5"/>
                        </a:spcBef>
                        <a:spcAft>
                          <a:spcPts val="0"/>
                        </a:spcAft>
                      </a:pPr>
                      <a:endParaRPr lang="es-MX" sz="1100" b="0" baseline="0" dirty="0" smtClean="0">
                        <a:solidFill>
                          <a:schemeClr val="tx1"/>
                        </a:solidFill>
                        <a:effectLst/>
                        <a:latin typeface="+mn-lt"/>
                        <a:ea typeface="Calibri"/>
                        <a:cs typeface="Times New Roman"/>
                      </a:endParaRPr>
                    </a:p>
                    <a:p>
                      <a:pPr algn="just">
                        <a:lnSpc>
                          <a:spcPct val="100000"/>
                        </a:lnSpc>
                        <a:spcBef>
                          <a:spcPts val="5"/>
                        </a:spcBef>
                        <a:spcAft>
                          <a:spcPts val="0"/>
                        </a:spcAft>
                      </a:pPr>
                      <a:r>
                        <a:rPr lang="es-MX" sz="1100" b="0" baseline="0" dirty="0" smtClean="0">
                          <a:solidFill>
                            <a:schemeClr val="tx1"/>
                          </a:solidFill>
                          <a:effectLst/>
                          <a:latin typeface="+mn-lt"/>
                          <a:ea typeface="Calibri"/>
                          <a:cs typeface="Times New Roman"/>
                        </a:rPr>
                        <a:t>- 2</a:t>
                      </a:r>
                      <a:endParaRPr lang="es-CO" sz="1100" b="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a:lnSpc>
                          <a:spcPts val="500"/>
                        </a:lnSpc>
                        <a:spcBef>
                          <a:spcPts val="50"/>
                        </a:spcBef>
                        <a:spcAft>
                          <a:spcPts val="0"/>
                        </a:spcAft>
                      </a:pPr>
                      <a:r>
                        <a:rPr lang="es-MX" sz="1100" b="0" kern="1200" dirty="0" smtClean="0">
                          <a:solidFill>
                            <a:schemeClr val="tx1"/>
                          </a:solidFill>
                          <a:effectLst/>
                          <a:latin typeface="+mn-lt"/>
                          <a:ea typeface="+mn-ea"/>
                          <a:cs typeface="+mn-cs"/>
                        </a:rPr>
                        <a:t> </a:t>
                      </a:r>
                    </a:p>
                    <a:p>
                      <a:pPr algn="just"/>
                      <a:r>
                        <a:rPr lang="es-MX" sz="1100" b="0" kern="1200" dirty="0" smtClean="0">
                          <a:solidFill>
                            <a:schemeClr val="tx1"/>
                          </a:solidFill>
                          <a:effectLst/>
                          <a:latin typeface="+mn-lt"/>
                          <a:ea typeface="+mn-ea"/>
                          <a:cs typeface="+mn-cs"/>
                        </a:rPr>
                        <a:t> 1.- </a:t>
                      </a:r>
                      <a:r>
                        <a:rPr lang="es-CO" sz="1100" b="0" i="1" kern="1200" dirty="0" smtClean="0">
                          <a:solidFill>
                            <a:schemeClr val="dk1"/>
                          </a:solidFill>
                          <a:effectLst/>
                          <a:latin typeface="+mn-lt"/>
                          <a:ea typeface="+mn-ea"/>
                          <a:cs typeface="+mn-cs"/>
                        </a:rPr>
                        <a:t>Mediante Oficio N° 20162000010731 de fecha 14 de marzo de 2016, se ofició al banco DAVIVIENDA, para que los abonos recibidos a la cuenta recaudadora N° 021992854 son únicamente referenciados con el NIT de la empresa contribuyente y no con la cédula del depositante. Así mismo, mediante oficio N° 20163210023032 DAVIVIENDA dio respuesta</a:t>
                      </a:r>
                      <a:r>
                        <a:rPr lang="es-CO" sz="1100" b="0" i="1" kern="1200" baseline="0" dirty="0" smtClean="0">
                          <a:solidFill>
                            <a:schemeClr val="dk1"/>
                          </a:solidFill>
                          <a:effectLst/>
                          <a:latin typeface="+mn-lt"/>
                          <a:ea typeface="+mn-ea"/>
                          <a:cs typeface="+mn-cs"/>
                        </a:rPr>
                        <a:t> </a:t>
                      </a:r>
                      <a:r>
                        <a:rPr lang="es-CO" sz="1100" b="0" i="1" kern="1200" dirty="0" smtClean="0">
                          <a:solidFill>
                            <a:schemeClr val="dk1"/>
                          </a:solidFill>
                          <a:effectLst/>
                          <a:latin typeface="+mn-lt"/>
                          <a:ea typeface="+mn-ea"/>
                          <a:cs typeface="+mn-cs"/>
                        </a:rPr>
                        <a:t>al oficio mencionando.</a:t>
                      </a:r>
                      <a:r>
                        <a:rPr lang="es-CO" sz="1800" b="0" i="1" kern="1200" dirty="0" smtClean="0">
                          <a:solidFill>
                            <a:schemeClr val="dk1"/>
                          </a:solidFill>
                          <a:effectLst/>
                          <a:latin typeface="+mn-lt"/>
                          <a:ea typeface="+mn-ea"/>
                          <a:cs typeface="+mn-cs"/>
                        </a:rPr>
                        <a:t>                             </a:t>
                      </a:r>
                    </a:p>
                    <a:p>
                      <a:pPr algn="just"/>
                      <a:endParaRPr lang="es-CO" sz="1100" b="0" i="1" kern="1200" dirty="0" smtClean="0">
                        <a:solidFill>
                          <a:schemeClr val="dk1"/>
                        </a:solidFill>
                        <a:effectLst/>
                        <a:latin typeface="+mn-lt"/>
                        <a:ea typeface="+mn-ea"/>
                        <a:cs typeface="+mn-cs"/>
                      </a:endParaRPr>
                    </a:p>
                    <a:p>
                      <a:pPr algn="just"/>
                      <a:endParaRPr lang="es-CO" sz="1100" b="0" i="1" kern="1200" dirty="0" smtClean="0">
                        <a:solidFill>
                          <a:schemeClr val="dk1"/>
                        </a:solidFill>
                        <a:effectLst/>
                        <a:latin typeface="+mn-lt"/>
                        <a:ea typeface="+mn-ea"/>
                        <a:cs typeface="+mn-cs"/>
                      </a:endParaRPr>
                    </a:p>
                    <a:p>
                      <a:pPr algn="just"/>
                      <a:r>
                        <a:rPr lang="es-CO" sz="1100" b="0" i="1" kern="1200" dirty="0" smtClean="0">
                          <a:solidFill>
                            <a:schemeClr val="dk1"/>
                          </a:solidFill>
                          <a:effectLst/>
                          <a:latin typeface="+mn-lt"/>
                          <a:ea typeface="+mn-ea"/>
                          <a:cs typeface="+mn-cs"/>
                        </a:rPr>
                        <a:t>2.- De igual forma, mediante oficio N°  20163010013001 de fecha 11 de marzo de 2016, dirigido a BANCOLOMBIA se le recaba para que  los abonos recibidos a la cuenta recaudadora N° 03134013691 son únicamente referenciados con el NIT de la empresa contribuyente y no con la cédula del</a:t>
                      </a:r>
                      <a:r>
                        <a:rPr lang="es-CO" sz="1100" b="0" i="1" kern="1200" baseline="0" dirty="0" smtClean="0">
                          <a:solidFill>
                            <a:schemeClr val="dk1"/>
                          </a:solidFill>
                          <a:effectLst/>
                          <a:latin typeface="+mn-lt"/>
                          <a:ea typeface="+mn-ea"/>
                          <a:cs typeface="+mn-cs"/>
                        </a:rPr>
                        <a:t> </a:t>
                      </a:r>
                      <a:r>
                        <a:rPr lang="es-CO" sz="1100" b="0" i="1" kern="1200" dirty="0" smtClean="0">
                          <a:solidFill>
                            <a:schemeClr val="dk1"/>
                          </a:solidFill>
                          <a:effectLst/>
                          <a:latin typeface="+mn-lt"/>
                          <a:ea typeface="+mn-ea"/>
                          <a:cs typeface="+mn-cs"/>
                        </a:rPr>
                        <a:t>depositante. </a:t>
                      </a:r>
                      <a:r>
                        <a:rPr lang="es-CO" sz="1800" b="0" i="1" kern="1200" dirty="0" smtClean="0">
                          <a:solidFill>
                            <a:schemeClr val="dk1"/>
                          </a:solidFill>
                          <a:effectLst/>
                          <a:latin typeface="+mn-lt"/>
                          <a:ea typeface="+mn-ea"/>
                          <a:cs typeface="+mn-cs"/>
                        </a:rPr>
                        <a:t>    </a:t>
                      </a:r>
                      <a:endParaRPr lang="es-CO" sz="1800" b="0" kern="1200" dirty="0" smtClean="0">
                        <a:solidFill>
                          <a:schemeClr val="dk1"/>
                        </a:solidFill>
                        <a:effectLst/>
                        <a:latin typeface="+mn-lt"/>
                        <a:ea typeface="+mn-ea"/>
                        <a:cs typeface="+mn-cs"/>
                      </a:endParaRPr>
                    </a:p>
                  </a:txBody>
                  <a:tcPr marL="0" marR="0" marT="0" marB="0">
                    <a:solidFill>
                      <a:schemeClr val="accent1">
                        <a:lumMod val="40000"/>
                        <a:lumOff val="60000"/>
                      </a:schemeClr>
                    </a:solidFill>
                  </a:tcPr>
                </a:tc>
                <a:tc>
                  <a:txBody>
                    <a:bodyPr/>
                    <a:lstStyle/>
                    <a:p>
                      <a:pP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gn="ctr">
                        <a:lnSpc>
                          <a:spcPct val="100000"/>
                        </a:lnSpc>
                        <a:spcBef>
                          <a:spcPts val="5"/>
                        </a:spcBef>
                        <a:spcAft>
                          <a:spcPts val="0"/>
                        </a:spcAft>
                      </a:pPr>
                      <a:r>
                        <a:rPr lang="es-MX" sz="1100" b="0" dirty="0" smtClean="0">
                          <a:solidFill>
                            <a:schemeClr val="tx1"/>
                          </a:solidFill>
                          <a:effectLst/>
                          <a:latin typeface="+mn-lt"/>
                          <a:ea typeface="Calibri"/>
                          <a:cs typeface="Times New Roman"/>
                        </a:rPr>
                        <a:t>Subdirección Administrativa y Financiera </a:t>
                      </a:r>
                      <a:endParaRPr lang="es-CO" sz="1100" b="0" dirty="0">
                        <a:solidFill>
                          <a:schemeClr val="tx1"/>
                        </a:solidFill>
                        <a:effectLst/>
                        <a:latin typeface="+mn-lt"/>
                        <a:ea typeface="Calibri"/>
                        <a:cs typeface="Times New Roman"/>
                      </a:endParaRPr>
                    </a:p>
                  </a:txBody>
                  <a:tcPr marL="0" marR="0" marT="0" marB="0">
                    <a:solidFill>
                      <a:schemeClr val="accent1">
                        <a:lumMod val="40000"/>
                        <a:lumOff val="60000"/>
                      </a:schemeClr>
                    </a:solidFill>
                  </a:tcPr>
                </a:tc>
                <a:tc>
                  <a:txBody>
                    <a:bodyPr/>
                    <a:lstStyle/>
                    <a:p>
                      <a:pPr>
                        <a:lnSpc>
                          <a:spcPct val="100000"/>
                        </a:lnSpc>
                        <a:spcBef>
                          <a:spcPts val="50"/>
                        </a:spcBef>
                        <a:spcAft>
                          <a:spcPts val="0"/>
                        </a:spcAft>
                      </a:pPr>
                      <a:r>
                        <a:rPr lang="es-MX" sz="1100" b="0" dirty="0" smtClean="0">
                          <a:solidFill>
                            <a:schemeClr val="tx1"/>
                          </a:solidFill>
                          <a:effectLst/>
                          <a:latin typeface="+mn-lt"/>
                          <a:ea typeface="Calibri"/>
                          <a:cs typeface="Times New Roman"/>
                        </a:rPr>
                        <a:t>   </a:t>
                      </a:r>
                    </a:p>
                    <a:p>
                      <a:pPr>
                        <a:lnSpc>
                          <a:spcPct val="100000"/>
                        </a:lnSpc>
                        <a:spcBef>
                          <a:spcPts val="50"/>
                        </a:spcBef>
                        <a:spcAft>
                          <a:spcPts val="0"/>
                        </a:spcAft>
                      </a:pPr>
                      <a:endParaRPr lang="es-MX" sz="1100" b="0" dirty="0" smtClean="0">
                        <a:solidFill>
                          <a:schemeClr val="tx1"/>
                        </a:solidFill>
                        <a:effectLst/>
                        <a:latin typeface="+mn-lt"/>
                        <a:ea typeface="Calibri"/>
                        <a:cs typeface="Times New Roman"/>
                      </a:endParaRPr>
                    </a:p>
                    <a:p>
                      <a:pPr>
                        <a:lnSpc>
                          <a:spcPct val="100000"/>
                        </a:lnSpc>
                        <a:spcBef>
                          <a:spcPts val="50"/>
                        </a:spcBef>
                        <a:spcAft>
                          <a:spcPts val="0"/>
                        </a:spcAft>
                      </a:pPr>
                      <a:endParaRPr lang="es-MX" sz="1100" b="0" dirty="0" smtClean="0">
                        <a:solidFill>
                          <a:schemeClr val="tx1"/>
                        </a:solidFill>
                        <a:effectLst/>
                        <a:latin typeface="+mn-lt"/>
                        <a:ea typeface="Calibri"/>
                        <a:cs typeface="Times New Roman"/>
                      </a:endParaRPr>
                    </a:p>
                    <a:p>
                      <a:pPr algn="ctr">
                        <a:lnSpc>
                          <a:spcPct val="100000"/>
                        </a:lnSpc>
                        <a:spcBef>
                          <a:spcPts val="50"/>
                        </a:spcBef>
                        <a:spcAft>
                          <a:spcPts val="0"/>
                        </a:spcAft>
                      </a:pPr>
                      <a:r>
                        <a:rPr lang="es-MX" sz="1100" b="0" dirty="0" smtClean="0">
                          <a:solidFill>
                            <a:schemeClr val="tx1"/>
                          </a:solidFill>
                          <a:effectLst/>
                          <a:latin typeface="+mn-lt"/>
                          <a:ea typeface="Calibri"/>
                          <a:cs typeface="Times New Roman"/>
                        </a:rPr>
                        <a:t>      29/2/</a:t>
                      </a:r>
                      <a:r>
                        <a:rPr lang="es-MX" sz="1100" b="0" baseline="0" dirty="0" smtClean="0">
                          <a:solidFill>
                            <a:schemeClr val="tx1"/>
                          </a:solidFill>
                          <a:effectLst/>
                          <a:latin typeface="+mn-lt"/>
                          <a:ea typeface="Calibri"/>
                          <a:cs typeface="Times New Roman"/>
                        </a:rPr>
                        <a:t>2016</a:t>
                      </a:r>
                      <a:endParaRPr lang="es-CO" sz="1100" b="0" dirty="0">
                        <a:solidFill>
                          <a:schemeClr val="tx1"/>
                        </a:solidFill>
                        <a:effectLst/>
                        <a:latin typeface="+mn-lt"/>
                        <a:ea typeface="Calibri"/>
                        <a:cs typeface="Times New Roman"/>
                      </a:endParaRPr>
                    </a:p>
                  </a:txBody>
                  <a:tcPr marL="0" marR="0" marT="0" marB="0">
                    <a:solidFill>
                      <a:schemeClr val="accent1">
                        <a:lumMod val="40000"/>
                        <a:lumOff val="60000"/>
                      </a:schemeClr>
                    </a:solidFill>
                  </a:tcPr>
                </a:tc>
                <a:tc>
                  <a:txBody>
                    <a:bodyPr/>
                    <a:lstStyle/>
                    <a:p>
                      <a:pPr>
                        <a:lnSpc>
                          <a:spcPts val="950"/>
                        </a:lnSpc>
                        <a:spcBef>
                          <a:spcPts val="15"/>
                        </a:spcBef>
                        <a:spcAft>
                          <a:spcPts val="0"/>
                        </a:spcAft>
                      </a:pPr>
                      <a:endParaRPr lang="es-MX" sz="900" dirty="0" smtClean="0">
                        <a:solidFill>
                          <a:schemeClr val="tx1"/>
                        </a:solidFill>
                        <a:effectLst/>
                        <a:latin typeface="Calibri"/>
                        <a:ea typeface="Calibri"/>
                        <a:cs typeface="Times New Roman"/>
                      </a:endParaRPr>
                    </a:p>
                    <a:p>
                      <a:pPr>
                        <a:lnSpc>
                          <a:spcPts val="950"/>
                        </a:lnSpc>
                        <a:spcBef>
                          <a:spcPts val="15"/>
                        </a:spcBef>
                        <a:spcAft>
                          <a:spcPts val="0"/>
                        </a:spcAft>
                      </a:pPr>
                      <a:endParaRPr lang="es-MX" sz="900" dirty="0" smtClean="0">
                        <a:solidFill>
                          <a:schemeClr val="tx1"/>
                        </a:solidFill>
                        <a:effectLst/>
                        <a:latin typeface="Calibri"/>
                        <a:ea typeface="Calibri"/>
                        <a:cs typeface="Times New Roman"/>
                      </a:endParaRPr>
                    </a:p>
                    <a:p>
                      <a:pPr>
                        <a:lnSpc>
                          <a:spcPts val="950"/>
                        </a:lnSpc>
                        <a:spcBef>
                          <a:spcPts val="15"/>
                        </a:spcBef>
                        <a:spcAft>
                          <a:spcPts val="0"/>
                        </a:spcAft>
                      </a:pPr>
                      <a:endParaRPr lang="es-MX" sz="900" dirty="0" smtClean="0">
                        <a:solidFill>
                          <a:schemeClr val="tx1"/>
                        </a:solidFill>
                        <a:effectLst/>
                        <a:latin typeface="Calibri"/>
                        <a:ea typeface="Calibri"/>
                        <a:cs typeface="Times New Roman"/>
                      </a:endParaRPr>
                    </a:p>
                    <a:p>
                      <a:pPr>
                        <a:lnSpc>
                          <a:spcPts val="950"/>
                        </a:lnSpc>
                        <a:spcBef>
                          <a:spcPts val="15"/>
                        </a:spcBef>
                        <a:spcAft>
                          <a:spcPts val="0"/>
                        </a:spcAft>
                      </a:pPr>
                      <a:endParaRPr lang="es-MX" sz="900" dirty="0" smtClean="0">
                        <a:solidFill>
                          <a:schemeClr val="tx1"/>
                        </a:solidFill>
                        <a:effectLst/>
                        <a:latin typeface="Calibri"/>
                        <a:ea typeface="Calibri"/>
                        <a:cs typeface="Times New Roman"/>
                      </a:endParaRPr>
                    </a:p>
                    <a:p>
                      <a:pPr algn="ctr">
                        <a:lnSpc>
                          <a:spcPts val="950"/>
                        </a:lnSpc>
                        <a:spcBef>
                          <a:spcPts val="15"/>
                        </a:spcBef>
                        <a:spcAft>
                          <a:spcPts val="0"/>
                        </a:spcAft>
                      </a:pPr>
                      <a:r>
                        <a:rPr lang="es-MX" sz="1100" b="1" dirty="0" smtClean="0">
                          <a:solidFill>
                            <a:schemeClr val="tx1"/>
                          </a:solidFill>
                          <a:effectLst/>
                          <a:latin typeface="Calibri"/>
                          <a:ea typeface="Calibri"/>
                          <a:cs typeface="Times New Roman"/>
                        </a:rPr>
                        <a:t>               CUMPLIDA</a:t>
                      </a:r>
                      <a:endParaRPr lang="es-CO" sz="1100" b="1"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extLst>
                  <a:ext uri="{0D108BD9-81ED-4DB2-BD59-A6C34878D82A}">
                    <a16:rowId xmlns:a16="http://schemas.microsoft.com/office/drawing/2014/main" val="638557757"/>
                  </a:ext>
                </a:extLst>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476672"/>
            <a:ext cx="1368152" cy="1008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05160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a:t>SEGUIMIENTO PLAN DE MEJORAMIENTO DE LA CGR AL 31 DE DICIEMBRE DE 2017</a:t>
            </a:r>
          </a:p>
        </p:txBody>
      </p:sp>
      <p:graphicFrame>
        <p:nvGraphicFramePr>
          <p:cNvPr id="10" name="9 Tabla"/>
          <p:cNvGraphicFramePr>
            <a:graphicFrameLocks noGrp="1"/>
          </p:cNvGraphicFramePr>
          <p:nvPr>
            <p:extLst>
              <p:ext uri="{D42A27DB-BD31-4B8C-83A1-F6EECF244321}">
                <p14:modId xmlns:p14="http://schemas.microsoft.com/office/powerpoint/2010/main" val="3597112254"/>
              </p:ext>
            </p:extLst>
          </p:nvPr>
        </p:nvGraphicFramePr>
        <p:xfrm>
          <a:off x="107504" y="1628800"/>
          <a:ext cx="8784975" cy="4176463"/>
        </p:xfrm>
        <a:graphic>
          <a:graphicData uri="http://schemas.openxmlformats.org/drawingml/2006/table">
            <a:tbl>
              <a:tblPr firstRow="1" firstCol="1" lastRow="1" lastCol="1" bandRow="1" bandCol="1">
                <a:tableStyleId>{5C22544A-7EE6-4342-B048-85BDC9FD1C3A}</a:tableStyleId>
              </a:tblPr>
              <a:tblGrid>
                <a:gridCol w="726031">
                  <a:extLst>
                    <a:ext uri="{9D8B030D-6E8A-4147-A177-3AD203B41FA5}">
                      <a16:colId xmlns:a16="http://schemas.microsoft.com/office/drawing/2014/main" val="20000"/>
                    </a:ext>
                  </a:extLst>
                </a:gridCol>
                <a:gridCol w="2130871">
                  <a:extLst>
                    <a:ext uri="{9D8B030D-6E8A-4147-A177-3AD203B41FA5}">
                      <a16:colId xmlns:a16="http://schemas.microsoft.com/office/drawing/2014/main" val="20001"/>
                    </a:ext>
                  </a:extLst>
                </a:gridCol>
                <a:gridCol w="2759722">
                  <a:extLst>
                    <a:ext uri="{9D8B030D-6E8A-4147-A177-3AD203B41FA5}">
                      <a16:colId xmlns:a16="http://schemas.microsoft.com/office/drawing/2014/main" val="20002"/>
                    </a:ext>
                  </a:extLst>
                </a:gridCol>
                <a:gridCol w="1080120">
                  <a:extLst>
                    <a:ext uri="{9D8B030D-6E8A-4147-A177-3AD203B41FA5}">
                      <a16:colId xmlns:a16="http://schemas.microsoft.com/office/drawing/2014/main" val="20003"/>
                    </a:ext>
                  </a:extLst>
                </a:gridCol>
                <a:gridCol w="1167226">
                  <a:extLst>
                    <a:ext uri="{9D8B030D-6E8A-4147-A177-3AD203B41FA5}">
                      <a16:colId xmlns:a16="http://schemas.microsoft.com/office/drawing/2014/main" val="20004"/>
                    </a:ext>
                  </a:extLst>
                </a:gridCol>
                <a:gridCol w="921005">
                  <a:extLst>
                    <a:ext uri="{9D8B030D-6E8A-4147-A177-3AD203B41FA5}">
                      <a16:colId xmlns:a16="http://schemas.microsoft.com/office/drawing/2014/main" val="20005"/>
                    </a:ext>
                  </a:extLst>
                </a:gridCol>
              </a:tblGrid>
              <a:tr h="662007">
                <a:tc>
                  <a:txBody>
                    <a:bodyPr/>
                    <a:lstStyle/>
                    <a:p>
                      <a:pPr>
                        <a:lnSpc>
                          <a:spcPts val="1000"/>
                        </a:lnSpc>
                        <a:spcBef>
                          <a:spcPts val="90"/>
                        </a:spcBef>
                        <a:spcAft>
                          <a:spcPts val="0"/>
                        </a:spcAft>
                      </a:pPr>
                      <a:r>
                        <a:rPr lang="en-US" sz="1100" dirty="0">
                          <a:effectLst/>
                        </a:rPr>
                        <a:t> </a:t>
                      </a:r>
                      <a:endParaRPr lang="es-CO" sz="1100" dirty="0" smtClean="0">
                        <a:effectLst/>
                      </a:endParaRPr>
                    </a:p>
                    <a:p>
                      <a:pPr>
                        <a:lnSpc>
                          <a:spcPts val="1000"/>
                        </a:lnSpc>
                        <a:spcBef>
                          <a:spcPts val="90"/>
                        </a:spcBef>
                        <a:spcAft>
                          <a:spcPts val="0"/>
                        </a:spcAft>
                      </a:pPr>
                      <a:endParaRPr lang="en-US" sz="1100" spc="5" dirty="0" smtClean="0">
                        <a:effectLst/>
                      </a:endParaRPr>
                    </a:p>
                    <a:p>
                      <a:pPr marL="26670" marR="20955" algn="ctr">
                        <a:lnSpc>
                          <a:spcPct val="107000"/>
                        </a:lnSpc>
                        <a:spcAft>
                          <a:spcPts val="0"/>
                        </a:spcAft>
                      </a:pPr>
                      <a:r>
                        <a:rPr lang="en-US" sz="1100" spc="5" dirty="0" smtClean="0">
                          <a:effectLst/>
                        </a:rPr>
                        <a:t>HALLAZGO</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750"/>
                        </a:lnSpc>
                        <a:spcBef>
                          <a:spcPts val="5"/>
                        </a:spcBef>
                        <a:spcAft>
                          <a:spcPts val="0"/>
                        </a:spcAft>
                      </a:pPr>
                      <a:r>
                        <a:rPr lang="es-CO" sz="1100" dirty="0">
                          <a:effectLst/>
                        </a:rPr>
                        <a:t> </a:t>
                      </a:r>
                    </a:p>
                    <a:p>
                      <a:pPr>
                        <a:lnSpc>
                          <a:spcPts val="1000"/>
                        </a:lnSpc>
                        <a:spcAft>
                          <a:spcPts val="0"/>
                        </a:spcAft>
                      </a:pPr>
                      <a:r>
                        <a:rPr lang="es-CO" sz="1100" dirty="0">
                          <a:effectLst/>
                        </a:rPr>
                        <a:t>  </a:t>
                      </a:r>
                      <a:endParaRPr lang="es-CO" sz="1100" dirty="0" smtClean="0">
                        <a:effectLst/>
                      </a:endParaRPr>
                    </a:p>
                    <a:p>
                      <a:pPr>
                        <a:lnSpc>
                          <a:spcPts val="1000"/>
                        </a:lnSpc>
                        <a:spcAft>
                          <a:spcPts val="0"/>
                        </a:spcAft>
                      </a:pPr>
                      <a:r>
                        <a:rPr lang="es-MX" sz="1100" dirty="0" smtClean="0">
                          <a:effectLst/>
                        </a:rPr>
                        <a:t>ACCIÓN DE MEJORA/UNIDADES</a:t>
                      </a:r>
                      <a:r>
                        <a:rPr lang="es-MX" sz="1100" baseline="0" dirty="0" smtClean="0">
                          <a:effectLst/>
                        </a:rPr>
                        <a:t> DE MEDIDA/CANTIDADES</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spc="-5" dirty="0" smtClean="0">
                          <a:effectLst/>
                        </a:rPr>
                        <a:t>AC</a:t>
                      </a:r>
                      <a:r>
                        <a:rPr lang="en-US" sz="1100" dirty="0" smtClean="0">
                          <a:effectLst/>
                        </a:rPr>
                        <a:t>T</a:t>
                      </a:r>
                      <a:r>
                        <a:rPr lang="en-US" sz="1100" spc="-10" dirty="0" smtClean="0">
                          <a:effectLst/>
                        </a:rPr>
                        <a:t>I</a:t>
                      </a:r>
                      <a:r>
                        <a:rPr lang="en-US" sz="1100" spc="-5" dirty="0" smtClean="0">
                          <a:effectLst/>
                        </a:rPr>
                        <a:t>VI</a:t>
                      </a:r>
                      <a:r>
                        <a:rPr lang="en-US" sz="1100" dirty="0" smtClean="0">
                          <a:effectLst/>
                        </a:rPr>
                        <a:t>D</a:t>
                      </a:r>
                      <a:r>
                        <a:rPr lang="en-US" sz="1100" spc="-5" dirty="0" smtClean="0">
                          <a:effectLst/>
                        </a:rPr>
                        <a:t>A</a:t>
                      </a:r>
                      <a:r>
                        <a:rPr lang="en-US" sz="1100" dirty="0" smtClean="0">
                          <a:effectLst/>
                        </a:rPr>
                        <a:t>D</a:t>
                      </a:r>
                      <a:r>
                        <a:rPr lang="en-US" sz="1100" spc="5" dirty="0" smtClean="0">
                          <a:effectLst/>
                        </a:rPr>
                        <a:t>E</a:t>
                      </a:r>
                      <a:r>
                        <a:rPr lang="en-US" sz="1100" dirty="0" smtClean="0">
                          <a:effectLst/>
                        </a:rPr>
                        <a:t>S</a:t>
                      </a:r>
                      <a:r>
                        <a:rPr lang="en-US" sz="1100" spc="-15" dirty="0" smtClean="0">
                          <a:effectLst/>
                        </a:rPr>
                        <a:t> </a:t>
                      </a:r>
                      <a:r>
                        <a:rPr lang="en-US" sz="1100" spc="5" dirty="0">
                          <a:effectLst/>
                        </a:rPr>
                        <a:t>RE</a:t>
                      </a:r>
                      <a:r>
                        <a:rPr lang="en-US" sz="1100" spc="-5" dirty="0">
                          <a:effectLst/>
                        </a:rPr>
                        <a:t>A</a:t>
                      </a:r>
                      <a:r>
                        <a:rPr lang="en-US" sz="1100" spc="-10" dirty="0">
                          <a:effectLst/>
                        </a:rPr>
                        <a:t>L</a:t>
                      </a:r>
                      <a:r>
                        <a:rPr lang="en-US" sz="1100" spc="-5" dirty="0">
                          <a:effectLst/>
                        </a:rPr>
                        <a:t>I</a:t>
                      </a:r>
                      <a:r>
                        <a:rPr lang="en-US" sz="1100" dirty="0">
                          <a:effectLst/>
                        </a:rPr>
                        <a:t>Z</a:t>
                      </a:r>
                      <a:r>
                        <a:rPr lang="en-US" sz="1100" spc="-5" dirty="0">
                          <a:effectLst/>
                        </a:rPr>
                        <a:t>A</a:t>
                      </a:r>
                      <a:r>
                        <a:rPr lang="en-US" sz="1100" dirty="0">
                          <a:effectLst/>
                        </a:rPr>
                        <a:t>D</a:t>
                      </a:r>
                      <a:r>
                        <a:rPr lang="en-US" sz="1100" spc="-5" dirty="0">
                          <a:effectLst/>
                        </a:rPr>
                        <a:t>A</a:t>
                      </a:r>
                      <a:r>
                        <a:rPr lang="en-US" sz="1100" dirty="0">
                          <a:effectLst/>
                        </a:rPr>
                        <a:t>S</a:t>
                      </a:r>
                      <a:r>
                        <a:rPr lang="en-US" sz="1100" spc="-35" dirty="0">
                          <a:effectLst/>
                        </a:rPr>
                        <a:t> </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s-CO" sz="1100" dirty="0">
                        <a:effectLst/>
                      </a:endParaRPr>
                    </a:p>
                    <a:p>
                      <a:pPr algn="ctr">
                        <a:lnSpc>
                          <a:spcPts val="1300"/>
                        </a:lnSpc>
                        <a:spcBef>
                          <a:spcPts val="100"/>
                        </a:spcBef>
                        <a:spcAft>
                          <a:spcPts val="0"/>
                        </a:spcAft>
                      </a:pPr>
                      <a:r>
                        <a:rPr lang="en-US" sz="1100" dirty="0">
                          <a:effectLst/>
                        </a:rPr>
                        <a:t> </a:t>
                      </a:r>
                      <a:r>
                        <a:rPr lang="en-US" sz="1100" spc="5" dirty="0" smtClean="0">
                          <a:effectLst/>
                        </a:rPr>
                        <a:t>RESP</a:t>
                      </a:r>
                      <a:r>
                        <a:rPr lang="en-US" sz="1100" dirty="0" smtClean="0">
                          <a:effectLst/>
                        </a:rPr>
                        <a:t>ON</a:t>
                      </a:r>
                      <a:r>
                        <a:rPr lang="en-US" sz="1100" spc="5" dirty="0" smtClean="0">
                          <a:effectLst/>
                        </a:rPr>
                        <a:t>S</a:t>
                      </a:r>
                      <a:r>
                        <a:rPr lang="en-US" sz="1100" spc="-5" dirty="0" smtClean="0">
                          <a:effectLst/>
                        </a:rPr>
                        <a:t>AB</a:t>
                      </a:r>
                      <a:r>
                        <a:rPr lang="en-US" sz="1100" spc="-10" dirty="0" smtClean="0">
                          <a:effectLst/>
                        </a:rPr>
                        <a:t>L</a:t>
                      </a:r>
                      <a:r>
                        <a:rPr lang="en-US" sz="1100" dirty="0" smtClean="0">
                          <a:effectLst/>
                        </a:rPr>
                        <a:t>E</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dirty="0" smtClean="0">
                          <a:effectLst/>
                        </a:rPr>
                        <a:t> FECHA </a:t>
                      </a:r>
                    </a:p>
                    <a:p>
                      <a:pPr algn="ctr">
                        <a:lnSpc>
                          <a:spcPts val="1000"/>
                        </a:lnSpc>
                        <a:spcAft>
                          <a:spcPts val="0"/>
                        </a:spcAft>
                      </a:pPr>
                      <a:r>
                        <a:rPr lang="en-US" sz="1100" dirty="0" smtClean="0">
                          <a:effectLst/>
                        </a:rPr>
                        <a:t>DE  VENCIMIENTO                                             INTERNA </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r>
                        <a:rPr lang="en-US" sz="1100" spc="5" dirty="0" smtClean="0">
                          <a:effectLst/>
                        </a:rPr>
                        <a:t>ES</a:t>
                      </a:r>
                      <a:r>
                        <a:rPr lang="en-US" sz="1100" dirty="0" smtClean="0">
                          <a:effectLst/>
                        </a:rPr>
                        <a:t>T</a:t>
                      </a:r>
                      <a:r>
                        <a:rPr lang="en-US" sz="1100" spc="-10" dirty="0" smtClean="0">
                          <a:effectLst/>
                        </a:rPr>
                        <a:t>A</a:t>
                      </a:r>
                      <a:r>
                        <a:rPr lang="en-US" sz="1100" dirty="0" smtClean="0">
                          <a:effectLst/>
                        </a:rPr>
                        <a:t>DO</a:t>
                      </a:r>
                      <a:r>
                        <a:rPr lang="en-US" sz="1100" spc="-5" dirty="0" smtClean="0">
                          <a:effectLst/>
                        </a:rPr>
                        <a:t> </a:t>
                      </a:r>
                      <a:r>
                        <a:rPr lang="en-US" sz="1100" dirty="0">
                          <a:effectLst/>
                        </a:rPr>
                        <a:t>DE</a:t>
                      </a:r>
                      <a:r>
                        <a:rPr lang="en-US" sz="1100" spc="10" dirty="0">
                          <a:effectLst/>
                        </a:rPr>
                        <a:t> </a:t>
                      </a:r>
                      <a:r>
                        <a:rPr lang="en-US" sz="1100" spc="-10" dirty="0">
                          <a:effectLst/>
                        </a:rPr>
                        <a:t>L</a:t>
                      </a:r>
                      <a:r>
                        <a:rPr lang="en-US" sz="1100" dirty="0">
                          <a:effectLst/>
                        </a:rPr>
                        <a:t>A </a:t>
                      </a:r>
                      <a:r>
                        <a:rPr lang="en-US" sz="1100" spc="-5" dirty="0">
                          <a:effectLst/>
                        </a:rPr>
                        <a:t>AC</a:t>
                      </a:r>
                      <a:r>
                        <a:rPr lang="en-US" sz="1100" dirty="0">
                          <a:effectLst/>
                        </a:rPr>
                        <a:t>T</a:t>
                      </a:r>
                      <a:r>
                        <a:rPr lang="en-US" sz="1100" spc="-10" dirty="0">
                          <a:effectLst/>
                        </a:rPr>
                        <a:t>I</a:t>
                      </a:r>
                      <a:r>
                        <a:rPr lang="en-US" sz="1100" spc="-5" dirty="0">
                          <a:effectLst/>
                        </a:rPr>
                        <a:t>VI</a:t>
                      </a:r>
                      <a:r>
                        <a:rPr lang="en-US" sz="1100" dirty="0">
                          <a:effectLst/>
                        </a:rPr>
                        <a:t>D</a:t>
                      </a:r>
                      <a:r>
                        <a:rPr lang="en-US" sz="1100" spc="-5" dirty="0">
                          <a:effectLst/>
                        </a:rPr>
                        <a:t>A</a:t>
                      </a:r>
                      <a:r>
                        <a:rPr lang="en-US" sz="1100" dirty="0">
                          <a:effectLst/>
                        </a:rPr>
                        <a:t>D</a:t>
                      </a:r>
                      <a:endParaRPr lang="es-CO" sz="1100" dirty="0">
                        <a:effectLst/>
                        <a:latin typeface="Calibri"/>
                        <a:ea typeface="Calibri"/>
                        <a:cs typeface="Times New Roman"/>
                      </a:endParaRPr>
                    </a:p>
                  </a:txBody>
                  <a:tcPr marL="0" marR="0" marT="0" marB="0">
                    <a:solidFill>
                      <a:schemeClr val="tx2"/>
                    </a:solidFill>
                  </a:tcPr>
                </a:tc>
                <a:extLst>
                  <a:ext uri="{0D108BD9-81ED-4DB2-BD59-A6C34878D82A}">
                    <a16:rowId xmlns:a16="http://schemas.microsoft.com/office/drawing/2014/main" val="10000"/>
                  </a:ext>
                </a:extLst>
              </a:tr>
              <a:tr h="1757228">
                <a:tc>
                  <a:txBody>
                    <a:bodyPr/>
                    <a:lstStyle/>
                    <a:p>
                      <a:pPr marL="12065" marR="3175" algn="ctr">
                        <a:lnSpc>
                          <a:spcPct val="107000"/>
                        </a:lnSpc>
                        <a:spcBef>
                          <a:spcPts val="445"/>
                        </a:spcBef>
                        <a:spcAft>
                          <a:spcPts val="0"/>
                        </a:spcAft>
                      </a:pPr>
                      <a:endParaRPr lang="es-CO" sz="1100" b="0" kern="1200" dirty="0" smtClean="0">
                        <a:solidFill>
                          <a:schemeClr val="dk1"/>
                        </a:solidFill>
                        <a:effectLst/>
                        <a:latin typeface="+mn-lt"/>
                        <a:ea typeface="+mn-ea"/>
                        <a:cs typeface="+mn-cs"/>
                      </a:endParaRPr>
                    </a:p>
                    <a:p>
                      <a:pPr marL="12065" marR="3175" algn="ctr">
                        <a:lnSpc>
                          <a:spcPct val="107000"/>
                        </a:lnSpc>
                        <a:spcBef>
                          <a:spcPts val="445"/>
                        </a:spcBef>
                        <a:spcAft>
                          <a:spcPts val="0"/>
                        </a:spcAft>
                      </a:pPr>
                      <a:endParaRPr lang="es-CO" sz="1100" b="0" kern="1200" dirty="0" smtClean="0">
                        <a:solidFill>
                          <a:schemeClr val="dk1"/>
                        </a:solidFill>
                        <a:effectLst/>
                        <a:latin typeface="+mn-lt"/>
                        <a:ea typeface="+mn-ea"/>
                        <a:cs typeface="+mn-cs"/>
                      </a:endParaRPr>
                    </a:p>
                    <a:p>
                      <a:pPr marL="12065" marR="3175" algn="ctr">
                        <a:lnSpc>
                          <a:spcPct val="107000"/>
                        </a:lnSpc>
                        <a:spcBef>
                          <a:spcPts val="445"/>
                        </a:spcBef>
                        <a:spcAft>
                          <a:spcPts val="0"/>
                        </a:spcAft>
                      </a:pPr>
                      <a:endParaRPr lang="es-CO" sz="1100" b="0" kern="1200" dirty="0" smtClean="0">
                        <a:solidFill>
                          <a:schemeClr val="dk1"/>
                        </a:solidFill>
                        <a:effectLst/>
                        <a:latin typeface="+mn-lt"/>
                        <a:ea typeface="+mn-ea"/>
                        <a:cs typeface="+mn-cs"/>
                      </a:endParaRPr>
                    </a:p>
                    <a:p>
                      <a:pPr marL="12065" marR="3175" algn="ctr">
                        <a:lnSpc>
                          <a:spcPct val="107000"/>
                        </a:lnSpc>
                        <a:spcBef>
                          <a:spcPts val="445"/>
                        </a:spcBef>
                        <a:spcAft>
                          <a:spcPts val="0"/>
                        </a:spcAft>
                      </a:pPr>
                      <a:r>
                        <a:rPr lang="es-CO" sz="1100" b="0" kern="1200" dirty="0" smtClean="0">
                          <a:solidFill>
                            <a:schemeClr val="dk1"/>
                          </a:solidFill>
                          <a:effectLst/>
                          <a:latin typeface="+mn-lt"/>
                          <a:ea typeface="+mn-ea"/>
                          <a:cs typeface="+mn-cs"/>
                        </a:rPr>
                        <a:t>24</a:t>
                      </a:r>
                    </a:p>
                  </a:txBody>
                  <a:tcPr marL="0" marR="0" marT="0" marB="0">
                    <a:solidFill>
                      <a:schemeClr val="accent1">
                        <a:lumMod val="40000"/>
                        <a:lumOff val="60000"/>
                      </a:schemeClr>
                    </a:solidFill>
                  </a:tcPr>
                </a:tc>
                <a:tc>
                  <a:txBody>
                    <a:bodyPr/>
                    <a:lstStyle/>
                    <a:p>
                      <a:pPr algn="just" fontAlgn="ctr"/>
                      <a:r>
                        <a:rPr lang="es-CO" sz="1100" b="0" kern="1200" dirty="0">
                          <a:solidFill>
                            <a:schemeClr val="dk1"/>
                          </a:solidFill>
                          <a:effectLst/>
                          <a:latin typeface="+mn-lt"/>
                          <a:ea typeface="+mn-ea"/>
                          <a:cs typeface="+mn-cs"/>
                        </a:rPr>
                        <a:t>Elaborar un manual de procedimientos contables </a:t>
                      </a:r>
                      <a:r>
                        <a:rPr lang="es-CO" sz="1100" b="0" kern="1200" dirty="0" smtClean="0">
                          <a:solidFill>
                            <a:schemeClr val="dk1"/>
                          </a:solidFill>
                          <a:effectLst/>
                          <a:latin typeface="+mn-lt"/>
                          <a:ea typeface="+mn-ea"/>
                          <a:cs typeface="+mn-cs"/>
                        </a:rPr>
                        <a:t>-</a:t>
                      </a:r>
                      <a:r>
                        <a:rPr lang="es-CO" sz="1100" b="0" i="1" kern="1200" dirty="0" smtClean="0">
                          <a:solidFill>
                            <a:schemeClr val="dk1"/>
                          </a:solidFill>
                          <a:effectLst/>
                          <a:latin typeface="+mn-lt"/>
                          <a:ea typeface="+mn-ea"/>
                          <a:cs typeface="+mn-cs"/>
                        </a:rPr>
                        <a:t>No se han tomado métodos alternos con el fin de obtener información real sobre las cifras reflejadas en cartera.</a:t>
                      </a:r>
                      <a:endParaRPr lang="es-CO" sz="1100" b="0" i="1" kern="1200" dirty="0">
                        <a:solidFill>
                          <a:schemeClr val="dk1"/>
                        </a:solidFill>
                        <a:effectLst/>
                        <a:latin typeface="+mn-lt"/>
                        <a:ea typeface="+mn-ea"/>
                        <a:cs typeface="+mn-cs"/>
                      </a:endParaRPr>
                    </a:p>
                  </a:txBody>
                  <a:tcPr marL="9525" marR="9525" marT="9525" marB="0" anchor="ctr">
                    <a:solidFill>
                      <a:schemeClr val="accent1">
                        <a:lumMod val="40000"/>
                        <a:lumOff val="60000"/>
                      </a:schemeClr>
                    </a:solidFill>
                  </a:tcPr>
                </a:tc>
                <a:tc>
                  <a:txBody>
                    <a:bodyPr/>
                    <a:lstStyle/>
                    <a:p>
                      <a:pPr algn="just"/>
                      <a:endParaRPr lang="es-CO" sz="1100" b="0" kern="1200" dirty="0" smtClean="0">
                        <a:solidFill>
                          <a:srgbClr val="FF0000"/>
                        </a:solidFill>
                        <a:effectLst/>
                        <a:latin typeface="+mn-lt"/>
                        <a:ea typeface="+mn-ea"/>
                        <a:cs typeface="+mn-cs"/>
                      </a:endParaRPr>
                    </a:p>
                    <a:p>
                      <a:pPr algn="just"/>
                      <a:endParaRPr lang="es-CO" sz="1100" b="0" kern="1200" dirty="0" smtClean="0">
                        <a:solidFill>
                          <a:srgbClr val="FF0000"/>
                        </a:solidFill>
                        <a:effectLst/>
                        <a:latin typeface="+mn-lt"/>
                        <a:ea typeface="+mn-ea"/>
                        <a:cs typeface="+mn-cs"/>
                      </a:endParaRPr>
                    </a:p>
                    <a:p>
                      <a:pPr algn="just"/>
                      <a:r>
                        <a:rPr lang="es-CO" sz="1100" b="0" kern="1200" dirty="0" smtClean="0">
                          <a:solidFill>
                            <a:schemeClr val="tx1"/>
                          </a:solidFill>
                          <a:effectLst/>
                          <a:latin typeface="+mn-lt"/>
                          <a:ea typeface="+mn-ea"/>
                          <a:cs typeface="+mn-cs"/>
                        </a:rPr>
                        <a:t>En el numeral 3.5 del manual de políticas contables aprobado en el Comité IDA del 22 de diciembre de 2016 se definen los criterios que empleará la CRA para el reconocimiento, clasificación, medición y revelación de la información de cuentas por cobrar.</a:t>
                      </a:r>
                    </a:p>
                  </a:txBody>
                  <a:tcPr marL="0" marR="0" marT="0" marB="0">
                    <a:solidFill>
                      <a:schemeClr val="accent1">
                        <a:lumMod val="40000"/>
                        <a:lumOff val="60000"/>
                      </a:schemeClr>
                    </a:solidFill>
                  </a:tcPr>
                </a:tc>
                <a:tc>
                  <a:txBody>
                    <a:bodyPr/>
                    <a:lstStyle/>
                    <a:p>
                      <a:pP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marL="0" marR="0" lvl="0" indent="0" algn="ctr" defTabSz="914400" rtl="0" eaLnBrk="1" fontAlgn="auto" latinLnBrk="0" hangingPunct="1">
                        <a:lnSpc>
                          <a:spcPct val="100000"/>
                        </a:lnSpc>
                        <a:spcBef>
                          <a:spcPts val="5"/>
                        </a:spcBef>
                        <a:spcAft>
                          <a:spcPts val="0"/>
                        </a:spcAft>
                        <a:buClrTx/>
                        <a:buSzTx/>
                        <a:buFontTx/>
                        <a:buNone/>
                        <a:tabLst/>
                        <a:defRPr/>
                      </a:pPr>
                      <a:r>
                        <a:rPr lang="es-MX" sz="1100" b="0" kern="1200" dirty="0" smtClean="0">
                          <a:solidFill>
                            <a:schemeClr val="tx1"/>
                          </a:solidFill>
                          <a:effectLst/>
                          <a:latin typeface="+mn-lt"/>
                          <a:ea typeface="+mn-ea"/>
                          <a:cs typeface="+mn-cs"/>
                        </a:rPr>
                        <a:t>Subdirección Administrativa y Financiera</a:t>
                      </a:r>
                    </a:p>
                  </a:txBody>
                  <a:tcPr marL="0" marR="0" marT="0" marB="0">
                    <a:solidFill>
                      <a:schemeClr val="accent1">
                        <a:lumMod val="40000"/>
                        <a:lumOff val="60000"/>
                      </a:schemeClr>
                    </a:solidFill>
                  </a:tcPr>
                </a:tc>
                <a:tc>
                  <a:txBody>
                    <a:bodyPr/>
                    <a:lstStyle/>
                    <a:p>
                      <a:pPr algn="ctr">
                        <a:lnSpc>
                          <a:spcPct val="100000"/>
                        </a:lnSpc>
                        <a:spcBef>
                          <a:spcPts val="50"/>
                        </a:spcBef>
                        <a:spcAft>
                          <a:spcPts val="0"/>
                        </a:spcAft>
                      </a:pPr>
                      <a:endParaRPr lang="es-CO" sz="1100" b="0" dirty="0" smtClean="0">
                        <a:solidFill>
                          <a:schemeClr val="tx1"/>
                        </a:solidFill>
                        <a:effectLst/>
                        <a:latin typeface="Calibri"/>
                        <a:ea typeface="Calibri"/>
                        <a:cs typeface="Times New Roman"/>
                      </a:endParaRPr>
                    </a:p>
                    <a:p>
                      <a:pPr algn="ctr">
                        <a:lnSpc>
                          <a:spcPct val="100000"/>
                        </a:lnSpc>
                        <a:spcBef>
                          <a:spcPts val="50"/>
                        </a:spcBef>
                        <a:spcAft>
                          <a:spcPts val="0"/>
                        </a:spcAft>
                      </a:pPr>
                      <a:endParaRPr lang="es-CO" sz="1100" b="0" dirty="0" smtClean="0">
                        <a:solidFill>
                          <a:schemeClr val="tx1"/>
                        </a:solidFill>
                        <a:effectLst/>
                        <a:latin typeface="Calibri"/>
                        <a:ea typeface="Calibri"/>
                        <a:cs typeface="Times New Roman"/>
                      </a:endParaRPr>
                    </a:p>
                    <a:p>
                      <a:pPr algn="ctr">
                        <a:lnSpc>
                          <a:spcPct val="100000"/>
                        </a:lnSpc>
                        <a:spcBef>
                          <a:spcPts val="50"/>
                        </a:spcBef>
                        <a:spcAft>
                          <a:spcPts val="0"/>
                        </a:spcAft>
                      </a:pPr>
                      <a:r>
                        <a:rPr lang="es-CO" sz="1100" b="0" dirty="0" smtClean="0">
                          <a:solidFill>
                            <a:schemeClr val="tx1"/>
                          </a:solidFill>
                          <a:effectLst/>
                          <a:latin typeface="Calibri"/>
                          <a:ea typeface="Calibri"/>
                          <a:cs typeface="Times New Roman"/>
                        </a:rPr>
                        <a:t>31/12/</a:t>
                      </a:r>
                      <a:r>
                        <a:rPr lang="es-CO" sz="1100" b="0" baseline="0" dirty="0" smtClean="0">
                          <a:solidFill>
                            <a:schemeClr val="tx1"/>
                          </a:solidFill>
                          <a:effectLst/>
                          <a:latin typeface="Calibri"/>
                          <a:ea typeface="Calibri"/>
                          <a:cs typeface="Times New Roman"/>
                        </a:rPr>
                        <a:t>2016</a:t>
                      </a:r>
                      <a:endParaRPr lang="es-CO" sz="1100" b="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a:lnSpc>
                          <a:spcPts val="950"/>
                        </a:lnSpc>
                        <a:spcBef>
                          <a:spcPts val="15"/>
                        </a:spcBef>
                        <a:spcAft>
                          <a:spcPts val="0"/>
                        </a:spcAft>
                      </a:pPr>
                      <a:endParaRPr lang="es-CO" sz="1100" b="0" dirty="0" smtClean="0">
                        <a:solidFill>
                          <a:schemeClr val="tx1"/>
                        </a:solidFill>
                        <a:effectLst/>
                        <a:latin typeface="Calibri"/>
                        <a:ea typeface="Calibri"/>
                        <a:cs typeface="Times New Roman"/>
                      </a:endParaRPr>
                    </a:p>
                    <a:p>
                      <a:pPr>
                        <a:lnSpc>
                          <a:spcPts val="950"/>
                        </a:lnSpc>
                        <a:spcBef>
                          <a:spcPts val="15"/>
                        </a:spcBef>
                        <a:spcAft>
                          <a:spcPts val="0"/>
                        </a:spcAft>
                      </a:pPr>
                      <a:endParaRPr lang="es-CO" sz="1100" b="0" dirty="0" smtClean="0">
                        <a:solidFill>
                          <a:schemeClr val="tx1"/>
                        </a:solidFill>
                        <a:effectLst/>
                        <a:latin typeface="Calibri"/>
                        <a:ea typeface="Calibri"/>
                        <a:cs typeface="Times New Roman"/>
                      </a:endParaRPr>
                    </a:p>
                    <a:p>
                      <a:pPr>
                        <a:lnSpc>
                          <a:spcPts val="950"/>
                        </a:lnSpc>
                        <a:spcBef>
                          <a:spcPts val="15"/>
                        </a:spcBef>
                        <a:spcAft>
                          <a:spcPts val="0"/>
                        </a:spcAft>
                      </a:pPr>
                      <a:endParaRPr lang="es-CO" sz="1100" b="0" dirty="0" smtClean="0">
                        <a:solidFill>
                          <a:schemeClr val="tx1"/>
                        </a:solidFill>
                        <a:effectLst/>
                        <a:latin typeface="Calibri"/>
                        <a:ea typeface="Calibri"/>
                        <a:cs typeface="Times New Roman"/>
                      </a:endParaRPr>
                    </a:p>
                    <a:p>
                      <a:pPr marL="0" marR="0" lvl="0" indent="0" algn="l" defTabSz="914400" rtl="0" eaLnBrk="1" fontAlgn="auto" latinLnBrk="0" hangingPunct="1">
                        <a:lnSpc>
                          <a:spcPts val="950"/>
                        </a:lnSpc>
                        <a:spcBef>
                          <a:spcPts val="15"/>
                        </a:spcBef>
                        <a:spcAft>
                          <a:spcPts val="0"/>
                        </a:spcAft>
                        <a:buClrTx/>
                        <a:buSzTx/>
                        <a:buFontTx/>
                        <a:buNone/>
                        <a:tabLst/>
                        <a:defRPr/>
                      </a:pPr>
                      <a:r>
                        <a:rPr lang="es-MX" sz="1100" dirty="0" smtClean="0">
                          <a:solidFill>
                            <a:schemeClr val="tx1"/>
                          </a:solidFill>
                          <a:effectLst/>
                          <a:latin typeface="+mn-lt"/>
                          <a:ea typeface="Calibri"/>
                          <a:cs typeface="Times New Roman"/>
                        </a:rPr>
                        <a:t>    CUMPLIDA</a:t>
                      </a:r>
                      <a:endParaRPr lang="es-CO" sz="1100" dirty="0" smtClean="0">
                        <a:solidFill>
                          <a:schemeClr val="tx1"/>
                        </a:solidFill>
                        <a:effectLst/>
                        <a:latin typeface="+mn-lt"/>
                        <a:ea typeface="Calibri"/>
                        <a:cs typeface="Times New Roman"/>
                      </a:endParaRPr>
                    </a:p>
                  </a:txBody>
                  <a:tcPr marL="0" marR="0" marT="0" marB="0">
                    <a:solidFill>
                      <a:schemeClr val="accent1">
                        <a:lumMod val="40000"/>
                        <a:lumOff val="60000"/>
                      </a:schemeClr>
                    </a:solidFill>
                  </a:tcPr>
                </a:tc>
                <a:extLst>
                  <a:ext uri="{0D108BD9-81ED-4DB2-BD59-A6C34878D82A}">
                    <a16:rowId xmlns:a16="http://schemas.microsoft.com/office/drawing/2014/main" val="323131711"/>
                  </a:ext>
                </a:extLst>
              </a:tr>
              <a:tr h="1757228">
                <a:tc>
                  <a:txBody>
                    <a:bodyPr/>
                    <a:lstStyle/>
                    <a:p>
                      <a:pPr marL="12065" marR="3175" algn="ctr">
                        <a:lnSpc>
                          <a:spcPct val="107000"/>
                        </a:lnSpc>
                        <a:spcBef>
                          <a:spcPts val="445"/>
                        </a:spcBef>
                        <a:spcAft>
                          <a:spcPts val="0"/>
                        </a:spcAft>
                      </a:pPr>
                      <a:endParaRPr lang="es-CO"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CO"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r>
                        <a:rPr lang="es-CO" sz="900" dirty="0" smtClean="0">
                          <a:solidFill>
                            <a:schemeClr val="tx1"/>
                          </a:solidFill>
                          <a:effectLst/>
                          <a:latin typeface="Calibri"/>
                          <a:ea typeface="Calibri"/>
                          <a:cs typeface="Times New Roman"/>
                        </a:rPr>
                        <a:t>24</a:t>
                      </a:r>
                      <a:endParaRPr lang="es-CO" sz="90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marL="0" algn="just" defTabSz="914400" rtl="0" eaLnBrk="1" fontAlgn="ctr" latinLnBrk="0" hangingPunct="1"/>
                      <a:r>
                        <a:rPr lang="es-CO" sz="1100" b="0" kern="1200" dirty="0">
                          <a:solidFill>
                            <a:schemeClr val="dk1"/>
                          </a:solidFill>
                          <a:effectLst/>
                          <a:latin typeface="+mn-lt"/>
                          <a:ea typeface="+mn-ea"/>
                          <a:cs typeface="+mn-cs"/>
                        </a:rPr>
                        <a:t>Elaborar un manual de procedimientos </a:t>
                      </a:r>
                      <a:r>
                        <a:rPr lang="es-CO" sz="1100" b="0" kern="1200" dirty="0" smtClean="0">
                          <a:solidFill>
                            <a:schemeClr val="dk1"/>
                          </a:solidFill>
                          <a:effectLst/>
                          <a:latin typeface="+mn-lt"/>
                          <a:ea typeface="+mn-ea"/>
                          <a:cs typeface="+mn-cs"/>
                        </a:rPr>
                        <a:t>contables. </a:t>
                      </a:r>
                      <a:r>
                        <a:rPr lang="es-CO" sz="1000" b="0" i="1" kern="1200" dirty="0" smtClean="0">
                          <a:solidFill>
                            <a:schemeClr val="dk1"/>
                          </a:solidFill>
                          <a:effectLst/>
                          <a:latin typeface="+mn-lt"/>
                          <a:ea typeface="+mn-ea"/>
                          <a:cs typeface="+mn-cs"/>
                        </a:rPr>
                        <a:t>Se presentan, en la elaboración de las Notas a los Estados Contables, entre otros, en el tema de “APLICACIÓN CONTABLE EN PROCESOS JUDICIALES, ARBITRAJES Y CONCILIACIONES EXTRAJUDICIALES</a:t>
                      </a:r>
                      <a:endParaRPr lang="es-CO" sz="1000" b="0" i="1" kern="1200" dirty="0">
                        <a:solidFill>
                          <a:schemeClr val="dk1"/>
                        </a:solidFill>
                        <a:effectLst/>
                        <a:latin typeface="+mn-lt"/>
                        <a:ea typeface="+mn-ea"/>
                        <a:cs typeface="+mn-cs"/>
                      </a:endParaRPr>
                    </a:p>
                  </a:txBody>
                  <a:tcPr marL="9525" marR="9525" marT="9525" marB="0" anchor="ctr">
                    <a:solidFill>
                      <a:schemeClr val="accent1">
                        <a:lumMod val="40000"/>
                        <a:lumOff val="60000"/>
                      </a:schemeClr>
                    </a:solidFill>
                  </a:tcPr>
                </a:tc>
                <a:tc>
                  <a:txBody>
                    <a:bodyPr/>
                    <a:lstStyle/>
                    <a:p>
                      <a:pPr algn="just"/>
                      <a:endParaRPr lang="es-CO" sz="1100" b="0" kern="1200" dirty="0" smtClean="0">
                        <a:solidFill>
                          <a:schemeClr val="tx1"/>
                        </a:solidFill>
                        <a:effectLst/>
                        <a:latin typeface="+mn-lt"/>
                        <a:ea typeface="+mn-ea"/>
                        <a:cs typeface="+mn-cs"/>
                      </a:endParaRPr>
                    </a:p>
                    <a:p>
                      <a:pPr algn="just"/>
                      <a:r>
                        <a:rPr lang="es-CO" sz="1100" b="0" kern="1200" dirty="0" smtClean="0">
                          <a:solidFill>
                            <a:schemeClr val="tx1"/>
                          </a:solidFill>
                          <a:effectLst/>
                          <a:latin typeface="+mn-lt"/>
                          <a:ea typeface="+mn-ea"/>
                          <a:cs typeface="+mn-cs"/>
                        </a:rPr>
                        <a:t>En el numeral 3.11 del manual de políticas contables aprobado en el Comité IDA del 22 de diciembre de 2016 se define la política contable que establece los lineamientos para el reconocimiento y medición de las provisiones, pasivos contingentes y activos contingentes de la CRA.</a:t>
                      </a:r>
                    </a:p>
                  </a:txBody>
                  <a:tcPr marL="0" marR="0" marT="0" marB="0">
                    <a:solidFill>
                      <a:schemeClr val="accent1">
                        <a:lumMod val="40000"/>
                        <a:lumOff val="60000"/>
                      </a:schemeClr>
                    </a:solidFill>
                  </a:tcPr>
                </a:tc>
                <a:tc>
                  <a:txBody>
                    <a:bodyPr/>
                    <a:lstStyle/>
                    <a:p>
                      <a:pP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marL="0" marR="0" lvl="0" indent="0" algn="ctr" defTabSz="914400" rtl="0" eaLnBrk="1" fontAlgn="auto" latinLnBrk="0" hangingPunct="1">
                        <a:lnSpc>
                          <a:spcPct val="100000"/>
                        </a:lnSpc>
                        <a:spcBef>
                          <a:spcPts val="5"/>
                        </a:spcBef>
                        <a:spcAft>
                          <a:spcPts val="0"/>
                        </a:spcAft>
                        <a:buClrTx/>
                        <a:buSzTx/>
                        <a:buFontTx/>
                        <a:buNone/>
                        <a:tabLst/>
                        <a:defRPr/>
                      </a:pPr>
                      <a:r>
                        <a:rPr lang="es-MX" sz="1100" b="0" kern="1200" dirty="0" smtClean="0">
                          <a:solidFill>
                            <a:schemeClr val="tx1"/>
                          </a:solidFill>
                          <a:effectLst/>
                          <a:latin typeface="+mn-lt"/>
                          <a:ea typeface="+mn-ea"/>
                          <a:cs typeface="+mn-cs"/>
                        </a:rPr>
                        <a:t>Subdirección Administrativa y Financiera</a:t>
                      </a:r>
                    </a:p>
                  </a:txBody>
                  <a:tcPr marL="0" marR="0" marT="0" marB="0">
                    <a:solidFill>
                      <a:schemeClr val="accent1">
                        <a:lumMod val="40000"/>
                        <a:lumOff val="60000"/>
                      </a:schemeClr>
                    </a:solidFill>
                  </a:tcPr>
                </a:tc>
                <a:tc>
                  <a:txBody>
                    <a:bodyPr/>
                    <a:lstStyle/>
                    <a:p>
                      <a:pPr algn="ctr">
                        <a:lnSpc>
                          <a:spcPct val="100000"/>
                        </a:lnSpc>
                        <a:spcBef>
                          <a:spcPts val="50"/>
                        </a:spcBef>
                        <a:spcAft>
                          <a:spcPts val="0"/>
                        </a:spcAft>
                      </a:pPr>
                      <a:endParaRPr lang="es-CO" sz="1100" b="0" dirty="0" smtClean="0">
                        <a:solidFill>
                          <a:schemeClr val="tx1"/>
                        </a:solidFill>
                        <a:effectLst/>
                        <a:latin typeface="Calibri"/>
                        <a:ea typeface="Calibri"/>
                        <a:cs typeface="Times New Roman"/>
                      </a:endParaRPr>
                    </a:p>
                    <a:p>
                      <a:pPr algn="ctr">
                        <a:lnSpc>
                          <a:spcPct val="100000"/>
                        </a:lnSpc>
                        <a:spcBef>
                          <a:spcPts val="50"/>
                        </a:spcBef>
                        <a:spcAft>
                          <a:spcPts val="0"/>
                        </a:spcAft>
                      </a:pPr>
                      <a:endParaRPr lang="es-CO" sz="1100" b="0" dirty="0" smtClean="0">
                        <a:solidFill>
                          <a:schemeClr val="tx1"/>
                        </a:solidFill>
                        <a:effectLst/>
                        <a:latin typeface="Calibri"/>
                        <a:ea typeface="Calibri"/>
                        <a:cs typeface="Times New Roman"/>
                      </a:endParaRPr>
                    </a:p>
                    <a:p>
                      <a:pPr algn="ctr">
                        <a:lnSpc>
                          <a:spcPct val="100000"/>
                        </a:lnSpc>
                        <a:spcBef>
                          <a:spcPts val="50"/>
                        </a:spcBef>
                        <a:spcAft>
                          <a:spcPts val="0"/>
                        </a:spcAft>
                      </a:pPr>
                      <a:r>
                        <a:rPr lang="es-CO" sz="1100" b="0" dirty="0" smtClean="0">
                          <a:solidFill>
                            <a:schemeClr val="tx1"/>
                          </a:solidFill>
                          <a:effectLst/>
                          <a:latin typeface="+mn-lt"/>
                          <a:ea typeface="Calibri"/>
                          <a:cs typeface="Times New Roman"/>
                        </a:rPr>
                        <a:t>31/12/</a:t>
                      </a:r>
                      <a:r>
                        <a:rPr lang="es-CO" sz="1100" b="0" baseline="0" dirty="0" smtClean="0">
                          <a:solidFill>
                            <a:schemeClr val="tx1"/>
                          </a:solidFill>
                          <a:effectLst/>
                          <a:latin typeface="+mn-lt"/>
                          <a:ea typeface="Calibri"/>
                          <a:cs typeface="Times New Roman"/>
                        </a:rPr>
                        <a:t>2016</a:t>
                      </a:r>
                      <a:endParaRPr lang="es-CO" sz="1100" b="0" dirty="0">
                        <a:solidFill>
                          <a:schemeClr val="tx1"/>
                        </a:solidFill>
                        <a:effectLst/>
                        <a:latin typeface="+mn-lt"/>
                        <a:ea typeface="Calibri"/>
                        <a:cs typeface="Times New Roman"/>
                      </a:endParaRPr>
                    </a:p>
                  </a:txBody>
                  <a:tcPr marL="0" marR="0" marT="0" marB="0">
                    <a:solidFill>
                      <a:schemeClr val="accent1">
                        <a:lumMod val="40000"/>
                        <a:lumOff val="60000"/>
                      </a:schemeClr>
                    </a:solidFill>
                  </a:tcPr>
                </a:tc>
                <a:tc>
                  <a:txBody>
                    <a:bodyPr/>
                    <a:lstStyle/>
                    <a:p>
                      <a:pPr>
                        <a:lnSpc>
                          <a:spcPts val="950"/>
                        </a:lnSpc>
                        <a:spcBef>
                          <a:spcPts val="15"/>
                        </a:spcBef>
                        <a:spcAft>
                          <a:spcPts val="0"/>
                        </a:spcAft>
                      </a:pPr>
                      <a:endParaRPr lang="es-CO" sz="1100" b="0" dirty="0" smtClean="0">
                        <a:solidFill>
                          <a:schemeClr val="tx1"/>
                        </a:solidFill>
                        <a:effectLst/>
                        <a:latin typeface="Calibri"/>
                        <a:ea typeface="Calibri"/>
                        <a:cs typeface="Times New Roman"/>
                      </a:endParaRPr>
                    </a:p>
                    <a:p>
                      <a:pPr>
                        <a:lnSpc>
                          <a:spcPts val="950"/>
                        </a:lnSpc>
                        <a:spcBef>
                          <a:spcPts val="15"/>
                        </a:spcBef>
                        <a:spcAft>
                          <a:spcPts val="0"/>
                        </a:spcAft>
                      </a:pPr>
                      <a:endParaRPr lang="es-CO" sz="1100" b="0" dirty="0" smtClean="0">
                        <a:solidFill>
                          <a:schemeClr val="tx1"/>
                        </a:solidFill>
                        <a:effectLst/>
                        <a:latin typeface="Calibri"/>
                        <a:ea typeface="Calibri"/>
                        <a:cs typeface="Times New Roman"/>
                      </a:endParaRPr>
                    </a:p>
                    <a:p>
                      <a:pPr>
                        <a:lnSpc>
                          <a:spcPts val="950"/>
                        </a:lnSpc>
                        <a:spcBef>
                          <a:spcPts val="15"/>
                        </a:spcBef>
                        <a:spcAft>
                          <a:spcPts val="0"/>
                        </a:spcAft>
                      </a:pPr>
                      <a:endParaRPr lang="es-CO" sz="1100" b="0" dirty="0" smtClean="0">
                        <a:solidFill>
                          <a:schemeClr val="tx1"/>
                        </a:solidFill>
                        <a:effectLst/>
                        <a:latin typeface="Calibri"/>
                        <a:ea typeface="Calibri"/>
                        <a:cs typeface="Times New Roman"/>
                      </a:endParaRPr>
                    </a:p>
                    <a:p>
                      <a:pPr marL="0" marR="0" lvl="0" indent="0" algn="l" defTabSz="914400" rtl="0" eaLnBrk="1" fontAlgn="auto" latinLnBrk="0" hangingPunct="1">
                        <a:lnSpc>
                          <a:spcPts val="950"/>
                        </a:lnSpc>
                        <a:spcBef>
                          <a:spcPts val="15"/>
                        </a:spcBef>
                        <a:spcAft>
                          <a:spcPts val="0"/>
                        </a:spcAft>
                        <a:buClrTx/>
                        <a:buSzTx/>
                        <a:buFontTx/>
                        <a:buNone/>
                        <a:tabLst/>
                        <a:defRPr/>
                      </a:pPr>
                      <a:r>
                        <a:rPr lang="es-MX" sz="1100" dirty="0" smtClean="0">
                          <a:solidFill>
                            <a:schemeClr val="tx1"/>
                          </a:solidFill>
                          <a:effectLst/>
                          <a:latin typeface="+mn-lt"/>
                          <a:ea typeface="Calibri"/>
                          <a:cs typeface="Times New Roman"/>
                        </a:rPr>
                        <a:t>    CUMPLIDA</a:t>
                      </a:r>
                      <a:endParaRPr lang="es-CO" sz="1100" dirty="0" smtClean="0">
                        <a:solidFill>
                          <a:schemeClr val="tx1"/>
                        </a:solidFill>
                        <a:effectLst/>
                        <a:latin typeface="+mn-lt"/>
                        <a:ea typeface="Calibri"/>
                        <a:cs typeface="Times New Roman"/>
                      </a:endParaRPr>
                    </a:p>
                  </a:txBody>
                  <a:tcPr marL="0" marR="0" marT="0" marB="0">
                    <a:solidFill>
                      <a:schemeClr val="accent1">
                        <a:lumMod val="40000"/>
                        <a:lumOff val="60000"/>
                      </a:schemeClr>
                    </a:solidFill>
                  </a:tcPr>
                </a:tc>
                <a:extLst>
                  <a:ext uri="{0D108BD9-81ED-4DB2-BD59-A6C34878D82A}">
                    <a16:rowId xmlns:a16="http://schemas.microsoft.com/office/drawing/2014/main" val="149597351"/>
                  </a:ext>
                </a:extLst>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1458" y="386696"/>
            <a:ext cx="1490262" cy="830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64773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a:t>SEGUIMIENTO PLAN DE MEJORAMIENTO DE LA CGR AL 31 DE DICIEMBRE DE 2017</a:t>
            </a:r>
          </a:p>
        </p:txBody>
      </p:sp>
      <p:graphicFrame>
        <p:nvGraphicFramePr>
          <p:cNvPr id="10" name="9 Tabla"/>
          <p:cNvGraphicFramePr>
            <a:graphicFrameLocks noGrp="1"/>
          </p:cNvGraphicFramePr>
          <p:nvPr>
            <p:extLst>
              <p:ext uri="{D42A27DB-BD31-4B8C-83A1-F6EECF244321}">
                <p14:modId xmlns:p14="http://schemas.microsoft.com/office/powerpoint/2010/main" val="2574756355"/>
              </p:ext>
            </p:extLst>
          </p:nvPr>
        </p:nvGraphicFramePr>
        <p:xfrm>
          <a:off x="107504" y="1628800"/>
          <a:ext cx="8784975" cy="3960439"/>
        </p:xfrm>
        <a:graphic>
          <a:graphicData uri="http://schemas.openxmlformats.org/drawingml/2006/table">
            <a:tbl>
              <a:tblPr firstRow="1" firstCol="1" lastRow="1" lastCol="1" bandRow="1" bandCol="1">
                <a:tableStyleId>{5C22544A-7EE6-4342-B048-85BDC9FD1C3A}</a:tableStyleId>
              </a:tblPr>
              <a:tblGrid>
                <a:gridCol w="726031">
                  <a:extLst>
                    <a:ext uri="{9D8B030D-6E8A-4147-A177-3AD203B41FA5}">
                      <a16:colId xmlns:a16="http://schemas.microsoft.com/office/drawing/2014/main" val="20000"/>
                    </a:ext>
                  </a:extLst>
                </a:gridCol>
                <a:gridCol w="2130871">
                  <a:extLst>
                    <a:ext uri="{9D8B030D-6E8A-4147-A177-3AD203B41FA5}">
                      <a16:colId xmlns:a16="http://schemas.microsoft.com/office/drawing/2014/main" val="20001"/>
                    </a:ext>
                  </a:extLst>
                </a:gridCol>
                <a:gridCol w="2615706">
                  <a:extLst>
                    <a:ext uri="{9D8B030D-6E8A-4147-A177-3AD203B41FA5}">
                      <a16:colId xmlns:a16="http://schemas.microsoft.com/office/drawing/2014/main" val="20002"/>
                    </a:ext>
                  </a:extLst>
                </a:gridCol>
                <a:gridCol w="1080120">
                  <a:extLst>
                    <a:ext uri="{9D8B030D-6E8A-4147-A177-3AD203B41FA5}">
                      <a16:colId xmlns:a16="http://schemas.microsoft.com/office/drawing/2014/main" val="20003"/>
                    </a:ext>
                  </a:extLst>
                </a:gridCol>
                <a:gridCol w="1311242">
                  <a:extLst>
                    <a:ext uri="{9D8B030D-6E8A-4147-A177-3AD203B41FA5}">
                      <a16:colId xmlns:a16="http://schemas.microsoft.com/office/drawing/2014/main" val="20004"/>
                    </a:ext>
                  </a:extLst>
                </a:gridCol>
                <a:gridCol w="921005">
                  <a:extLst>
                    <a:ext uri="{9D8B030D-6E8A-4147-A177-3AD203B41FA5}">
                      <a16:colId xmlns:a16="http://schemas.microsoft.com/office/drawing/2014/main" val="20005"/>
                    </a:ext>
                  </a:extLst>
                </a:gridCol>
              </a:tblGrid>
              <a:tr h="895014">
                <a:tc>
                  <a:txBody>
                    <a:bodyPr/>
                    <a:lstStyle/>
                    <a:p>
                      <a:pPr>
                        <a:lnSpc>
                          <a:spcPts val="1000"/>
                        </a:lnSpc>
                        <a:spcBef>
                          <a:spcPts val="90"/>
                        </a:spcBef>
                        <a:spcAft>
                          <a:spcPts val="0"/>
                        </a:spcAft>
                      </a:pPr>
                      <a:r>
                        <a:rPr lang="en-US" sz="1100" dirty="0">
                          <a:effectLst/>
                        </a:rPr>
                        <a:t> </a:t>
                      </a:r>
                      <a:endParaRPr lang="es-CO" sz="1100" dirty="0">
                        <a:effectLst/>
                      </a:endParaRPr>
                    </a:p>
                    <a:p>
                      <a:pPr marL="26670" marR="20955" algn="ctr">
                        <a:lnSpc>
                          <a:spcPct val="107000"/>
                        </a:lnSpc>
                        <a:spcAft>
                          <a:spcPts val="0"/>
                        </a:spcAft>
                      </a:pPr>
                      <a:endParaRPr lang="en-US" sz="1100" spc="5" dirty="0" smtClean="0">
                        <a:effectLst/>
                      </a:endParaRPr>
                    </a:p>
                    <a:p>
                      <a:pPr marL="26670" marR="20955" algn="ctr">
                        <a:lnSpc>
                          <a:spcPct val="107000"/>
                        </a:lnSpc>
                        <a:spcAft>
                          <a:spcPts val="0"/>
                        </a:spcAft>
                      </a:pPr>
                      <a:r>
                        <a:rPr lang="en-US" sz="1100" spc="5" dirty="0" smtClean="0">
                          <a:effectLst/>
                        </a:rPr>
                        <a:t>HALLAZGO</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750"/>
                        </a:lnSpc>
                        <a:spcBef>
                          <a:spcPts val="5"/>
                        </a:spcBef>
                        <a:spcAft>
                          <a:spcPts val="0"/>
                        </a:spcAft>
                      </a:pPr>
                      <a:r>
                        <a:rPr lang="es-CO" sz="1100" dirty="0">
                          <a:effectLst/>
                        </a:rPr>
                        <a:t> </a:t>
                      </a:r>
                    </a:p>
                    <a:p>
                      <a:pPr>
                        <a:lnSpc>
                          <a:spcPts val="1000"/>
                        </a:lnSpc>
                        <a:spcAft>
                          <a:spcPts val="0"/>
                        </a:spcAft>
                      </a:pPr>
                      <a:r>
                        <a:rPr lang="es-CO" sz="1100" dirty="0">
                          <a:effectLst/>
                        </a:rPr>
                        <a:t>  </a:t>
                      </a:r>
                      <a:endParaRPr lang="es-CO" sz="1100" dirty="0" smtClean="0">
                        <a:effectLst/>
                      </a:endParaRPr>
                    </a:p>
                    <a:p>
                      <a:pPr>
                        <a:lnSpc>
                          <a:spcPts val="1000"/>
                        </a:lnSpc>
                        <a:spcAft>
                          <a:spcPts val="0"/>
                        </a:spcAft>
                      </a:pPr>
                      <a:r>
                        <a:rPr lang="es-MX" sz="1100" dirty="0" smtClean="0">
                          <a:effectLst/>
                        </a:rPr>
                        <a:t>      </a:t>
                      </a:r>
                    </a:p>
                    <a:p>
                      <a:pPr algn="ctr">
                        <a:lnSpc>
                          <a:spcPts val="1000"/>
                        </a:lnSpc>
                        <a:spcAft>
                          <a:spcPts val="0"/>
                        </a:spcAft>
                      </a:pPr>
                      <a:r>
                        <a:rPr lang="es-MX" sz="1100" dirty="0" smtClean="0">
                          <a:effectLst/>
                        </a:rPr>
                        <a:t> ACCIÓN DE MEJORA/UNIDADES</a:t>
                      </a:r>
                      <a:r>
                        <a:rPr lang="es-MX" sz="1100" baseline="0" dirty="0" smtClean="0">
                          <a:effectLst/>
                        </a:rPr>
                        <a:t> DE MEDIDA/CANTIDADES</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spc="-5" dirty="0" smtClean="0">
                          <a:effectLst/>
                        </a:rPr>
                        <a:t>AC</a:t>
                      </a:r>
                      <a:r>
                        <a:rPr lang="en-US" sz="1100" dirty="0" smtClean="0">
                          <a:effectLst/>
                        </a:rPr>
                        <a:t>T</a:t>
                      </a:r>
                      <a:r>
                        <a:rPr lang="en-US" sz="1100" spc="-10" dirty="0" smtClean="0">
                          <a:effectLst/>
                        </a:rPr>
                        <a:t>I</a:t>
                      </a:r>
                      <a:r>
                        <a:rPr lang="en-US" sz="1100" spc="-5" dirty="0" smtClean="0">
                          <a:effectLst/>
                        </a:rPr>
                        <a:t>VI</a:t>
                      </a:r>
                      <a:r>
                        <a:rPr lang="en-US" sz="1100" dirty="0" smtClean="0">
                          <a:effectLst/>
                        </a:rPr>
                        <a:t>D</a:t>
                      </a:r>
                      <a:r>
                        <a:rPr lang="en-US" sz="1100" spc="-5" dirty="0" smtClean="0">
                          <a:effectLst/>
                        </a:rPr>
                        <a:t>A</a:t>
                      </a:r>
                      <a:r>
                        <a:rPr lang="en-US" sz="1100" dirty="0" smtClean="0">
                          <a:effectLst/>
                        </a:rPr>
                        <a:t>D</a:t>
                      </a:r>
                      <a:r>
                        <a:rPr lang="en-US" sz="1100" spc="5" dirty="0" smtClean="0">
                          <a:effectLst/>
                        </a:rPr>
                        <a:t>E</a:t>
                      </a:r>
                      <a:r>
                        <a:rPr lang="en-US" sz="1100" dirty="0" smtClean="0">
                          <a:effectLst/>
                        </a:rPr>
                        <a:t>S</a:t>
                      </a:r>
                      <a:r>
                        <a:rPr lang="en-US" sz="1100" spc="-15" dirty="0" smtClean="0">
                          <a:effectLst/>
                        </a:rPr>
                        <a:t> </a:t>
                      </a:r>
                      <a:r>
                        <a:rPr lang="en-US" sz="1100" spc="5" dirty="0">
                          <a:effectLst/>
                        </a:rPr>
                        <a:t>RE</a:t>
                      </a:r>
                      <a:r>
                        <a:rPr lang="en-US" sz="1100" spc="-5" dirty="0">
                          <a:effectLst/>
                        </a:rPr>
                        <a:t>A</a:t>
                      </a:r>
                      <a:r>
                        <a:rPr lang="en-US" sz="1100" spc="-10" dirty="0">
                          <a:effectLst/>
                        </a:rPr>
                        <a:t>L</a:t>
                      </a:r>
                      <a:r>
                        <a:rPr lang="en-US" sz="1100" spc="-5" dirty="0">
                          <a:effectLst/>
                        </a:rPr>
                        <a:t>I</a:t>
                      </a:r>
                      <a:r>
                        <a:rPr lang="en-US" sz="1100" dirty="0">
                          <a:effectLst/>
                        </a:rPr>
                        <a:t>Z</a:t>
                      </a:r>
                      <a:r>
                        <a:rPr lang="en-US" sz="1100" spc="-5" dirty="0">
                          <a:effectLst/>
                        </a:rPr>
                        <a:t>A</a:t>
                      </a:r>
                      <a:r>
                        <a:rPr lang="en-US" sz="1100" dirty="0">
                          <a:effectLst/>
                        </a:rPr>
                        <a:t>D</a:t>
                      </a:r>
                      <a:r>
                        <a:rPr lang="en-US" sz="1100" spc="-5" dirty="0">
                          <a:effectLst/>
                        </a:rPr>
                        <a:t>A</a:t>
                      </a:r>
                      <a:r>
                        <a:rPr lang="en-US" sz="1100" dirty="0">
                          <a:effectLst/>
                        </a:rPr>
                        <a:t>S</a:t>
                      </a:r>
                      <a:r>
                        <a:rPr lang="en-US" sz="1100" spc="-35" dirty="0">
                          <a:effectLst/>
                        </a:rPr>
                        <a:t> </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s-CO" sz="1100" dirty="0">
                        <a:effectLst/>
                      </a:endParaRPr>
                    </a:p>
                    <a:p>
                      <a:pPr algn="ctr">
                        <a:lnSpc>
                          <a:spcPts val="1300"/>
                        </a:lnSpc>
                        <a:spcBef>
                          <a:spcPts val="100"/>
                        </a:spcBef>
                        <a:spcAft>
                          <a:spcPts val="0"/>
                        </a:spcAft>
                      </a:pPr>
                      <a:r>
                        <a:rPr lang="en-US" sz="1100" dirty="0">
                          <a:effectLst/>
                        </a:rPr>
                        <a:t> </a:t>
                      </a:r>
                      <a:r>
                        <a:rPr lang="en-US" sz="1100" spc="5" dirty="0" smtClean="0">
                          <a:effectLst/>
                        </a:rPr>
                        <a:t>RESP</a:t>
                      </a:r>
                      <a:r>
                        <a:rPr lang="en-US" sz="1100" dirty="0" smtClean="0">
                          <a:effectLst/>
                        </a:rPr>
                        <a:t>ON</a:t>
                      </a:r>
                      <a:r>
                        <a:rPr lang="en-US" sz="1100" spc="5" dirty="0" smtClean="0">
                          <a:effectLst/>
                        </a:rPr>
                        <a:t>S</a:t>
                      </a:r>
                      <a:r>
                        <a:rPr lang="en-US" sz="1100" spc="-5" dirty="0" smtClean="0">
                          <a:effectLst/>
                        </a:rPr>
                        <a:t>AB</a:t>
                      </a:r>
                      <a:r>
                        <a:rPr lang="en-US" sz="1100" spc="-10" dirty="0" smtClean="0">
                          <a:effectLst/>
                        </a:rPr>
                        <a:t>L</a:t>
                      </a:r>
                      <a:r>
                        <a:rPr lang="en-US" sz="1100" dirty="0" smtClean="0">
                          <a:effectLst/>
                        </a:rPr>
                        <a:t>E</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dirty="0" smtClean="0">
                          <a:effectLst/>
                        </a:rPr>
                        <a:t> FECHA </a:t>
                      </a:r>
                    </a:p>
                    <a:p>
                      <a:pPr algn="ctr">
                        <a:lnSpc>
                          <a:spcPts val="1000"/>
                        </a:lnSpc>
                        <a:spcAft>
                          <a:spcPts val="0"/>
                        </a:spcAft>
                      </a:pPr>
                      <a:r>
                        <a:rPr lang="en-US" sz="1100" dirty="0" smtClean="0">
                          <a:effectLst/>
                        </a:rPr>
                        <a:t>DE  VENCIMIENTO                                             INTERNA </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r>
                        <a:rPr lang="en-US" sz="1100" spc="5" dirty="0" smtClean="0">
                          <a:effectLst/>
                        </a:rPr>
                        <a:t>ES</a:t>
                      </a:r>
                      <a:r>
                        <a:rPr lang="en-US" sz="1100" dirty="0" smtClean="0">
                          <a:effectLst/>
                        </a:rPr>
                        <a:t>T</a:t>
                      </a:r>
                      <a:r>
                        <a:rPr lang="en-US" sz="1100" spc="-10" dirty="0" smtClean="0">
                          <a:effectLst/>
                        </a:rPr>
                        <a:t>A</a:t>
                      </a:r>
                      <a:r>
                        <a:rPr lang="en-US" sz="1100" dirty="0" smtClean="0">
                          <a:effectLst/>
                        </a:rPr>
                        <a:t>DO</a:t>
                      </a:r>
                      <a:r>
                        <a:rPr lang="en-US" sz="1100" spc="-5" dirty="0" smtClean="0">
                          <a:effectLst/>
                        </a:rPr>
                        <a:t> </a:t>
                      </a:r>
                      <a:r>
                        <a:rPr lang="en-US" sz="1100" dirty="0">
                          <a:effectLst/>
                        </a:rPr>
                        <a:t>DE</a:t>
                      </a:r>
                      <a:r>
                        <a:rPr lang="en-US" sz="1100" spc="10" dirty="0">
                          <a:effectLst/>
                        </a:rPr>
                        <a:t> </a:t>
                      </a:r>
                      <a:r>
                        <a:rPr lang="en-US" sz="1100" spc="-10" dirty="0">
                          <a:effectLst/>
                        </a:rPr>
                        <a:t>L</a:t>
                      </a:r>
                      <a:r>
                        <a:rPr lang="en-US" sz="1100" dirty="0">
                          <a:effectLst/>
                        </a:rPr>
                        <a:t>A </a:t>
                      </a:r>
                      <a:r>
                        <a:rPr lang="en-US" sz="1100" spc="-5" dirty="0">
                          <a:effectLst/>
                        </a:rPr>
                        <a:t>AC</a:t>
                      </a:r>
                      <a:r>
                        <a:rPr lang="en-US" sz="1100" dirty="0">
                          <a:effectLst/>
                        </a:rPr>
                        <a:t>T</a:t>
                      </a:r>
                      <a:r>
                        <a:rPr lang="en-US" sz="1100" spc="-10" dirty="0">
                          <a:effectLst/>
                        </a:rPr>
                        <a:t>I</a:t>
                      </a:r>
                      <a:r>
                        <a:rPr lang="en-US" sz="1100" spc="-5" dirty="0">
                          <a:effectLst/>
                        </a:rPr>
                        <a:t>VI</a:t>
                      </a:r>
                      <a:r>
                        <a:rPr lang="en-US" sz="1100" dirty="0">
                          <a:effectLst/>
                        </a:rPr>
                        <a:t>D</a:t>
                      </a:r>
                      <a:r>
                        <a:rPr lang="en-US" sz="1100" spc="-5" dirty="0">
                          <a:effectLst/>
                        </a:rPr>
                        <a:t>A</a:t>
                      </a:r>
                      <a:r>
                        <a:rPr lang="en-US" sz="1100" dirty="0">
                          <a:effectLst/>
                        </a:rPr>
                        <a:t>D</a:t>
                      </a:r>
                      <a:endParaRPr lang="es-CO" sz="1100" dirty="0">
                        <a:effectLst/>
                        <a:latin typeface="Calibri"/>
                        <a:ea typeface="Calibri"/>
                        <a:cs typeface="Times New Roman"/>
                      </a:endParaRPr>
                    </a:p>
                  </a:txBody>
                  <a:tcPr marL="0" marR="0" marT="0" marB="0">
                    <a:solidFill>
                      <a:schemeClr val="tx2"/>
                    </a:solidFill>
                  </a:tcPr>
                </a:tc>
                <a:extLst>
                  <a:ext uri="{0D108BD9-81ED-4DB2-BD59-A6C34878D82A}">
                    <a16:rowId xmlns:a16="http://schemas.microsoft.com/office/drawing/2014/main" val="10000"/>
                  </a:ext>
                </a:extLst>
              </a:tr>
              <a:tr h="3065425">
                <a:tc>
                  <a:txBody>
                    <a:bodyPr/>
                    <a:lstStyle/>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r>
                        <a:rPr lang="es-MX" sz="900" dirty="0" smtClean="0">
                          <a:solidFill>
                            <a:schemeClr val="tx1"/>
                          </a:solidFill>
                          <a:effectLst/>
                          <a:latin typeface="Calibri"/>
                          <a:ea typeface="Calibri"/>
                          <a:cs typeface="Times New Roman"/>
                        </a:rPr>
                        <a:t>32</a:t>
                      </a:r>
                    </a:p>
                    <a:p>
                      <a:pPr marL="12065" marR="3175" indent="0" algn="ctr" defTabSz="914400" rtl="0" eaLnBrk="1" fontAlgn="auto" latinLnBrk="0" hangingPunct="1">
                        <a:lnSpc>
                          <a:spcPct val="107000"/>
                        </a:lnSpc>
                        <a:spcBef>
                          <a:spcPts val="445"/>
                        </a:spcBef>
                        <a:spcAft>
                          <a:spcPts val="0"/>
                        </a:spcAft>
                        <a:buClrTx/>
                        <a:buSzTx/>
                        <a:buFontTx/>
                        <a:buNone/>
                        <a:tabLst/>
                        <a:defRPr/>
                      </a:pPr>
                      <a:r>
                        <a:rPr lang="es-MX" sz="900" dirty="0" smtClean="0">
                          <a:solidFill>
                            <a:schemeClr val="tx1"/>
                          </a:solidFill>
                          <a:effectLst/>
                          <a:latin typeface="+mn-lt"/>
                          <a:ea typeface="Calibri"/>
                          <a:cs typeface="Times New Roman"/>
                        </a:rPr>
                        <a:t>CGR 2013</a:t>
                      </a:r>
                      <a:endParaRPr lang="es-CO" sz="900" dirty="0" smtClean="0">
                        <a:solidFill>
                          <a:schemeClr val="tx1"/>
                        </a:solidFill>
                        <a:effectLst/>
                        <a:latin typeface="+mn-lt"/>
                        <a:ea typeface="Calibri"/>
                        <a:cs typeface="Times New Roman"/>
                      </a:endParaRPr>
                    </a:p>
                  </a:txBody>
                  <a:tcPr marL="0" marR="0" marT="0" marB="0">
                    <a:solidFill>
                      <a:schemeClr val="accent1">
                        <a:lumMod val="40000"/>
                        <a:lumOff val="60000"/>
                      </a:schemeClr>
                    </a:solidFill>
                  </a:tcPr>
                </a:tc>
                <a:tc>
                  <a:txBody>
                    <a:bodyPr/>
                    <a:lstStyle/>
                    <a:p>
                      <a:pPr algn="just">
                        <a:lnSpc>
                          <a:spcPts val="850"/>
                        </a:lnSpc>
                        <a:spcBef>
                          <a:spcPts val="5"/>
                        </a:spcBef>
                        <a:spcAft>
                          <a:spcPts val="0"/>
                        </a:spcAft>
                      </a:pPr>
                      <a:r>
                        <a:rPr lang="es-MX" sz="1100" b="0" dirty="0" smtClean="0">
                          <a:solidFill>
                            <a:schemeClr val="tx1"/>
                          </a:solidFill>
                          <a:effectLst/>
                          <a:latin typeface="Calibri"/>
                          <a:ea typeface="Calibri"/>
                          <a:cs typeface="Times New Roman"/>
                        </a:rPr>
                        <a:t>   </a:t>
                      </a:r>
                    </a:p>
                    <a:p>
                      <a:pPr algn="just">
                        <a:lnSpc>
                          <a:spcPct val="100000"/>
                        </a:lnSpc>
                        <a:spcBef>
                          <a:spcPts val="5"/>
                        </a:spcBef>
                        <a:spcAft>
                          <a:spcPts val="0"/>
                        </a:spcAft>
                      </a:pPr>
                      <a:r>
                        <a:rPr lang="es-CO" sz="1100" b="0" kern="1200" dirty="0" smtClean="0">
                          <a:solidFill>
                            <a:schemeClr val="dk1"/>
                          </a:solidFill>
                          <a:effectLst/>
                          <a:latin typeface="+mn-lt"/>
                          <a:ea typeface="+mn-ea"/>
                          <a:cs typeface="+mn-cs"/>
                        </a:rPr>
                        <a:t>Adoptar la Circular 24 del 28 de diciembre de  2015, sobre determinación del posible daño antijurídico.</a:t>
                      </a:r>
                    </a:p>
                    <a:p>
                      <a:pPr algn="just">
                        <a:lnSpc>
                          <a:spcPct val="100000"/>
                        </a:lnSpc>
                        <a:spcBef>
                          <a:spcPts val="5"/>
                        </a:spcBef>
                        <a:spcAft>
                          <a:spcPts val="0"/>
                        </a:spcAft>
                      </a:pPr>
                      <a:endParaRPr lang="es-MX" sz="1100" b="0" kern="1200" dirty="0" smtClean="0">
                        <a:solidFill>
                          <a:schemeClr val="dk1"/>
                        </a:solidFill>
                        <a:effectLst/>
                        <a:latin typeface="+mn-lt"/>
                        <a:ea typeface="+mn-ea"/>
                        <a:cs typeface="+mn-cs"/>
                      </a:endParaRPr>
                    </a:p>
                    <a:p>
                      <a:pPr algn="just">
                        <a:lnSpc>
                          <a:spcPct val="100000"/>
                        </a:lnSpc>
                        <a:spcBef>
                          <a:spcPts val="5"/>
                        </a:spcBef>
                        <a:spcAft>
                          <a:spcPts val="0"/>
                        </a:spcAft>
                      </a:pPr>
                      <a:r>
                        <a:rPr lang="es-MX" sz="1100" b="1" dirty="0" smtClean="0">
                          <a:solidFill>
                            <a:schemeClr val="tx1"/>
                          </a:solidFill>
                          <a:effectLst/>
                          <a:latin typeface="+mn-lt"/>
                          <a:ea typeface="Calibri"/>
                          <a:cs typeface="Times New Roman"/>
                        </a:rPr>
                        <a:t>UNIDAD DE MEDIDA/CANTIDADES:</a:t>
                      </a:r>
                      <a:endParaRPr lang="es-MX" sz="1100" b="0" baseline="0" dirty="0" smtClean="0">
                        <a:solidFill>
                          <a:schemeClr val="tx1"/>
                        </a:solidFill>
                        <a:effectLst/>
                        <a:latin typeface="+mn-lt"/>
                        <a:ea typeface="Calibri"/>
                        <a:cs typeface="Times New Roman"/>
                      </a:endParaRPr>
                    </a:p>
                    <a:p>
                      <a:pPr algn="just">
                        <a:lnSpc>
                          <a:spcPct val="100000"/>
                        </a:lnSpc>
                        <a:spcBef>
                          <a:spcPts val="5"/>
                        </a:spcBef>
                        <a:spcAft>
                          <a:spcPts val="0"/>
                        </a:spcAft>
                      </a:pPr>
                      <a:r>
                        <a:rPr lang="es-CO" sz="1100" b="0" dirty="0" smtClean="0">
                          <a:solidFill>
                            <a:schemeClr val="tx1"/>
                          </a:solidFill>
                          <a:effectLst/>
                          <a:latin typeface="+mn-lt"/>
                          <a:ea typeface="Calibri"/>
                          <a:cs typeface="Times New Roman"/>
                        </a:rPr>
                        <a:t>-Adopción de la metodología de Cálculo de la provisión de los procesos judiciales en contra de la entidad aprobado en Comité SIGC</a:t>
                      </a:r>
                      <a:r>
                        <a:rPr lang="es-CO" sz="1100" b="0" dirty="0" smtClean="0">
                          <a:solidFill>
                            <a:schemeClr val="tx1"/>
                          </a:solidFill>
                          <a:effectLst/>
                          <a:latin typeface="Calibri"/>
                          <a:ea typeface="Calibri"/>
                          <a:cs typeface="Times New Roman"/>
                        </a:rPr>
                        <a:t>.</a:t>
                      </a:r>
                    </a:p>
                    <a:p>
                      <a:pPr algn="just">
                        <a:lnSpc>
                          <a:spcPct val="100000"/>
                        </a:lnSpc>
                        <a:spcBef>
                          <a:spcPts val="5"/>
                        </a:spcBef>
                        <a:spcAft>
                          <a:spcPts val="0"/>
                        </a:spcAft>
                      </a:pPr>
                      <a:r>
                        <a:rPr lang="es-MX" sz="1100" b="0" dirty="0" smtClean="0">
                          <a:solidFill>
                            <a:schemeClr val="tx1"/>
                          </a:solidFill>
                          <a:effectLst/>
                          <a:latin typeface="+mn-lt"/>
                          <a:ea typeface="Calibri"/>
                          <a:cs typeface="Times New Roman"/>
                        </a:rPr>
                        <a:t>-1</a:t>
                      </a:r>
                      <a:r>
                        <a:rPr lang="es-MX" sz="1100" b="0" baseline="0" dirty="0" smtClean="0">
                          <a:solidFill>
                            <a:schemeClr val="tx1"/>
                          </a:solidFill>
                          <a:effectLst/>
                          <a:latin typeface="+mn-lt"/>
                          <a:ea typeface="Calibri"/>
                          <a:cs typeface="Times New Roman"/>
                        </a:rPr>
                        <a:t> </a:t>
                      </a:r>
                      <a:endParaRPr lang="es-MX" sz="1100" b="0" dirty="0" smtClean="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a:lnSpc>
                          <a:spcPts val="500"/>
                        </a:lnSpc>
                        <a:spcBef>
                          <a:spcPts val="50"/>
                        </a:spcBef>
                        <a:spcAft>
                          <a:spcPts val="0"/>
                        </a:spcAft>
                      </a:pPr>
                      <a:r>
                        <a:rPr lang="es-MX" sz="1100" b="0" kern="1200" dirty="0" smtClean="0">
                          <a:solidFill>
                            <a:schemeClr val="tx1"/>
                          </a:solidFill>
                          <a:effectLst/>
                          <a:latin typeface="+mn-lt"/>
                          <a:ea typeface="+mn-ea"/>
                          <a:cs typeface="+mn-cs"/>
                        </a:rPr>
                        <a:t> </a:t>
                      </a:r>
                    </a:p>
                    <a:p>
                      <a:pPr marL="0" marR="0" indent="0" algn="just" defTabSz="914400" rtl="0" eaLnBrk="1" fontAlgn="auto" latinLnBrk="0" hangingPunct="1">
                        <a:lnSpc>
                          <a:spcPct val="100000"/>
                        </a:lnSpc>
                        <a:spcBef>
                          <a:spcPts val="50"/>
                        </a:spcBef>
                        <a:spcAft>
                          <a:spcPts val="0"/>
                        </a:spcAft>
                        <a:buClrTx/>
                        <a:buSzTx/>
                        <a:buFontTx/>
                        <a:buNone/>
                        <a:tabLst/>
                        <a:defRPr/>
                      </a:pPr>
                      <a:r>
                        <a:rPr lang="es-MX" sz="1100" b="0" kern="1200" dirty="0" smtClean="0">
                          <a:solidFill>
                            <a:schemeClr val="tx1"/>
                          </a:solidFill>
                          <a:effectLst/>
                          <a:latin typeface="+mn-lt"/>
                          <a:ea typeface="+mn-ea"/>
                          <a:cs typeface="+mn-cs"/>
                        </a:rPr>
                        <a:t> </a:t>
                      </a:r>
                      <a:r>
                        <a:rPr lang="es-CO" sz="1100" b="0" kern="1200" dirty="0" smtClean="0">
                          <a:solidFill>
                            <a:schemeClr val="dk1"/>
                          </a:solidFill>
                          <a:effectLst/>
                          <a:latin typeface="+mn-lt"/>
                          <a:ea typeface="+mn-ea"/>
                          <a:cs typeface="+mn-cs"/>
                        </a:rPr>
                        <a:t>A partir de diciembre de 2015 se vienen registrando contablemente los valores informados como provisión contable y/o cuentas de orden de procesos jurídicos en el documento remitido por la OAJ de la CRA "informe mensual para contingencias judiciales" el cual atiende lo señalado en la Circular 0023 del 11/12/2015.</a:t>
                      </a:r>
                      <a:r>
                        <a:rPr lang="es-CO" sz="1100" b="0" kern="1200" baseline="0" dirty="0" smtClean="0">
                          <a:solidFill>
                            <a:schemeClr val="dk1"/>
                          </a:solidFill>
                          <a:effectLst/>
                          <a:latin typeface="+mn-lt"/>
                          <a:ea typeface="+mn-ea"/>
                          <a:cs typeface="+mn-cs"/>
                        </a:rPr>
                        <a:t> </a:t>
                      </a:r>
                      <a:r>
                        <a:rPr lang="es-MX" sz="1100" b="0" kern="1200" dirty="0" smtClean="0">
                          <a:solidFill>
                            <a:schemeClr val="dk1"/>
                          </a:solidFill>
                          <a:effectLst/>
                          <a:latin typeface="+mn-lt"/>
                          <a:ea typeface="+mn-ea"/>
                          <a:cs typeface="+mn-cs"/>
                        </a:rPr>
                        <a:t>En</a:t>
                      </a:r>
                      <a:r>
                        <a:rPr lang="es-MX" sz="1100" b="0" kern="1200" baseline="0" dirty="0" smtClean="0">
                          <a:solidFill>
                            <a:schemeClr val="dk1"/>
                          </a:solidFill>
                          <a:effectLst/>
                          <a:latin typeface="+mn-lt"/>
                          <a:ea typeface="+mn-ea"/>
                          <a:cs typeface="+mn-cs"/>
                        </a:rPr>
                        <a:t> el Comité Ordinario de Conciliación y Defensa Judicial N° 01 de 2016, se presentó el tema de la adopción de la circular N° 23 de 2015.</a:t>
                      </a:r>
                      <a:endParaRPr lang="es-CO" sz="1100" b="0" kern="1200" dirty="0" smtClean="0">
                        <a:solidFill>
                          <a:schemeClr val="tx1"/>
                        </a:solidFill>
                        <a:effectLst/>
                        <a:latin typeface="+mn-lt"/>
                        <a:ea typeface="+mn-ea"/>
                        <a:cs typeface="+mn-cs"/>
                      </a:endParaRPr>
                    </a:p>
                  </a:txBody>
                  <a:tcPr marL="0" marR="0" marT="0" marB="0">
                    <a:solidFill>
                      <a:schemeClr val="accent1">
                        <a:lumMod val="40000"/>
                        <a:lumOff val="60000"/>
                      </a:schemeClr>
                    </a:solidFill>
                  </a:tcPr>
                </a:tc>
                <a:tc>
                  <a:txBody>
                    <a:bodyPr/>
                    <a:lstStyle/>
                    <a:p>
                      <a:pP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gn="ctr">
                        <a:lnSpc>
                          <a:spcPct val="100000"/>
                        </a:lnSpc>
                        <a:spcBef>
                          <a:spcPts val="5"/>
                        </a:spcBef>
                        <a:spcAft>
                          <a:spcPts val="0"/>
                        </a:spcAft>
                      </a:pPr>
                      <a:r>
                        <a:rPr lang="es-MX" sz="1100" b="0" dirty="0" smtClean="0">
                          <a:solidFill>
                            <a:schemeClr val="tx1"/>
                          </a:solidFill>
                          <a:effectLst/>
                          <a:latin typeface="+mn-lt"/>
                          <a:ea typeface="Calibri"/>
                          <a:cs typeface="Times New Roman"/>
                        </a:rPr>
                        <a:t>Subdirección Administrativa y Financiera </a:t>
                      </a:r>
                      <a:endParaRPr lang="es-CO" sz="1100" b="0" dirty="0">
                        <a:solidFill>
                          <a:schemeClr val="tx1"/>
                        </a:solidFill>
                        <a:effectLst/>
                        <a:latin typeface="+mn-lt"/>
                        <a:ea typeface="Calibri"/>
                        <a:cs typeface="Times New Roman"/>
                      </a:endParaRPr>
                    </a:p>
                  </a:txBody>
                  <a:tcPr marL="0" marR="0" marT="0" marB="0">
                    <a:solidFill>
                      <a:schemeClr val="accent1">
                        <a:lumMod val="40000"/>
                        <a:lumOff val="60000"/>
                      </a:schemeClr>
                    </a:solidFill>
                  </a:tcPr>
                </a:tc>
                <a:tc>
                  <a:txBody>
                    <a:bodyPr/>
                    <a:lstStyle/>
                    <a:p>
                      <a:pPr>
                        <a:lnSpc>
                          <a:spcPct val="100000"/>
                        </a:lnSpc>
                        <a:spcBef>
                          <a:spcPts val="50"/>
                        </a:spcBef>
                        <a:spcAft>
                          <a:spcPts val="0"/>
                        </a:spcAft>
                      </a:pPr>
                      <a:r>
                        <a:rPr lang="es-MX" sz="1100" b="0" dirty="0" smtClean="0">
                          <a:solidFill>
                            <a:schemeClr val="tx1"/>
                          </a:solidFill>
                          <a:effectLst/>
                          <a:latin typeface="+mn-lt"/>
                          <a:ea typeface="Calibri"/>
                          <a:cs typeface="Times New Roman"/>
                        </a:rPr>
                        <a:t>   </a:t>
                      </a:r>
                    </a:p>
                    <a:p>
                      <a:pPr>
                        <a:lnSpc>
                          <a:spcPct val="100000"/>
                        </a:lnSpc>
                        <a:spcBef>
                          <a:spcPts val="50"/>
                        </a:spcBef>
                        <a:spcAft>
                          <a:spcPts val="0"/>
                        </a:spcAft>
                      </a:pPr>
                      <a:endParaRPr lang="es-MX" sz="1100" b="0" dirty="0" smtClean="0">
                        <a:solidFill>
                          <a:schemeClr val="tx1"/>
                        </a:solidFill>
                        <a:effectLst/>
                        <a:latin typeface="+mn-lt"/>
                        <a:ea typeface="Calibri"/>
                        <a:cs typeface="Times New Roman"/>
                      </a:endParaRPr>
                    </a:p>
                    <a:p>
                      <a:pPr>
                        <a:lnSpc>
                          <a:spcPct val="100000"/>
                        </a:lnSpc>
                        <a:spcBef>
                          <a:spcPts val="50"/>
                        </a:spcBef>
                        <a:spcAft>
                          <a:spcPts val="0"/>
                        </a:spcAft>
                      </a:pPr>
                      <a:endParaRPr lang="es-MX" sz="1100" b="0" dirty="0" smtClean="0">
                        <a:solidFill>
                          <a:schemeClr val="tx1"/>
                        </a:solidFill>
                        <a:effectLst/>
                        <a:latin typeface="+mn-lt"/>
                        <a:ea typeface="Calibri"/>
                        <a:cs typeface="Times New Roman"/>
                      </a:endParaRPr>
                    </a:p>
                    <a:p>
                      <a:pPr algn="ctr">
                        <a:lnSpc>
                          <a:spcPct val="100000"/>
                        </a:lnSpc>
                        <a:spcBef>
                          <a:spcPts val="50"/>
                        </a:spcBef>
                        <a:spcAft>
                          <a:spcPts val="0"/>
                        </a:spcAft>
                      </a:pPr>
                      <a:r>
                        <a:rPr lang="es-MX" sz="1100" b="0" dirty="0" smtClean="0">
                          <a:solidFill>
                            <a:schemeClr val="tx1"/>
                          </a:solidFill>
                          <a:effectLst/>
                          <a:latin typeface="+mn-lt"/>
                          <a:ea typeface="Calibri"/>
                          <a:cs typeface="Times New Roman"/>
                        </a:rPr>
                        <a:t>      29/2/</a:t>
                      </a:r>
                      <a:r>
                        <a:rPr lang="es-MX" sz="1100" b="0" baseline="0" dirty="0" smtClean="0">
                          <a:solidFill>
                            <a:schemeClr val="tx1"/>
                          </a:solidFill>
                          <a:effectLst/>
                          <a:latin typeface="+mn-lt"/>
                          <a:ea typeface="Calibri"/>
                          <a:cs typeface="Times New Roman"/>
                        </a:rPr>
                        <a:t>2016</a:t>
                      </a:r>
                      <a:endParaRPr lang="es-CO" sz="1100" b="0" dirty="0">
                        <a:solidFill>
                          <a:schemeClr val="tx1"/>
                        </a:solidFill>
                        <a:effectLst/>
                        <a:latin typeface="+mn-lt"/>
                        <a:ea typeface="Calibri"/>
                        <a:cs typeface="Times New Roman"/>
                      </a:endParaRPr>
                    </a:p>
                  </a:txBody>
                  <a:tcPr marL="0" marR="0" marT="0" marB="0">
                    <a:solidFill>
                      <a:schemeClr val="accent1">
                        <a:lumMod val="40000"/>
                        <a:lumOff val="60000"/>
                      </a:schemeClr>
                    </a:solidFill>
                  </a:tcPr>
                </a:tc>
                <a:tc>
                  <a:txBody>
                    <a:bodyPr/>
                    <a:lstStyle/>
                    <a:p>
                      <a:pPr>
                        <a:lnSpc>
                          <a:spcPts val="950"/>
                        </a:lnSpc>
                        <a:spcBef>
                          <a:spcPts val="15"/>
                        </a:spcBef>
                        <a:spcAft>
                          <a:spcPts val="0"/>
                        </a:spcAft>
                      </a:pPr>
                      <a:endParaRPr lang="es-MX" sz="900" dirty="0" smtClean="0">
                        <a:solidFill>
                          <a:schemeClr val="tx1"/>
                        </a:solidFill>
                        <a:effectLst/>
                        <a:latin typeface="Calibri"/>
                        <a:ea typeface="Calibri"/>
                        <a:cs typeface="Times New Roman"/>
                      </a:endParaRPr>
                    </a:p>
                    <a:p>
                      <a:pPr>
                        <a:lnSpc>
                          <a:spcPts val="950"/>
                        </a:lnSpc>
                        <a:spcBef>
                          <a:spcPts val="15"/>
                        </a:spcBef>
                        <a:spcAft>
                          <a:spcPts val="0"/>
                        </a:spcAft>
                      </a:pPr>
                      <a:endParaRPr lang="es-MX" sz="900" dirty="0" smtClean="0">
                        <a:solidFill>
                          <a:schemeClr val="tx1"/>
                        </a:solidFill>
                        <a:effectLst/>
                        <a:latin typeface="Calibri"/>
                        <a:ea typeface="Calibri"/>
                        <a:cs typeface="Times New Roman"/>
                      </a:endParaRPr>
                    </a:p>
                    <a:p>
                      <a:pPr>
                        <a:lnSpc>
                          <a:spcPts val="950"/>
                        </a:lnSpc>
                        <a:spcBef>
                          <a:spcPts val="15"/>
                        </a:spcBef>
                        <a:spcAft>
                          <a:spcPts val="0"/>
                        </a:spcAft>
                      </a:pPr>
                      <a:endParaRPr lang="es-MX" sz="900" dirty="0" smtClean="0">
                        <a:solidFill>
                          <a:schemeClr val="tx1"/>
                        </a:solidFill>
                        <a:effectLst/>
                        <a:latin typeface="Calibri"/>
                        <a:ea typeface="Calibri"/>
                        <a:cs typeface="Times New Roman"/>
                      </a:endParaRPr>
                    </a:p>
                    <a:p>
                      <a:pPr>
                        <a:lnSpc>
                          <a:spcPts val="950"/>
                        </a:lnSpc>
                        <a:spcBef>
                          <a:spcPts val="15"/>
                        </a:spcBef>
                        <a:spcAft>
                          <a:spcPts val="0"/>
                        </a:spcAft>
                      </a:pPr>
                      <a:endParaRPr lang="es-MX" sz="900" dirty="0" smtClean="0">
                        <a:solidFill>
                          <a:schemeClr val="tx1"/>
                        </a:solidFill>
                        <a:effectLst/>
                        <a:latin typeface="Calibri"/>
                        <a:ea typeface="Calibri"/>
                        <a:cs typeface="Times New Roman"/>
                      </a:endParaRPr>
                    </a:p>
                    <a:p>
                      <a:pPr algn="ctr">
                        <a:lnSpc>
                          <a:spcPts val="950"/>
                        </a:lnSpc>
                        <a:spcBef>
                          <a:spcPts val="15"/>
                        </a:spcBef>
                        <a:spcAft>
                          <a:spcPts val="0"/>
                        </a:spcAft>
                      </a:pPr>
                      <a:r>
                        <a:rPr lang="es-MX" sz="1100" b="1" dirty="0" smtClean="0">
                          <a:solidFill>
                            <a:schemeClr val="tx1"/>
                          </a:solidFill>
                          <a:effectLst/>
                          <a:latin typeface="Calibri"/>
                          <a:ea typeface="Calibri"/>
                          <a:cs typeface="Times New Roman"/>
                        </a:rPr>
                        <a:t>               CUMPLIDA</a:t>
                      </a:r>
                      <a:endParaRPr lang="es-CO" sz="1100" b="1"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extLst>
                  <a:ext uri="{0D108BD9-81ED-4DB2-BD59-A6C34878D82A}">
                    <a16:rowId xmlns:a16="http://schemas.microsoft.com/office/drawing/2014/main" val="638557757"/>
                  </a:ext>
                </a:extLst>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1458" y="386696"/>
            <a:ext cx="1490262" cy="830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99059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a:t>SEGUIMIENTO PLAN DE MEJORAMIENTO DE LA CGR AL 31 DE DICIEMBRE DE 2017</a:t>
            </a:r>
          </a:p>
        </p:txBody>
      </p:sp>
      <p:graphicFrame>
        <p:nvGraphicFramePr>
          <p:cNvPr id="10" name="9 Tabla"/>
          <p:cNvGraphicFramePr>
            <a:graphicFrameLocks noGrp="1"/>
          </p:cNvGraphicFramePr>
          <p:nvPr>
            <p:extLst>
              <p:ext uri="{D42A27DB-BD31-4B8C-83A1-F6EECF244321}">
                <p14:modId xmlns:p14="http://schemas.microsoft.com/office/powerpoint/2010/main" val="1786088461"/>
              </p:ext>
            </p:extLst>
          </p:nvPr>
        </p:nvGraphicFramePr>
        <p:xfrm>
          <a:off x="107504" y="1628800"/>
          <a:ext cx="8856984" cy="3888431"/>
        </p:xfrm>
        <a:graphic>
          <a:graphicData uri="http://schemas.openxmlformats.org/drawingml/2006/table">
            <a:tbl>
              <a:tblPr firstRow="1" firstCol="1" lastRow="1" lastCol="1" bandRow="1" bandCol="1">
                <a:tableStyleId>{5C22544A-7EE6-4342-B048-85BDC9FD1C3A}</a:tableStyleId>
              </a:tblPr>
              <a:tblGrid>
                <a:gridCol w="731982">
                  <a:extLst>
                    <a:ext uri="{9D8B030D-6E8A-4147-A177-3AD203B41FA5}">
                      <a16:colId xmlns:a16="http://schemas.microsoft.com/office/drawing/2014/main" val="20000"/>
                    </a:ext>
                  </a:extLst>
                </a:gridCol>
                <a:gridCol w="2148337">
                  <a:extLst>
                    <a:ext uri="{9D8B030D-6E8A-4147-A177-3AD203B41FA5}">
                      <a16:colId xmlns:a16="http://schemas.microsoft.com/office/drawing/2014/main" val="20001"/>
                    </a:ext>
                  </a:extLst>
                </a:gridCol>
                <a:gridCol w="2664297">
                  <a:extLst>
                    <a:ext uri="{9D8B030D-6E8A-4147-A177-3AD203B41FA5}">
                      <a16:colId xmlns:a16="http://schemas.microsoft.com/office/drawing/2014/main" val="20002"/>
                    </a:ext>
                  </a:extLst>
                </a:gridCol>
                <a:gridCol w="1152128">
                  <a:extLst>
                    <a:ext uri="{9D8B030D-6E8A-4147-A177-3AD203B41FA5}">
                      <a16:colId xmlns:a16="http://schemas.microsoft.com/office/drawing/2014/main" val="20003"/>
                    </a:ext>
                  </a:extLst>
                </a:gridCol>
                <a:gridCol w="1231686">
                  <a:extLst>
                    <a:ext uri="{9D8B030D-6E8A-4147-A177-3AD203B41FA5}">
                      <a16:colId xmlns:a16="http://schemas.microsoft.com/office/drawing/2014/main" val="20004"/>
                    </a:ext>
                  </a:extLst>
                </a:gridCol>
                <a:gridCol w="928554">
                  <a:extLst>
                    <a:ext uri="{9D8B030D-6E8A-4147-A177-3AD203B41FA5}">
                      <a16:colId xmlns:a16="http://schemas.microsoft.com/office/drawing/2014/main" val="20005"/>
                    </a:ext>
                  </a:extLst>
                </a:gridCol>
              </a:tblGrid>
              <a:tr h="682181">
                <a:tc>
                  <a:txBody>
                    <a:bodyPr/>
                    <a:lstStyle/>
                    <a:p>
                      <a:pPr>
                        <a:lnSpc>
                          <a:spcPts val="1000"/>
                        </a:lnSpc>
                        <a:spcBef>
                          <a:spcPts val="90"/>
                        </a:spcBef>
                        <a:spcAft>
                          <a:spcPts val="0"/>
                        </a:spcAft>
                      </a:pPr>
                      <a:r>
                        <a:rPr lang="en-US" sz="1100" dirty="0">
                          <a:effectLst/>
                        </a:rPr>
                        <a:t> </a:t>
                      </a:r>
                      <a:endParaRPr lang="es-CO" sz="1100" dirty="0">
                        <a:effectLst/>
                      </a:endParaRPr>
                    </a:p>
                    <a:p>
                      <a:pPr marL="26670" marR="20955" algn="ctr">
                        <a:lnSpc>
                          <a:spcPct val="107000"/>
                        </a:lnSpc>
                        <a:spcAft>
                          <a:spcPts val="0"/>
                        </a:spcAft>
                      </a:pPr>
                      <a:endParaRPr lang="en-US" sz="1100" spc="5" dirty="0" smtClean="0">
                        <a:effectLst/>
                      </a:endParaRPr>
                    </a:p>
                    <a:p>
                      <a:pPr marL="26670" marR="20955" algn="ctr">
                        <a:lnSpc>
                          <a:spcPct val="107000"/>
                        </a:lnSpc>
                        <a:spcAft>
                          <a:spcPts val="0"/>
                        </a:spcAft>
                      </a:pPr>
                      <a:r>
                        <a:rPr lang="en-US" sz="1100" spc="5" dirty="0" smtClean="0">
                          <a:effectLst/>
                        </a:rPr>
                        <a:t>HALLAZGO</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750"/>
                        </a:lnSpc>
                        <a:spcBef>
                          <a:spcPts val="5"/>
                        </a:spcBef>
                        <a:spcAft>
                          <a:spcPts val="0"/>
                        </a:spcAft>
                      </a:pPr>
                      <a:r>
                        <a:rPr lang="es-CO" sz="1100" dirty="0">
                          <a:effectLst/>
                        </a:rPr>
                        <a:t> </a:t>
                      </a:r>
                    </a:p>
                    <a:p>
                      <a:pPr>
                        <a:lnSpc>
                          <a:spcPts val="1000"/>
                        </a:lnSpc>
                        <a:spcAft>
                          <a:spcPts val="0"/>
                        </a:spcAft>
                      </a:pPr>
                      <a:r>
                        <a:rPr lang="es-CO" sz="1100" dirty="0">
                          <a:effectLst/>
                        </a:rPr>
                        <a:t>  </a:t>
                      </a:r>
                      <a:endParaRPr lang="es-CO" sz="1100" dirty="0" smtClean="0">
                        <a:effectLst/>
                      </a:endParaRPr>
                    </a:p>
                    <a:p>
                      <a:pPr>
                        <a:lnSpc>
                          <a:spcPts val="1000"/>
                        </a:lnSpc>
                        <a:spcAft>
                          <a:spcPts val="0"/>
                        </a:spcAft>
                      </a:pPr>
                      <a:r>
                        <a:rPr lang="es-MX" sz="1100" dirty="0" smtClean="0">
                          <a:effectLst/>
                        </a:rPr>
                        <a:t>      </a:t>
                      </a:r>
                    </a:p>
                    <a:p>
                      <a:pPr algn="ctr">
                        <a:lnSpc>
                          <a:spcPts val="1000"/>
                        </a:lnSpc>
                        <a:spcAft>
                          <a:spcPts val="0"/>
                        </a:spcAft>
                      </a:pPr>
                      <a:r>
                        <a:rPr lang="es-MX" sz="1100" dirty="0" smtClean="0">
                          <a:effectLst/>
                        </a:rPr>
                        <a:t> ACCIÓN DE MEJORA/UNIDADES</a:t>
                      </a:r>
                      <a:r>
                        <a:rPr lang="es-MX" sz="1100" baseline="0" dirty="0" smtClean="0">
                          <a:effectLst/>
                        </a:rPr>
                        <a:t> DE MEDIDA/CANTIDADES</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spc="-5" dirty="0" smtClean="0">
                          <a:effectLst/>
                        </a:rPr>
                        <a:t>AC</a:t>
                      </a:r>
                      <a:r>
                        <a:rPr lang="en-US" sz="1100" dirty="0" smtClean="0">
                          <a:effectLst/>
                        </a:rPr>
                        <a:t>T</a:t>
                      </a:r>
                      <a:r>
                        <a:rPr lang="en-US" sz="1100" spc="-10" dirty="0" smtClean="0">
                          <a:effectLst/>
                        </a:rPr>
                        <a:t>I</a:t>
                      </a:r>
                      <a:r>
                        <a:rPr lang="en-US" sz="1100" spc="-5" dirty="0" smtClean="0">
                          <a:effectLst/>
                        </a:rPr>
                        <a:t>VI</a:t>
                      </a:r>
                      <a:r>
                        <a:rPr lang="en-US" sz="1100" dirty="0" smtClean="0">
                          <a:effectLst/>
                        </a:rPr>
                        <a:t>D</a:t>
                      </a:r>
                      <a:r>
                        <a:rPr lang="en-US" sz="1100" spc="-5" dirty="0" smtClean="0">
                          <a:effectLst/>
                        </a:rPr>
                        <a:t>A</a:t>
                      </a:r>
                      <a:r>
                        <a:rPr lang="en-US" sz="1100" dirty="0" smtClean="0">
                          <a:effectLst/>
                        </a:rPr>
                        <a:t>D</a:t>
                      </a:r>
                      <a:r>
                        <a:rPr lang="en-US" sz="1100" spc="5" dirty="0" smtClean="0">
                          <a:effectLst/>
                        </a:rPr>
                        <a:t>E</a:t>
                      </a:r>
                      <a:r>
                        <a:rPr lang="en-US" sz="1100" dirty="0" smtClean="0">
                          <a:effectLst/>
                        </a:rPr>
                        <a:t>S</a:t>
                      </a:r>
                      <a:r>
                        <a:rPr lang="en-US" sz="1100" spc="-15" dirty="0" smtClean="0">
                          <a:effectLst/>
                        </a:rPr>
                        <a:t> </a:t>
                      </a:r>
                      <a:r>
                        <a:rPr lang="en-US" sz="1100" spc="5" dirty="0">
                          <a:effectLst/>
                        </a:rPr>
                        <a:t>RE</a:t>
                      </a:r>
                      <a:r>
                        <a:rPr lang="en-US" sz="1100" spc="-5" dirty="0">
                          <a:effectLst/>
                        </a:rPr>
                        <a:t>A</a:t>
                      </a:r>
                      <a:r>
                        <a:rPr lang="en-US" sz="1100" spc="-10" dirty="0">
                          <a:effectLst/>
                        </a:rPr>
                        <a:t>L</a:t>
                      </a:r>
                      <a:r>
                        <a:rPr lang="en-US" sz="1100" spc="-5" dirty="0">
                          <a:effectLst/>
                        </a:rPr>
                        <a:t>I</a:t>
                      </a:r>
                      <a:r>
                        <a:rPr lang="en-US" sz="1100" dirty="0">
                          <a:effectLst/>
                        </a:rPr>
                        <a:t>Z</a:t>
                      </a:r>
                      <a:r>
                        <a:rPr lang="en-US" sz="1100" spc="-5" dirty="0">
                          <a:effectLst/>
                        </a:rPr>
                        <a:t>A</a:t>
                      </a:r>
                      <a:r>
                        <a:rPr lang="en-US" sz="1100" dirty="0">
                          <a:effectLst/>
                        </a:rPr>
                        <a:t>D</a:t>
                      </a:r>
                      <a:r>
                        <a:rPr lang="en-US" sz="1100" spc="-5" dirty="0">
                          <a:effectLst/>
                        </a:rPr>
                        <a:t>A</a:t>
                      </a:r>
                      <a:r>
                        <a:rPr lang="en-US" sz="1100" dirty="0">
                          <a:effectLst/>
                        </a:rPr>
                        <a:t>S</a:t>
                      </a:r>
                      <a:r>
                        <a:rPr lang="en-US" sz="1100" spc="-35" dirty="0">
                          <a:effectLst/>
                        </a:rPr>
                        <a:t> </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s-CO" sz="1100" dirty="0">
                        <a:effectLst/>
                      </a:endParaRPr>
                    </a:p>
                    <a:p>
                      <a:pPr algn="ctr">
                        <a:lnSpc>
                          <a:spcPts val="1300"/>
                        </a:lnSpc>
                        <a:spcBef>
                          <a:spcPts val="100"/>
                        </a:spcBef>
                        <a:spcAft>
                          <a:spcPts val="0"/>
                        </a:spcAft>
                      </a:pPr>
                      <a:r>
                        <a:rPr lang="en-US" sz="1100" dirty="0">
                          <a:effectLst/>
                        </a:rPr>
                        <a:t> </a:t>
                      </a:r>
                      <a:r>
                        <a:rPr lang="en-US" sz="1100" spc="5" dirty="0" smtClean="0">
                          <a:effectLst/>
                        </a:rPr>
                        <a:t>RESP</a:t>
                      </a:r>
                      <a:r>
                        <a:rPr lang="en-US" sz="1100" dirty="0" smtClean="0">
                          <a:effectLst/>
                        </a:rPr>
                        <a:t>ON</a:t>
                      </a:r>
                      <a:r>
                        <a:rPr lang="en-US" sz="1100" spc="5" dirty="0" smtClean="0">
                          <a:effectLst/>
                        </a:rPr>
                        <a:t>S</a:t>
                      </a:r>
                      <a:r>
                        <a:rPr lang="en-US" sz="1100" spc="-5" dirty="0" smtClean="0">
                          <a:effectLst/>
                        </a:rPr>
                        <a:t>AB</a:t>
                      </a:r>
                      <a:r>
                        <a:rPr lang="en-US" sz="1100" spc="-10" dirty="0" smtClean="0">
                          <a:effectLst/>
                        </a:rPr>
                        <a:t>L</a:t>
                      </a:r>
                      <a:r>
                        <a:rPr lang="en-US" sz="1100" dirty="0" smtClean="0">
                          <a:effectLst/>
                        </a:rPr>
                        <a:t>E</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dirty="0" smtClean="0">
                          <a:effectLst/>
                        </a:rPr>
                        <a:t> FECHA </a:t>
                      </a:r>
                    </a:p>
                    <a:p>
                      <a:pPr algn="ctr">
                        <a:lnSpc>
                          <a:spcPts val="1000"/>
                        </a:lnSpc>
                        <a:spcAft>
                          <a:spcPts val="0"/>
                        </a:spcAft>
                      </a:pPr>
                      <a:r>
                        <a:rPr lang="en-US" sz="1100" dirty="0" smtClean="0">
                          <a:effectLst/>
                        </a:rPr>
                        <a:t>DE  VENCIMIENTO                                             INTERNA </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r>
                        <a:rPr lang="en-US" sz="1100" spc="5" dirty="0" smtClean="0">
                          <a:effectLst/>
                        </a:rPr>
                        <a:t>ES</a:t>
                      </a:r>
                      <a:r>
                        <a:rPr lang="en-US" sz="1100" dirty="0" smtClean="0">
                          <a:effectLst/>
                        </a:rPr>
                        <a:t>T</a:t>
                      </a:r>
                      <a:r>
                        <a:rPr lang="en-US" sz="1100" spc="-10" dirty="0" smtClean="0">
                          <a:effectLst/>
                        </a:rPr>
                        <a:t>A</a:t>
                      </a:r>
                      <a:r>
                        <a:rPr lang="en-US" sz="1100" dirty="0" smtClean="0">
                          <a:effectLst/>
                        </a:rPr>
                        <a:t>DO</a:t>
                      </a:r>
                      <a:r>
                        <a:rPr lang="en-US" sz="1100" spc="-5" dirty="0" smtClean="0">
                          <a:effectLst/>
                        </a:rPr>
                        <a:t> </a:t>
                      </a:r>
                      <a:r>
                        <a:rPr lang="en-US" sz="1100" dirty="0">
                          <a:effectLst/>
                        </a:rPr>
                        <a:t>DE</a:t>
                      </a:r>
                      <a:r>
                        <a:rPr lang="en-US" sz="1100" spc="10" dirty="0">
                          <a:effectLst/>
                        </a:rPr>
                        <a:t> </a:t>
                      </a:r>
                      <a:r>
                        <a:rPr lang="en-US" sz="1100" spc="-10" dirty="0">
                          <a:effectLst/>
                        </a:rPr>
                        <a:t>L</a:t>
                      </a:r>
                      <a:r>
                        <a:rPr lang="en-US" sz="1100" dirty="0">
                          <a:effectLst/>
                        </a:rPr>
                        <a:t>A </a:t>
                      </a:r>
                      <a:r>
                        <a:rPr lang="en-US" sz="1100" spc="-5" dirty="0">
                          <a:effectLst/>
                        </a:rPr>
                        <a:t>AC</a:t>
                      </a:r>
                      <a:r>
                        <a:rPr lang="en-US" sz="1100" dirty="0">
                          <a:effectLst/>
                        </a:rPr>
                        <a:t>T</a:t>
                      </a:r>
                      <a:r>
                        <a:rPr lang="en-US" sz="1100" spc="-10" dirty="0">
                          <a:effectLst/>
                        </a:rPr>
                        <a:t>I</a:t>
                      </a:r>
                      <a:r>
                        <a:rPr lang="en-US" sz="1100" spc="-5" dirty="0">
                          <a:effectLst/>
                        </a:rPr>
                        <a:t>VI</a:t>
                      </a:r>
                      <a:r>
                        <a:rPr lang="en-US" sz="1100" dirty="0">
                          <a:effectLst/>
                        </a:rPr>
                        <a:t>D</a:t>
                      </a:r>
                      <a:r>
                        <a:rPr lang="en-US" sz="1100" spc="-5" dirty="0">
                          <a:effectLst/>
                        </a:rPr>
                        <a:t>A</a:t>
                      </a:r>
                      <a:r>
                        <a:rPr lang="en-US" sz="1100" dirty="0">
                          <a:effectLst/>
                        </a:rPr>
                        <a:t>D</a:t>
                      </a:r>
                      <a:endParaRPr lang="es-CO" sz="1100" dirty="0">
                        <a:effectLst/>
                        <a:latin typeface="Calibri"/>
                        <a:ea typeface="Calibri"/>
                        <a:cs typeface="Times New Roman"/>
                      </a:endParaRPr>
                    </a:p>
                  </a:txBody>
                  <a:tcPr marL="0" marR="0" marT="0" marB="0">
                    <a:solidFill>
                      <a:schemeClr val="tx2"/>
                    </a:solidFill>
                  </a:tcPr>
                </a:tc>
                <a:extLst>
                  <a:ext uri="{0D108BD9-81ED-4DB2-BD59-A6C34878D82A}">
                    <a16:rowId xmlns:a16="http://schemas.microsoft.com/office/drawing/2014/main" val="10000"/>
                  </a:ext>
                </a:extLst>
              </a:tr>
              <a:tr h="3206250">
                <a:tc>
                  <a:txBody>
                    <a:bodyPr/>
                    <a:lstStyle/>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r>
                        <a:rPr lang="es-MX" sz="900" dirty="0" smtClean="0">
                          <a:solidFill>
                            <a:schemeClr val="tx1"/>
                          </a:solidFill>
                          <a:effectLst/>
                          <a:latin typeface="Calibri"/>
                          <a:ea typeface="Calibri"/>
                          <a:cs typeface="Times New Roman"/>
                        </a:rPr>
                        <a:t>36</a:t>
                      </a:r>
                    </a:p>
                    <a:p>
                      <a:pPr marL="12065" marR="3175" indent="0" algn="ctr" defTabSz="914400" rtl="0" eaLnBrk="1" fontAlgn="auto" latinLnBrk="0" hangingPunct="1">
                        <a:lnSpc>
                          <a:spcPct val="107000"/>
                        </a:lnSpc>
                        <a:spcBef>
                          <a:spcPts val="445"/>
                        </a:spcBef>
                        <a:spcAft>
                          <a:spcPts val="0"/>
                        </a:spcAft>
                        <a:buClrTx/>
                        <a:buSzTx/>
                        <a:buFontTx/>
                        <a:buNone/>
                        <a:tabLst/>
                        <a:defRPr/>
                      </a:pPr>
                      <a:r>
                        <a:rPr lang="es-MX" sz="900" dirty="0" smtClean="0">
                          <a:solidFill>
                            <a:schemeClr val="tx1"/>
                          </a:solidFill>
                          <a:effectLst/>
                          <a:latin typeface="+mn-lt"/>
                          <a:ea typeface="Calibri"/>
                          <a:cs typeface="Times New Roman"/>
                        </a:rPr>
                        <a:t>CGR 2013</a:t>
                      </a:r>
                      <a:endParaRPr lang="es-CO" sz="900" dirty="0" smtClean="0">
                        <a:solidFill>
                          <a:schemeClr val="tx1"/>
                        </a:solidFill>
                        <a:effectLst/>
                        <a:latin typeface="+mn-lt"/>
                        <a:ea typeface="Calibri"/>
                        <a:cs typeface="Times New Roman"/>
                      </a:endParaRPr>
                    </a:p>
                  </a:txBody>
                  <a:tcPr marL="0" marR="0" marT="0" marB="0">
                    <a:solidFill>
                      <a:schemeClr val="accent1">
                        <a:lumMod val="40000"/>
                        <a:lumOff val="60000"/>
                      </a:schemeClr>
                    </a:solidFill>
                  </a:tcPr>
                </a:tc>
                <a:tc>
                  <a:txBody>
                    <a:bodyPr/>
                    <a:lstStyle/>
                    <a:p>
                      <a:pPr algn="just">
                        <a:lnSpc>
                          <a:spcPts val="850"/>
                        </a:lnSpc>
                        <a:spcBef>
                          <a:spcPts val="5"/>
                        </a:spcBef>
                        <a:spcAft>
                          <a:spcPts val="0"/>
                        </a:spcAft>
                      </a:pPr>
                      <a:endParaRPr lang="es-MX" sz="1100" b="0" dirty="0" smtClean="0">
                        <a:solidFill>
                          <a:schemeClr val="tx1"/>
                        </a:solidFill>
                        <a:effectLst/>
                        <a:latin typeface="Calibri"/>
                        <a:ea typeface="Calibri"/>
                        <a:cs typeface="Times New Roman"/>
                      </a:endParaRPr>
                    </a:p>
                    <a:p>
                      <a:pPr marL="0" marR="0" indent="0" algn="just" defTabSz="914400" rtl="0" eaLnBrk="1" fontAlgn="auto" latinLnBrk="0" hangingPunct="1">
                        <a:lnSpc>
                          <a:spcPct val="100000"/>
                        </a:lnSpc>
                        <a:spcBef>
                          <a:spcPts val="5"/>
                        </a:spcBef>
                        <a:spcAft>
                          <a:spcPts val="0"/>
                        </a:spcAft>
                        <a:buClrTx/>
                        <a:buSzTx/>
                        <a:buFontTx/>
                        <a:buNone/>
                        <a:tabLst/>
                        <a:defRPr/>
                      </a:pPr>
                      <a:endParaRPr lang="es-CO" sz="1100" b="0" i="0" kern="1200" dirty="0" smtClean="0">
                        <a:solidFill>
                          <a:schemeClr val="dk1"/>
                        </a:solidFill>
                        <a:effectLst/>
                        <a:latin typeface="+mn-lt"/>
                        <a:ea typeface="+mn-ea"/>
                        <a:cs typeface="+mn-cs"/>
                      </a:endParaRPr>
                    </a:p>
                    <a:p>
                      <a:pPr marL="0" marR="0" indent="0" algn="just" defTabSz="914400" rtl="0" eaLnBrk="1" fontAlgn="auto" latinLnBrk="0" hangingPunct="1">
                        <a:lnSpc>
                          <a:spcPct val="100000"/>
                        </a:lnSpc>
                        <a:spcBef>
                          <a:spcPts val="5"/>
                        </a:spcBef>
                        <a:spcAft>
                          <a:spcPts val="0"/>
                        </a:spcAft>
                        <a:buClrTx/>
                        <a:buSzTx/>
                        <a:buFontTx/>
                        <a:buNone/>
                        <a:tabLst/>
                        <a:defRPr/>
                      </a:pPr>
                      <a:endParaRPr lang="es-CO" sz="1100" b="0" i="0" kern="1200" dirty="0" smtClean="0">
                        <a:solidFill>
                          <a:schemeClr val="dk1"/>
                        </a:solidFill>
                        <a:effectLst/>
                        <a:latin typeface="+mn-lt"/>
                        <a:ea typeface="+mn-ea"/>
                        <a:cs typeface="+mn-cs"/>
                      </a:endParaRPr>
                    </a:p>
                    <a:p>
                      <a:pPr marL="0" marR="0" indent="0" algn="just" defTabSz="914400" rtl="0" eaLnBrk="1" fontAlgn="auto" latinLnBrk="0" hangingPunct="1">
                        <a:lnSpc>
                          <a:spcPct val="100000"/>
                        </a:lnSpc>
                        <a:spcBef>
                          <a:spcPts val="5"/>
                        </a:spcBef>
                        <a:spcAft>
                          <a:spcPts val="0"/>
                        </a:spcAft>
                        <a:buClrTx/>
                        <a:buSzTx/>
                        <a:buFontTx/>
                        <a:buNone/>
                        <a:tabLst/>
                        <a:defRPr/>
                      </a:pPr>
                      <a:r>
                        <a:rPr lang="es-CO" sz="1100" b="0" i="0" kern="1200" dirty="0" smtClean="0">
                          <a:solidFill>
                            <a:schemeClr val="dk1"/>
                          </a:solidFill>
                          <a:effectLst/>
                          <a:latin typeface="+mn-lt"/>
                          <a:ea typeface="+mn-ea"/>
                          <a:cs typeface="+mn-cs"/>
                        </a:rPr>
                        <a:t>Modificación del RGE-FOR36 Formato Informe de Actividades Seguimiento Supervisión e Interventoría y el RGE-PRC12 Procedimiento de Supervisión e Interventoría modificados.</a:t>
                      </a:r>
                    </a:p>
                    <a:p>
                      <a:pPr algn="just">
                        <a:lnSpc>
                          <a:spcPts val="850"/>
                        </a:lnSpc>
                        <a:spcBef>
                          <a:spcPts val="5"/>
                        </a:spcBef>
                        <a:spcAft>
                          <a:spcPts val="0"/>
                        </a:spcAft>
                      </a:pPr>
                      <a:endParaRPr lang="es-MX" sz="1100" b="0" dirty="0" smtClean="0">
                        <a:solidFill>
                          <a:schemeClr val="tx1"/>
                        </a:solidFill>
                        <a:effectLst/>
                        <a:latin typeface="Calibri"/>
                        <a:ea typeface="Calibri"/>
                        <a:cs typeface="Times New Roman"/>
                      </a:endParaRPr>
                    </a:p>
                    <a:p>
                      <a:pPr algn="just">
                        <a:lnSpc>
                          <a:spcPts val="850"/>
                        </a:lnSpc>
                        <a:spcBef>
                          <a:spcPts val="5"/>
                        </a:spcBef>
                        <a:spcAft>
                          <a:spcPts val="0"/>
                        </a:spcAft>
                      </a:pPr>
                      <a:endParaRPr lang="es-MX" sz="1100" b="0" dirty="0" smtClean="0">
                        <a:solidFill>
                          <a:schemeClr val="tx1"/>
                        </a:solidFill>
                        <a:effectLst/>
                        <a:latin typeface="Calibri"/>
                        <a:ea typeface="Calibri"/>
                        <a:cs typeface="Times New Roman"/>
                      </a:endParaRPr>
                    </a:p>
                    <a:p>
                      <a:pPr algn="just">
                        <a:lnSpc>
                          <a:spcPts val="850"/>
                        </a:lnSpc>
                        <a:spcBef>
                          <a:spcPts val="5"/>
                        </a:spcBef>
                        <a:spcAft>
                          <a:spcPts val="0"/>
                        </a:spcAft>
                      </a:pPr>
                      <a:r>
                        <a:rPr lang="es-MX" sz="1100" b="1" dirty="0" smtClean="0">
                          <a:solidFill>
                            <a:schemeClr val="tx1"/>
                          </a:solidFill>
                          <a:effectLst/>
                          <a:latin typeface="Calibri"/>
                          <a:ea typeface="Calibri"/>
                          <a:cs typeface="Times New Roman"/>
                        </a:rPr>
                        <a:t>UNIDAD</a:t>
                      </a:r>
                      <a:r>
                        <a:rPr lang="es-MX" sz="1100" b="1" baseline="0" dirty="0" smtClean="0">
                          <a:solidFill>
                            <a:schemeClr val="tx1"/>
                          </a:solidFill>
                          <a:effectLst/>
                          <a:latin typeface="Calibri"/>
                          <a:ea typeface="Calibri"/>
                          <a:cs typeface="Times New Roman"/>
                        </a:rPr>
                        <a:t> DE MEDIDA/CANTIDADES:</a:t>
                      </a:r>
                    </a:p>
                    <a:p>
                      <a:pPr algn="just">
                        <a:lnSpc>
                          <a:spcPct val="100000"/>
                        </a:lnSpc>
                        <a:spcBef>
                          <a:spcPts val="5"/>
                        </a:spcBef>
                        <a:spcAft>
                          <a:spcPts val="0"/>
                        </a:spcAft>
                      </a:pPr>
                      <a:r>
                        <a:rPr lang="es-CO" sz="1100" b="0" baseline="0" dirty="0" smtClean="0">
                          <a:solidFill>
                            <a:schemeClr val="tx1"/>
                          </a:solidFill>
                          <a:effectLst/>
                          <a:latin typeface="+mn-lt"/>
                          <a:ea typeface="Calibri"/>
                          <a:cs typeface="Times New Roman"/>
                        </a:rPr>
                        <a:t>-RGE-FOR36 Formato Informe de Actividades Seguimiento Supervisión e Interventoría y RGE-PRC12 Procedimiento de Supervisión e Interventoría modificados</a:t>
                      </a:r>
                      <a:endParaRPr lang="es-MX" sz="1100" b="0" baseline="0" dirty="0" smtClean="0">
                        <a:solidFill>
                          <a:schemeClr val="tx1"/>
                        </a:solidFill>
                        <a:effectLst/>
                        <a:latin typeface="Calibri"/>
                        <a:ea typeface="Calibri"/>
                        <a:cs typeface="Times New Roman"/>
                      </a:endParaRPr>
                    </a:p>
                    <a:p>
                      <a:pPr algn="just">
                        <a:lnSpc>
                          <a:spcPts val="850"/>
                        </a:lnSpc>
                        <a:spcBef>
                          <a:spcPts val="5"/>
                        </a:spcBef>
                        <a:spcAft>
                          <a:spcPts val="0"/>
                        </a:spcAft>
                      </a:pPr>
                      <a:endParaRPr lang="es-MX" sz="1100" b="1" baseline="0" dirty="0" smtClean="0">
                        <a:solidFill>
                          <a:schemeClr val="tx1"/>
                        </a:solidFill>
                        <a:effectLst/>
                        <a:latin typeface="Calibri"/>
                        <a:ea typeface="Calibri"/>
                        <a:cs typeface="Times New Roman"/>
                      </a:endParaRPr>
                    </a:p>
                    <a:p>
                      <a:pPr algn="just">
                        <a:lnSpc>
                          <a:spcPts val="850"/>
                        </a:lnSpc>
                        <a:spcBef>
                          <a:spcPts val="5"/>
                        </a:spcBef>
                        <a:spcAft>
                          <a:spcPts val="0"/>
                        </a:spcAft>
                      </a:pPr>
                      <a:r>
                        <a:rPr lang="es-MX" sz="1100" b="1" dirty="0" smtClean="0">
                          <a:solidFill>
                            <a:schemeClr val="tx1"/>
                          </a:solidFill>
                          <a:effectLst/>
                          <a:latin typeface="Calibri"/>
                          <a:ea typeface="Calibri"/>
                          <a:cs typeface="Times New Roman"/>
                        </a:rPr>
                        <a:t>-2</a:t>
                      </a:r>
                      <a:endParaRPr lang="es-CO" sz="1100" b="1"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marL="0" marR="0" indent="0" algn="just" defTabSz="914400" rtl="0" eaLnBrk="1" fontAlgn="auto" latinLnBrk="0" hangingPunct="1">
                        <a:lnSpc>
                          <a:spcPct val="100000"/>
                        </a:lnSpc>
                        <a:spcBef>
                          <a:spcPts val="50"/>
                        </a:spcBef>
                        <a:spcAft>
                          <a:spcPts val="0"/>
                        </a:spcAft>
                        <a:buClrTx/>
                        <a:buSzTx/>
                        <a:buFontTx/>
                        <a:buNone/>
                        <a:tabLst/>
                        <a:defRPr/>
                      </a:pPr>
                      <a:endParaRPr lang="es-MX" sz="1100" b="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50"/>
                        </a:spcBef>
                        <a:spcAft>
                          <a:spcPts val="0"/>
                        </a:spcAft>
                        <a:buClrTx/>
                        <a:buSzTx/>
                        <a:buFontTx/>
                        <a:buNone/>
                        <a:tabLst/>
                        <a:defRPr/>
                      </a:pPr>
                      <a:r>
                        <a:rPr lang="es-MX" sz="1100" b="0" kern="1200" baseline="0" dirty="0" smtClean="0">
                          <a:solidFill>
                            <a:schemeClr val="tx1"/>
                          </a:solidFill>
                          <a:effectLst/>
                          <a:latin typeface="+mn-lt"/>
                          <a:ea typeface="+mn-ea"/>
                          <a:cs typeface="+mn-cs"/>
                        </a:rPr>
                        <a:t> </a:t>
                      </a:r>
                    </a:p>
                    <a:p>
                      <a:pPr marL="0" marR="0" indent="0" algn="just" defTabSz="914400" rtl="0" eaLnBrk="1" fontAlgn="auto" latinLnBrk="0" hangingPunct="1">
                        <a:lnSpc>
                          <a:spcPct val="100000"/>
                        </a:lnSpc>
                        <a:spcBef>
                          <a:spcPts val="50"/>
                        </a:spcBef>
                        <a:spcAft>
                          <a:spcPts val="0"/>
                        </a:spcAft>
                        <a:buClrTx/>
                        <a:buSzTx/>
                        <a:buFontTx/>
                        <a:buNone/>
                        <a:tabLst/>
                        <a:defRPr/>
                      </a:pPr>
                      <a:endParaRPr lang="es-CO" sz="1100" b="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50"/>
                        </a:spcBef>
                        <a:spcAft>
                          <a:spcPts val="0"/>
                        </a:spcAft>
                        <a:buClrTx/>
                        <a:buSzTx/>
                        <a:buFontTx/>
                        <a:buNone/>
                        <a:tabLst/>
                        <a:defRPr/>
                      </a:pPr>
                      <a:r>
                        <a:rPr lang="es-CO" sz="1100" b="0" kern="1200" dirty="0" smtClean="0">
                          <a:solidFill>
                            <a:schemeClr val="tx1"/>
                          </a:solidFill>
                          <a:effectLst/>
                          <a:latin typeface="+mn-lt"/>
                          <a:ea typeface="+mn-ea"/>
                          <a:cs typeface="+mn-cs"/>
                        </a:rPr>
                        <a:t>El 14 de marzo de 2016 el Comité SIGC N° 4 aprobó la modificación del procedimiento RGE-PRC12 y el 31 de mayo de 2016 se aprobó la modificación del formato RGE-FOR36.</a:t>
                      </a:r>
                    </a:p>
                  </a:txBody>
                  <a:tcPr marL="0" marR="0" marT="0" marB="0">
                    <a:solidFill>
                      <a:schemeClr val="accent1">
                        <a:lumMod val="40000"/>
                        <a:lumOff val="60000"/>
                      </a:schemeClr>
                    </a:solidFill>
                  </a:tcPr>
                </a:tc>
                <a:tc>
                  <a:txBody>
                    <a:bodyPr/>
                    <a:lstStyle/>
                    <a:p>
                      <a:pPr algn="ct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gn="ct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gn="ct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gn="ctr">
                        <a:lnSpc>
                          <a:spcPct val="100000"/>
                        </a:lnSpc>
                        <a:spcBef>
                          <a:spcPts val="5"/>
                        </a:spcBef>
                        <a:spcAft>
                          <a:spcPts val="0"/>
                        </a:spcAft>
                      </a:pPr>
                      <a:r>
                        <a:rPr lang="es-MX" sz="1100" b="0" dirty="0" smtClean="0">
                          <a:solidFill>
                            <a:schemeClr val="tx1"/>
                          </a:solidFill>
                          <a:effectLst/>
                          <a:latin typeface="+mn-lt"/>
                          <a:ea typeface="Calibri"/>
                          <a:cs typeface="Times New Roman"/>
                        </a:rPr>
                        <a:t>Subdirección Administrativa y Financiera</a:t>
                      </a:r>
                    </a:p>
                  </a:txBody>
                  <a:tcPr marL="0" marR="0" marT="0" marB="0">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50"/>
                        </a:spcBef>
                        <a:spcAft>
                          <a:spcPts val="0"/>
                        </a:spcAft>
                        <a:buClrTx/>
                        <a:buSzTx/>
                        <a:buFontTx/>
                        <a:buNone/>
                        <a:tabLst/>
                        <a:defRPr/>
                      </a:pPr>
                      <a:endParaRPr lang="es-MX" sz="1100" kern="1200" dirty="0" smtClean="0">
                        <a:solidFill>
                          <a:schemeClr val="dk1"/>
                        </a:solidFill>
                        <a:effectLst/>
                        <a:latin typeface="+mn-lt"/>
                        <a:ea typeface="+mn-ea"/>
                        <a:cs typeface="+mn-cs"/>
                      </a:endParaRPr>
                    </a:p>
                    <a:p>
                      <a:pPr marL="0" marR="0" indent="0" algn="ctr" defTabSz="914400" rtl="0" eaLnBrk="1" fontAlgn="auto" latinLnBrk="0" hangingPunct="1">
                        <a:lnSpc>
                          <a:spcPct val="100000"/>
                        </a:lnSpc>
                        <a:spcBef>
                          <a:spcPts val="50"/>
                        </a:spcBef>
                        <a:spcAft>
                          <a:spcPts val="0"/>
                        </a:spcAft>
                        <a:buClrTx/>
                        <a:buSzTx/>
                        <a:buFontTx/>
                        <a:buNone/>
                        <a:tabLst/>
                        <a:defRPr/>
                      </a:pPr>
                      <a:endParaRPr lang="es-MX" sz="1100" kern="1200" dirty="0" smtClean="0">
                        <a:solidFill>
                          <a:schemeClr val="dk1"/>
                        </a:solidFill>
                        <a:effectLst/>
                        <a:latin typeface="+mn-lt"/>
                        <a:ea typeface="+mn-ea"/>
                        <a:cs typeface="+mn-cs"/>
                      </a:endParaRPr>
                    </a:p>
                    <a:p>
                      <a:pPr marL="0" marR="0" indent="0" algn="ctr" defTabSz="914400" rtl="0" eaLnBrk="1" fontAlgn="auto" latinLnBrk="0" hangingPunct="1">
                        <a:lnSpc>
                          <a:spcPct val="100000"/>
                        </a:lnSpc>
                        <a:spcBef>
                          <a:spcPts val="50"/>
                        </a:spcBef>
                        <a:spcAft>
                          <a:spcPts val="0"/>
                        </a:spcAft>
                        <a:buClrTx/>
                        <a:buSzTx/>
                        <a:buFontTx/>
                        <a:buNone/>
                        <a:tabLst/>
                        <a:defRPr/>
                      </a:pPr>
                      <a:endParaRPr lang="es-CO" sz="1100" kern="1200" dirty="0" smtClean="0">
                        <a:solidFill>
                          <a:schemeClr val="dk1"/>
                        </a:solidFill>
                        <a:effectLst/>
                        <a:latin typeface="+mn-lt"/>
                        <a:ea typeface="+mn-ea"/>
                        <a:cs typeface="+mn-cs"/>
                      </a:endParaRPr>
                    </a:p>
                    <a:p>
                      <a:pPr marL="0" marR="0" indent="0" algn="ctr" defTabSz="914400" rtl="0" eaLnBrk="1" fontAlgn="auto" latinLnBrk="0" hangingPunct="1">
                        <a:lnSpc>
                          <a:spcPct val="100000"/>
                        </a:lnSpc>
                        <a:spcBef>
                          <a:spcPts val="50"/>
                        </a:spcBef>
                        <a:spcAft>
                          <a:spcPts val="0"/>
                        </a:spcAft>
                        <a:buClrTx/>
                        <a:buSzTx/>
                        <a:buFontTx/>
                        <a:buNone/>
                        <a:tabLst/>
                        <a:defRPr/>
                      </a:pPr>
                      <a:r>
                        <a:rPr lang="es-CO" sz="1100" b="0" kern="1200" dirty="0" smtClean="0">
                          <a:solidFill>
                            <a:schemeClr val="dk1"/>
                          </a:solidFill>
                          <a:effectLst/>
                          <a:latin typeface="+mn-lt"/>
                          <a:ea typeface="+mn-ea"/>
                          <a:cs typeface="+mn-cs"/>
                        </a:rPr>
                        <a:t>30 /6/2016</a:t>
                      </a:r>
                    </a:p>
                  </a:txBody>
                  <a:tcPr marL="0" marR="0" marT="0" marB="0">
                    <a:solidFill>
                      <a:schemeClr val="accent1">
                        <a:lumMod val="40000"/>
                        <a:lumOff val="60000"/>
                      </a:schemeClr>
                    </a:solidFill>
                  </a:tcPr>
                </a:tc>
                <a:tc>
                  <a:txBody>
                    <a:bodyPr/>
                    <a:lstStyle/>
                    <a:p>
                      <a:pPr>
                        <a:lnSpc>
                          <a:spcPts val="950"/>
                        </a:lnSpc>
                        <a:spcBef>
                          <a:spcPts val="15"/>
                        </a:spcBef>
                        <a:spcAft>
                          <a:spcPts val="0"/>
                        </a:spcAft>
                      </a:pPr>
                      <a:endParaRPr lang="es-MX" sz="1100" b="1" dirty="0" smtClean="0">
                        <a:solidFill>
                          <a:schemeClr val="tx1"/>
                        </a:solidFill>
                        <a:effectLst/>
                        <a:latin typeface="Calibri"/>
                        <a:ea typeface="Calibri"/>
                        <a:cs typeface="Times New Roman"/>
                      </a:endParaRPr>
                    </a:p>
                    <a:p>
                      <a:pPr>
                        <a:lnSpc>
                          <a:spcPts val="950"/>
                        </a:lnSpc>
                        <a:spcBef>
                          <a:spcPts val="15"/>
                        </a:spcBef>
                        <a:spcAft>
                          <a:spcPts val="0"/>
                        </a:spcAft>
                      </a:pPr>
                      <a:endParaRPr lang="es-MX" sz="1100" b="1" dirty="0" smtClean="0">
                        <a:solidFill>
                          <a:schemeClr val="tx1"/>
                        </a:solidFill>
                        <a:effectLst/>
                        <a:latin typeface="Calibri"/>
                        <a:ea typeface="Calibri"/>
                        <a:cs typeface="Times New Roman"/>
                      </a:endParaRPr>
                    </a:p>
                    <a:p>
                      <a:pPr>
                        <a:lnSpc>
                          <a:spcPts val="950"/>
                        </a:lnSpc>
                        <a:spcBef>
                          <a:spcPts val="15"/>
                        </a:spcBef>
                        <a:spcAft>
                          <a:spcPts val="0"/>
                        </a:spcAft>
                      </a:pPr>
                      <a:endParaRPr lang="es-MX" sz="1100" b="1" dirty="0" smtClean="0">
                        <a:solidFill>
                          <a:schemeClr val="tx1"/>
                        </a:solidFill>
                        <a:effectLst/>
                        <a:latin typeface="Calibri"/>
                        <a:ea typeface="Calibri"/>
                        <a:cs typeface="Times New Roman"/>
                      </a:endParaRPr>
                    </a:p>
                    <a:p>
                      <a:pPr>
                        <a:lnSpc>
                          <a:spcPts val="950"/>
                        </a:lnSpc>
                        <a:spcBef>
                          <a:spcPts val="15"/>
                        </a:spcBef>
                        <a:spcAft>
                          <a:spcPts val="0"/>
                        </a:spcAft>
                      </a:pPr>
                      <a:endParaRPr lang="es-MX" sz="1100" b="1" dirty="0" smtClean="0">
                        <a:solidFill>
                          <a:schemeClr val="tx1"/>
                        </a:solidFill>
                        <a:effectLst/>
                        <a:latin typeface="Calibri"/>
                        <a:ea typeface="Calibri"/>
                        <a:cs typeface="Times New Roman"/>
                      </a:endParaRPr>
                    </a:p>
                    <a:p>
                      <a:pPr marL="0" marR="0" indent="0" algn="l" defTabSz="914400" rtl="0" eaLnBrk="1" fontAlgn="auto" latinLnBrk="0" hangingPunct="1">
                        <a:lnSpc>
                          <a:spcPts val="950"/>
                        </a:lnSpc>
                        <a:spcBef>
                          <a:spcPts val="15"/>
                        </a:spcBef>
                        <a:spcAft>
                          <a:spcPts val="0"/>
                        </a:spcAft>
                        <a:buClrTx/>
                        <a:buSzTx/>
                        <a:buFontTx/>
                        <a:buNone/>
                        <a:tabLst/>
                        <a:defRPr/>
                      </a:pPr>
                      <a:r>
                        <a:rPr lang="es-MX" sz="1100" b="1" dirty="0" smtClean="0">
                          <a:solidFill>
                            <a:schemeClr val="tx1"/>
                          </a:solidFill>
                          <a:effectLst/>
                          <a:latin typeface="+mn-lt"/>
                          <a:ea typeface="Calibri"/>
                          <a:cs typeface="Times New Roman"/>
                        </a:rPr>
                        <a:t>   CUMPLIDA</a:t>
                      </a:r>
                      <a:endParaRPr lang="es-CO" sz="1100" b="1" dirty="0" smtClean="0">
                        <a:solidFill>
                          <a:schemeClr val="tx1"/>
                        </a:solidFill>
                        <a:effectLst/>
                        <a:latin typeface="+mn-lt"/>
                        <a:ea typeface="Calibri"/>
                        <a:cs typeface="Times New Roman"/>
                      </a:endParaRPr>
                    </a:p>
                  </a:txBody>
                  <a:tcPr marL="0" marR="0" marT="0" marB="0">
                    <a:solidFill>
                      <a:schemeClr val="accent1">
                        <a:lumMod val="40000"/>
                        <a:lumOff val="60000"/>
                      </a:schemeClr>
                    </a:solidFill>
                  </a:tcPr>
                </a:tc>
                <a:extLst>
                  <a:ext uri="{0D108BD9-81ED-4DB2-BD59-A6C34878D82A}">
                    <a16:rowId xmlns:a16="http://schemas.microsoft.com/office/drawing/2014/main" val="323131711"/>
                  </a:ext>
                </a:extLst>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1458" y="386696"/>
            <a:ext cx="1490262" cy="830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71127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a:t>SEGUIMIENTO PLAN DE MEJORAMIENTO DE LA CGR AL 31 DE DICIEMBRE DE 2017</a:t>
            </a:r>
          </a:p>
        </p:txBody>
      </p:sp>
      <p:graphicFrame>
        <p:nvGraphicFramePr>
          <p:cNvPr id="10" name="9 Tabla"/>
          <p:cNvGraphicFramePr>
            <a:graphicFrameLocks noGrp="1"/>
          </p:cNvGraphicFramePr>
          <p:nvPr>
            <p:extLst>
              <p:ext uri="{D42A27DB-BD31-4B8C-83A1-F6EECF244321}">
                <p14:modId xmlns:p14="http://schemas.microsoft.com/office/powerpoint/2010/main" val="4066508587"/>
              </p:ext>
            </p:extLst>
          </p:nvPr>
        </p:nvGraphicFramePr>
        <p:xfrm>
          <a:off x="107504" y="1412776"/>
          <a:ext cx="8784975" cy="4464495"/>
        </p:xfrm>
        <a:graphic>
          <a:graphicData uri="http://schemas.openxmlformats.org/drawingml/2006/table">
            <a:tbl>
              <a:tblPr firstRow="1" firstCol="1" lastRow="1" lastCol="1" bandRow="1" bandCol="1">
                <a:tableStyleId>{5C22544A-7EE6-4342-B048-85BDC9FD1C3A}</a:tableStyleId>
              </a:tblPr>
              <a:tblGrid>
                <a:gridCol w="726031">
                  <a:extLst>
                    <a:ext uri="{9D8B030D-6E8A-4147-A177-3AD203B41FA5}">
                      <a16:colId xmlns:a16="http://schemas.microsoft.com/office/drawing/2014/main" val="20000"/>
                    </a:ext>
                  </a:extLst>
                </a:gridCol>
                <a:gridCol w="2130871">
                  <a:extLst>
                    <a:ext uri="{9D8B030D-6E8A-4147-A177-3AD203B41FA5}">
                      <a16:colId xmlns:a16="http://schemas.microsoft.com/office/drawing/2014/main" val="20001"/>
                    </a:ext>
                  </a:extLst>
                </a:gridCol>
                <a:gridCol w="2831730">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gridCol w="1167226">
                  <a:extLst>
                    <a:ext uri="{9D8B030D-6E8A-4147-A177-3AD203B41FA5}">
                      <a16:colId xmlns:a16="http://schemas.microsoft.com/office/drawing/2014/main" val="20004"/>
                    </a:ext>
                  </a:extLst>
                </a:gridCol>
                <a:gridCol w="921005">
                  <a:extLst>
                    <a:ext uri="{9D8B030D-6E8A-4147-A177-3AD203B41FA5}">
                      <a16:colId xmlns:a16="http://schemas.microsoft.com/office/drawing/2014/main" val="20005"/>
                    </a:ext>
                  </a:extLst>
                </a:gridCol>
              </a:tblGrid>
              <a:tr h="677540">
                <a:tc>
                  <a:txBody>
                    <a:bodyPr/>
                    <a:lstStyle/>
                    <a:p>
                      <a:pPr>
                        <a:lnSpc>
                          <a:spcPts val="1000"/>
                        </a:lnSpc>
                        <a:spcBef>
                          <a:spcPts val="90"/>
                        </a:spcBef>
                        <a:spcAft>
                          <a:spcPts val="0"/>
                        </a:spcAft>
                      </a:pPr>
                      <a:r>
                        <a:rPr lang="en-US" sz="1100" dirty="0">
                          <a:effectLst/>
                        </a:rPr>
                        <a:t> </a:t>
                      </a:r>
                      <a:endParaRPr lang="es-CO" sz="1100" dirty="0">
                        <a:effectLst/>
                      </a:endParaRPr>
                    </a:p>
                    <a:p>
                      <a:pPr marL="26670" marR="20955" algn="ctr">
                        <a:lnSpc>
                          <a:spcPct val="107000"/>
                        </a:lnSpc>
                        <a:spcAft>
                          <a:spcPts val="0"/>
                        </a:spcAft>
                      </a:pPr>
                      <a:endParaRPr lang="en-US" sz="1100" spc="5" dirty="0" smtClean="0">
                        <a:effectLst/>
                      </a:endParaRPr>
                    </a:p>
                    <a:p>
                      <a:pPr marL="26670" marR="20955" algn="ctr">
                        <a:lnSpc>
                          <a:spcPct val="107000"/>
                        </a:lnSpc>
                        <a:spcAft>
                          <a:spcPts val="0"/>
                        </a:spcAft>
                      </a:pPr>
                      <a:r>
                        <a:rPr lang="en-US" sz="1100" spc="5" dirty="0" smtClean="0">
                          <a:effectLst/>
                        </a:rPr>
                        <a:t>HALLAZGO</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750"/>
                        </a:lnSpc>
                        <a:spcBef>
                          <a:spcPts val="5"/>
                        </a:spcBef>
                        <a:spcAft>
                          <a:spcPts val="0"/>
                        </a:spcAft>
                      </a:pPr>
                      <a:r>
                        <a:rPr lang="es-CO" sz="1100" dirty="0">
                          <a:effectLst/>
                        </a:rPr>
                        <a:t> </a:t>
                      </a:r>
                    </a:p>
                    <a:p>
                      <a:pPr>
                        <a:lnSpc>
                          <a:spcPts val="1000"/>
                        </a:lnSpc>
                        <a:spcAft>
                          <a:spcPts val="0"/>
                        </a:spcAft>
                      </a:pPr>
                      <a:r>
                        <a:rPr lang="es-CO" sz="1100" dirty="0">
                          <a:effectLst/>
                        </a:rPr>
                        <a:t>  </a:t>
                      </a:r>
                      <a:endParaRPr lang="es-CO" sz="1100" dirty="0" smtClean="0">
                        <a:effectLst/>
                      </a:endParaRPr>
                    </a:p>
                    <a:p>
                      <a:pPr>
                        <a:lnSpc>
                          <a:spcPts val="1000"/>
                        </a:lnSpc>
                        <a:spcAft>
                          <a:spcPts val="0"/>
                        </a:spcAft>
                      </a:pPr>
                      <a:r>
                        <a:rPr lang="es-MX" sz="1100" dirty="0" smtClean="0">
                          <a:effectLst/>
                        </a:rPr>
                        <a:t>  ACCIÓN DE MEJORA/UNIDADES</a:t>
                      </a:r>
                      <a:r>
                        <a:rPr lang="es-MX" sz="1100" baseline="0" dirty="0" smtClean="0">
                          <a:effectLst/>
                        </a:rPr>
                        <a:t> DE MEDIDA/CANTIDADES</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spc="-5" dirty="0" smtClean="0">
                          <a:effectLst/>
                        </a:rPr>
                        <a:t>AC</a:t>
                      </a:r>
                      <a:r>
                        <a:rPr lang="en-US" sz="1100" dirty="0" smtClean="0">
                          <a:effectLst/>
                        </a:rPr>
                        <a:t>T</a:t>
                      </a:r>
                      <a:r>
                        <a:rPr lang="en-US" sz="1100" spc="-10" dirty="0" smtClean="0">
                          <a:effectLst/>
                        </a:rPr>
                        <a:t>I</a:t>
                      </a:r>
                      <a:r>
                        <a:rPr lang="en-US" sz="1100" spc="-5" dirty="0" smtClean="0">
                          <a:effectLst/>
                        </a:rPr>
                        <a:t>VI</a:t>
                      </a:r>
                      <a:r>
                        <a:rPr lang="en-US" sz="1100" dirty="0" smtClean="0">
                          <a:effectLst/>
                        </a:rPr>
                        <a:t>D</a:t>
                      </a:r>
                      <a:r>
                        <a:rPr lang="en-US" sz="1100" spc="-5" dirty="0" smtClean="0">
                          <a:effectLst/>
                        </a:rPr>
                        <a:t>A</a:t>
                      </a:r>
                      <a:r>
                        <a:rPr lang="en-US" sz="1100" dirty="0" smtClean="0">
                          <a:effectLst/>
                        </a:rPr>
                        <a:t>D</a:t>
                      </a:r>
                      <a:r>
                        <a:rPr lang="en-US" sz="1100" spc="5" dirty="0" smtClean="0">
                          <a:effectLst/>
                        </a:rPr>
                        <a:t>E</a:t>
                      </a:r>
                      <a:r>
                        <a:rPr lang="en-US" sz="1100" dirty="0" smtClean="0">
                          <a:effectLst/>
                        </a:rPr>
                        <a:t>S</a:t>
                      </a:r>
                      <a:r>
                        <a:rPr lang="en-US" sz="1100" spc="-15" dirty="0" smtClean="0">
                          <a:effectLst/>
                        </a:rPr>
                        <a:t> </a:t>
                      </a:r>
                      <a:r>
                        <a:rPr lang="en-US" sz="1100" spc="5" dirty="0">
                          <a:effectLst/>
                        </a:rPr>
                        <a:t>RE</a:t>
                      </a:r>
                      <a:r>
                        <a:rPr lang="en-US" sz="1100" spc="-5" dirty="0">
                          <a:effectLst/>
                        </a:rPr>
                        <a:t>A</a:t>
                      </a:r>
                      <a:r>
                        <a:rPr lang="en-US" sz="1100" spc="-10" dirty="0">
                          <a:effectLst/>
                        </a:rPr>
                        <a:t>L</a:t>
                      </a:r>
                      <a:r>
                        <a:rPr lang="en-US" sz="1100" spc="-5" dirty="0">
                          <a:effectLst/>
                        </a:rPr>
                        <a:t>I</a:t>
                      </a:r>
                      <a:r>
                        <a:rPr lang="en-US" sz="1100" dirty="0">
                          <a:effectLst/>
                        </a:rPr>
                        <a:t>Z</a:t>
                      </a:r>
                      <a:r>
                        <a:rPr lang="en-US" sz="1100" spc="-5" dirty="0">
                          <a:effectLst/>
                        </a:rPr>
                        <a:t>A</a:t>
                      </a:r>
                      <a:r>
                        <a:rPr lang="en-US" sz="1100" dirty="0">
                          <a:effectLst/>
                        </a:rPr>
                        <a:t>D</a:t>
                      </a:r>
                      <a:r>
                        <a:rPr lang="en-US" sz="1100" spc="-5" dirty="0">
                          <a:effectLst/>
                        </a:rPr>
                        <a:t>A</a:t>
                      </a:r>
                      <a:r>
                        <a:rPr lang="en-US" sz="1100" dirty="0">
                          <a:effectLst/>
                        </a:rPr>
                        <a:t>S</a:t>
                      </a:r>
                      <a:r>
                        <a:rPr lang="en-US" sz="1100" spc="-35" dirty="0">
                          <a:effectLst/>
                        </a:rPr>
                        <a:t> </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s-CO" sz="1100" dirty="0">
                        <a:effectLst/>
                      </a:endParaRPr>
                    </a:p>
                    <a:p>
                      <a:pPr algn="ctr">
                        <a:lnSpc>
                          <a:spcPts val="1300"/>
                        </a:lnSpc>
                        <a:spcBef>
                          <a:spcPts val="100"/>
                        </a:spcBef>
                        <a:spcAft>
                          <a:spcPts val="0"/>
                        </a:spcAft>
                      </a:pPr>
                      <a:r>
                        <a:rPr lang="en-US" sz="1100" dirty="0">
                          <a:effectLst/>
                        </a:rPr>
                        <a:t> </a:t>
                      </a:r>
                      <a:r>
                        <a:rPr lang="en-US" sz="1100" spc="5" dirty="0" smtClean="0">
                          <a:effectLst/>
                        </a:rPr>
                        <a:t>RESP</a:t>
                      </a:r>
                      <a:r>
                        <a:rPr lang="en-US" sz="1100" dirty="0" smtClean="0">
                          <a:effectLst/>
                        </a:rPr>
                        <a:t>ON</a:t>
                      </a:r>
                      <a:r>
                        <a:rPr lang="en-US" sz="1100" spc="5" dirty="0" smtClean="0">
                          <a:effectLst/>
                        </a:rPr>
                        <a:t>S</a:t>
                      </a:r>
                      <a:r>
                        <a:rPr lang="en-US" sz="1100" spc="-5" dirty="0" smtClean="0">
                          <a:effectLst/>
                        </a:rPr>
                        <a:t>AB</a:t>
                      </a:r>
                      <a:r>
                        <a:rPr lang="en-US" sz="1100" spc="-10" dirty="0" smtClean="0">
                          <a:effectLst/>
                        </a:rPr>
                        <a:t>L</a:t>
                      </a:r>
                      <a:r>
                        <a:rPr lang="en-US" sz="1100" dirty="0" smtClean="0">
                          <a:effectLst/>
                        </a:rPr>
                        <a:t>E</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dirty="0" smtClean="0">
                          <a:effectLst/>
                        </a:rPr>
                        <a:t> FECHA </a:t>
                      </a:r>
                    </a:p>
                    <a:p>
                      <a:pPr algn="ctr">
                        <a:lnSpc>
                          <a:spcPts val="1000"/>
                        </a:lnSpc>
                        <a:spcAft>
                          <a:spcPts val="0"/>
                        </a:spcAft>
                      </a:pPr>
                      <a:r>
                        <a:rPr lang="en-US" sz="1100" dirty="0" smtClean="0">
                          <a:effectLst/>
                        </a:rPr>
                        <a:t>DE  VENCIMIENTO                                             INTERNA </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r>
                        <a:rPr lang="en-US" sz="1100" spc="5" dirty="0" smtClean="0">
                          <a:effectLst/>
                        </a:rPr>
                        <a:t>ES</a:t>
                      </a:r>
                      <a:r>
                        <a:rPr lang="en-US" sz="1100" dirty="0" smtClean="0">
                          <a:effectLst/>
                        </a:rPr>
                        <a:t>T</a:t>
                      </a:r>
                      <a:r>
                        <a:rPr lang="en-US" sz="1100" spc="-10" dirty="0" smtClean="0">
                          <a:effectLst/>
                        </a:rPr>
                        <a:t>A</a:t>
                      </a:r>
                      <a:r>
                        <a:rPr lang="en-US" sz="1100" dirty="0" smtClean="0">
                          <a:effectLst/>
                        </a:rPr>
                        <a:t>DO</a:t>
                      </a:r>
                      <a:r>
                        <a:rPr lang="en-US" sz="1100" spc="-5" dirty="0" smtClean="0">
                          <a:effectLst/>
                        </a:rPr>
                        <a:t> </a:t>
                      </a:r>
                      <a:r>
                        <a:rPr lang="en-US" sz="1100" dirty="0">
                          <a:effectLst/>
                        </a:rPr>
                        <a:t>DE</a:t>
                      </a:r>
                      <a:r>
                        <a:rPr lang="en-US" sz="1100" spc="10" dirty="0">
                          <a:effectLst/>
                        </a:rPr>
                        <a:t> </a:t>
                      </a:r>
                      <a:r>
                        <a:rPr lang="en-US" sz="1100" spc="-10" dirty="0">
                          <a:effectLst/>
                        </a:rPr>
                        <a:t>L</a:t>
                      </a:r>
                      <a:r>
                        <a:rPr lang="en-US" sz="1100" dirty="0">
                          <a:effectLst/>
                        </a:rPr>
                        <a:t>A </a:t>
                      </a:r>
                      <a:r>
                        <a:rPr lang="en-US" sz="1100" spc="-5" dirty="0">
                          <a:effectLst/>
                        </a:rPr>
                        <a:t>AC</a:t>
                      </a:r>
                      <a:r>
                        <a:rPr lang="en-US" sz="1100" dirty="0">
                          <a:effectLst/>
                        </a:rPr>
                        <a:t>T</a:t>
                      </a:r>
                      <a:r>
                        <a:rPr lang="en-US" sz="1100" spc="-10" dirty="0">
                          <a:effectLst/>
                        </a:rPr>
                        <a:t>I</a:t>
                      </a:r>
                      <a:r>
                        <a:rPr lang="en-US" sz="1100" spc="-5" dirty="0">
                          <a:effectLst/>
                        </a:rPr>
                        <a:t>VI</a:t>
                      </a:r>
                      <a:r>
                        <a:rPr lang="en-US" sz="1100" dirty="0">
                          <a:effectLst/>
                        </a:rPr>
                        <a:t>D</a:t>
                      </a:r>
                      <a:r>
                        <a:rPr lang="en-US" sz="1100" spc="-5" dirty="0">
                          <a:effectLst/>
                        </a:rPr>
                        <a:t>A</a:t>
                      </a:r>
                      <a:r>
                        <a:rPr lang="en-US" sz="1100" dirty="0">
                          <a:effectLst/>
                        </a:rPr>
                        <a:t>D</a:t>
                      </a:r>
                      <a:endParaRPr lang="es-CO" sz="1100" dirty="0">
                        <a:effectLst/>
                        <a:latin typeface="Calibri"/>
                        <a:ea typeface="Calibri"/>
                        <a:cs typeface="Times New Roman"/>
                      </a:endParaRPr>
                    </a:p>
                  </a:txBody>
                  <a:tcPr marL="0" marR="0" marT="0" marB="0">
                    <a:solidFill>
                      <a:schemeClr val="tx2"/>
                    </a:solidFill>
                  </a:tcPr>
                </a:tc>
                <a:extLst>
                  <a:ext uri="{0D108BD9-81ED-4DB2-BD59-A6C34878D82A}">
                    <a16:rowId xmlns:a16="http://schemas.microsoft.com/office/drawing/2014/main" val="10000"/>
                  </a:ext>
                </a:extLst>
              </a:tr>
              <a:tr h="2209089">
                <a:tc>
                  <a:txBody>
                    <a:bodyPr/>
                    <a:lstStyle/>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r>
                        <a:rPr lang="es-MX" sz="900" dirty="0" smtClean="0">
                          <a:solidFill>
                            <a:schemeClr val="tx1"/>
                          </a:solidFill>
                          <a:effectLst/>
                          <a:latin typeface="Calibri"/>
                          <a:ea typeface="Calibri"/>
                          <a:cs typeface="Times New Roman"/>
                        </a:rPr>
                        <a:t>47</a:t>
                      </a:r>
                    </a:p>
                    <a:p>
                      <a:pPr marL="12065" marR="3175" indent="0" algn="ctr" defTabSz="914400" rtl="0" eaLnBrk="1" fontAlgn="auto" latinLnBrk="0" hangingPunct="1">
                        <a:lnSpc>
                          <a:spcPct val="107000"/>
                        </a:lnSpc>
                        <a:spcBef>
                          <a:spcPts val="445"/>
                        </a:spcBef>
                        <a:spcAft>
                          <a:spcPts val="0"/>
                        </a:spcAft>
                        <a:buClrTx/>
                        <a:buSzTx/>
                        <a:buFontTx/>
                        <a:buNone/>
                        <a:tabLst/>
                        <a:defRPr/>
                      </a:pPr>
                      <a:r>
                        <a:rPr lang="es-MX" sz="900" dirty="0" smtClean="0">
                          <a:solidFill>
                            <a:schemeClr val="tx1"/>
                          </a:solidFill>
                          <a:effectLst/>
                          <a:latin typeface="+mn-lt"/>
                          <a:ea typeface="Calibri"/>
                          <a:cs typeface="Times New Roman"/>
                        </a:rPr>
                        <a:t>CGR 2013</a:t>
                      </a:r>
                      <a:endParaRPr lang="es-CO" sz="900" dirty="0" smtClean="0">
                        <a:solidFill>
                          <a:schemeClr val="tx1"/>
                        </a:solidFill>
                        <a:effectLst/>
                        <a:latin typeface="+mn-lt"/>
                        <a:ea typeface="Calibri"/>
                        <a:cs typeface="Times New Roman"/>
                      </a:endParaRPr>
                    </a:p>
                  </a:txBody>
                  <a:tcPr marL="0" marR="0" marT="0" marB="0">
                    <a:solidFill>
                      <a:schemeClr val="accent1">
                        <a:lumMod val="40000"/>
                        <a:lumOff val="60000"/>
                      </a:schemeClr>
                    </a:solidFill>
                  </a:tcPr>
                </a:tc>
                <a:tc>
                  <a:txBody>
                    <a:bodyPr/>
                    <a:lstStyle/>
                    <a:p>
                      <a:pPr algn="just">
                        <a:lnSpc>
                          <a:spcPct val="100000"/>
                        </a:lnSpc>
                        <a:spcBef>
                          <a:spcPts val="5"/>
                        </a:spcBef>
                        <a:spcAft>
                          <a:spcPts val="0"/>
                        </a:spcAft>
                      </a:pPr>
                      <a:r>
                        <a:rPr lang="es-MX" sz="1100" b="0" dirty="0" smtClean="0">
                          <a:solidFill>
                            <a:schemeClr val="tx1"/>
                          </a:solidFill>
                          <a:effectLst/>
                          <a:latin typeface="Calibri"/>
                          <a:ea typeface="Calibri"/>
                          <a:cs typeface="Times New Roman"/>
                        </a:rPr>
                        <a:t> </a:t>
                      </a:r>
                    </a:p>
                    <a:p>
                      <a:pPr algn="just">
                        <a:lnSpc>
                          <a:spcPct val="100000"/>
                        </a:lnSpc>
                        <a:spcBef>
                          <a:spcPts val="5"/>
                        </a:spcBef>
                        <a:spcAft>
                          <a:spcPts val="0"/>
                        </a:spcAft>
                      </a:pPr>
                      <a:r>
                        <a:rPr lang="es-CO" sz="1100" b="0" dirty="0" smtClean="0">
                          <a:solidFill>
                            <a:schemeClr val="tx1"/>
                          </a:solidFill>
                          <a:effectLst/>
                          <a:latin typeface="+mn-lt"/>
                          <a:ea typeface="Calibri"/>
                          <a:cs typeface="Times New Roman"/>
                        </a:rPr>
                        <a:t>Realizar la provisión contable para los procesos judiciales en contra de la CRA.</a:t>
                      </a:r>
                    </a:p>
                    <a:p>
                      <a:pPr algn="just">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marL="0" marR="0" indent="0" algn="just" defTabSz="914400" rtl="0" eaLnBrk="1" fontAlgn="auto" latinLnBrk="0" hangingPunct="1">
                        <a:lnSpc>
                          <a:spcPct val="100000"/>
                        </a:lnSpc>
                        <a:spcBef>
                          <a:spcPts val="5"/>
                        </a:spcBef>
                        <a:spcAft>
                          <a:spcPts val="0"/>
                        </a:spcAft>
                        <a:buClrTx/>
                        <a:buSzTx/>
                        <a:buFontTx/>
                        <a:buNone/>
                        <a:tabLst/>
                        <a:defRPr/>
                      </a:pPr>
                      <a:r>
                        <a:rPr lang="es-MX" sz="1100" b="1" dirty="0" smtClean="0">
                          <a:solidFill>
                            <a:schemeClr val="tx1"/>
                          </a:solidFill>
                          <a:effectLst/>
                          <a:latin typeface="+mn-lt"/>
                          <a:ea typeface="Calibri"/>
                          <a:cs typeface="Times New Roman"/>
                        </a:rPr>
                        <a:t>UNIDAD DE MEDIDA/CANTIDADES:</a:t>
                      </a:r>
                      <a:r>
                        <a:rPr lang="es-MX" sz="1100" b="1" baseline="0" dirty="0" smtClean="0">
                          <a:solidFill>
                            <a:schemeClr val="tx1"/>
                          </a:solidFill>
                          <a:effectLst/>
                          <a:latin typeface="+mn-lt"/>
                          <a:ea typeface="Calibri"/>
                          <a:cs typeface="Times New Roman"/>
                        </a:rPr>
                        <a:t> </a:t>
                      </a:r>
                    </a:p>
                    <a:p>
                      <a:pPr marL="0" marR="0" indent="0" algn="just" defTabSz="914400" rtl="0" eaLnBrk="1" fontAlgn="auto" latinLnBrk="0" hangingPunct="1">
                        <a:lnSpc>
                          <a:spcPct val="100000"/>
                        </a:lnSpc>
                        <a:spcBef>
                          <a:spcPts val="5"/>
                        </a:spcBef>
                        <a:spcAft>
                          <a:spcPts val="0"/>
                        </a:spcAft>
                        <a:buClrTx/>
                        <a:buSzTx/>
                        <a:buFontTx/>
                        <a:buNone/>
                        <a:tabLst/>
                        <a:defRPr/>
                      </a:pPr>
                      <a:endParaRPr lang="es-MX" sz="1100" b="0" baseline="0" dirty="0" smtClean="0">
                        <a:solidFill>
                          <a:schemeClr val="tx1"/>
                        </a:solidFill>
                        <a:effectLst/>
                        <a:latin typeface="+mn-lt"/>
                        <a:ea typeface="Calibri"/>
                        <a:cs typeface="Times New Roman"/>
                      </a:endParaRPr>
                    </a:p>
                    <a:p>
                      <a:pPr algn="just">
                        <a:lnSpc>
                          <a:spcPct val="100000"/>
                        </a:lnSpc>
                        <a:spcBef>
                          <a:spcPts val="5"/>
                        </a:spcBef>
                        <a:spcAft>
                          <a:spcPts val="0"/>
                        </a:spcAft>
                      </a:pPr>
                      <a:r>
                        <a:rPr lang="es-CO" sz="1100" b="0" dirty="0" smtClean="0">
                          <a:solidFill>
                            <a:schemeClr val="tx1"/>
                          </a:solidFill>
                          <a:effectLst/>
                          <a:latin typeface="+mn-lt"/>
                          <a:ea typeface="Calibri"/>
                          <a:cs typeface="Times New Roman"/>
                        </a:rPr>
                        <a:t>-Procedimiento documentado sobre la apropiación presupuestal.</a:t>
                      </a:r>
                    </a:p>
                    <a:p>
                      <a:pPr algn="just">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gn="just">
                        <a:lnSpc>
                          <a:spcPct val="100000"/>
                        </a:lnSpc>
                        <a:spcBef>
                          <a:spcPts val="5"/>
                        </a:spcBef>
                        <a:spcAft>
                          <a:spcPts val="0"/>
                        </a:spcAft>
                      </a:pPr>
                      <a:r>
                        <a:rPr lang="es-MX" sz="1100" b="0" dirty="0" smtClean="0">
                          <a:solidFill>
                            <a:schemeClr val="tx1"/>
                          </a:solidFill>
                          <a:effectLst/>
                          <a:latin typeface="+mn-lt"/>
                          <a:ea typeface="Calibri"/>
                          <a:cs typeface="Times New Roman"/>
                        </a:rPr>
                        <a:t>-1</a:t>
                      </a:r>
                      <a:endParaRPr lang="es-CO" sz="1100" b="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algn="just"/>
                      <a:r>
                        <a:rPr lang="es-CO" sz="1100" b="0" kern="1200" dirty="0" smtClean="0">
                          <a:solidFill>
                            <a:schemeClr val="dk1"/>
                          </a:solidFill>
                          <a:effectLst/>
                          <a:latin typeface="+mn-lt"/>
                          <a:ea typeface="+mn-ea"/>
                          <a:cs typeface="+mn-cs"/>
                        </a:rPr>
                        <a:t>A partir de diciembre de 2015 se vienen registrando contablemente los valores informados como provisión contable y/o cuentas de orden de procesos jurídicos en el documento remitido por la OAJ de la CRA "informe mensual para contingencias judiciales" el cual atiende lo señalado en la Circular 0023 del 11/12/2015. </a:t>
                      </a:r>
                    </a:p>
                    <a:p>
                      <a:pPr algn="just"/>
                      <a:r>
                        <a:rPr lang="es-MX" sz="1100" b="0" kern="1200" dirty="0" smtClean="0">
                          <a:solidFill>
                            <a:schemeClr val="dk1"/>
                          </a:solidFill>
                          <a:effectLst/>
                          <a:latin typeface="+mn-lt"/>
                          <a:ea typeface="+mn-ea"/>
                          <a:cs typeface="+mn-cs"/>
                        </a:rPr>
                        <a:t>Se</a:t>
                      </a:r>
                      <a:r>
                        <a:rPr lang="es-MX" sz="1100" b="0" kern="1200" baseline="0" dirty="0" smtClean="0">
                          <a:solidFill>
                            <a:schemeClr val="dk1"/>
                          </a:solidFill>
                          <a:effectLst/>
                          <a:latin typeface="+mn-lt"/>
                          <a:ea typeface="+mn-ea"/>
                          <a:cs typeface="+mn-cs"/>
                        </a:rPr>
                        <a:t> está aplicando el procedimiento contenido en la circular N° 23 DE 2015 que fue presentado en el Comité de Conciliación N° 01 de 2016.</a:t>
                      </a:r>
                      <a:endParaRPr lang="es-CO" sz="1100" b="0" kern="1200" dirty="0" smtClean="0">
                        <a:solidFill>
                          <a:srgbClr val="FF0000"/>
                        </a:solidFill>
                        <a:effectLst/>
                        <a:latin typeface="+mn-lt"/>
                        <a:ea typeface="+mn-ea"/>
                        <a:cs typeface="+mn-cs"/>
                      </a:endParaRPr>
                    </a:p>
                  </a:txBody>
                  <a:tcPr marL="0" marR="0" marT="0" marB="0">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5"/>
                        </a:spcBef>
                        <a:spcAft>
                          <a:spcPts val="0"/>
                        </a:spcAft>
                        <a:buClrTx/>
                        <a:buSzTx/>
                        <a:buFontTx/>
                        <a:buNone/>
                        <a:tabLst/>
                        <a:defRPr/>
                      </a:pPr>
                      <a:endParaRPr lang="es-MX" sz="1100" b="0" dirty="0" smtClean="0">
                        <a:solidFill>
                          <a:schemeClr val="tx1"/>
                        </a:solidFill>
                        <a:effectLst/>
                        <a:latin typeface="+mn-lt"/>
                        <a:ea typeface="Calibri"/>
                        <a:cs typeface="Times New Roman"/>
                      </a:endParaRPr>
                    </a:p>
                    <a:p>
                      <a:pPr marL="0" marR="0" indent="0" algn="ctr" defTabSz="914400" rtl="0" eaLnBrk="1" fontAlgn="auto" latinLnBrk="0" hangingPunct="1">
                        <a:lnSpc>
                          <a:spcPct val="100000"/>
                        </a:lnSpc>
                        <a:spcBef>
                          <a:spcPts val="5"/>
                        </a:spcBef>
                        <a:spcAft>
                          <a:spcPts val="0"/>
                        </a:spcAft>
                        <a:buClrTx/>
                        <a:buSzTx/>
                        <a:buFontTx/>
                        <a:buNone/>
                        <a:tabLst/>
                        <a:defRPr/>
                      </a:pPr>
                      <a:endParaRPr lang="es-MX" sz="1100" b="0" dirty="0" smtClean="0">
                        <a:solidFill>
                          <a:schemeClr val="tx1"/>
                        </a:solidFill>
                        <a:effectLst/>
                        <a:latin typeface="+mn-lt"/>
                        <a:ea typeface="Calibri"/>
                        <a:cs typeface="Times New Roman"/>
                      </a:endParaRPr>
                    </a:p>
                    <a:p>
                      <a:pPr marL="0" marR="0" indent="0" algn="ctr" defTabSz="914400" rtl="0" eaLnBrk="1" fontAlgn="auto" latinLnBrk="0" hangingPunct="1">
                        <a:lnSpc>
                          <a:spcPct val="100000"/>
                        </a:lnSpc>
                        <a:spcBef>
                          <a:spcPts val="5"/>
                        </a:spcBef>
                        <a:spcAft>
                          <a:spcPts val="0"/>
                        </a:spcAft>
                        <a:buClrTx/>
                        <a:buSzTx/>
                        <a:buFontTx/>
                        <a:buNone/>
                        <a:tabLst/>
                        <a:defRPr/>
                      </a:pPr>
                      <a:endParaRPr lang="es-MX" sz="1100" b="0" dirty="0" smtClean="0">
                        <a:solidFill>
                          <a:schemeClr val="tx1"/>
                        </a:solidFill>
                        <a:effectLst/>
                        <a:latin typeface="+mn-lt"/>
                        <a:ea typeface="Calibri"/>
                        <a:cs typeface="Times New Roman"/>
                      </a:endParaRPr>
                    </a:p>
                    <a:p>
                      <a:pPr marL="0" marR="0" indent="0" algn="ctr" defTabSz="914400" rtl="0" eaLnBrk="1" fontAlgn="auto" latinLnBrk="0" hangingPunct="1">
                        <a:lnSpc>
                          <a:spcPct val="100000"/>
                        </a:lnSpc>
                        <a:spcBef>
                          <a:spcPts val="5"/>
                        </a:spcBef>
                        <a:spcAft>
                          <a:spcPts val="0"/>
                        </a:spcAft>
                        <a:buClrTx/>
                        <a:buSzTx/>
                        <a:buFontTx/>
                        <a:buNone/>
                        <a:tabLst/>
                        <a:defRPr/>
                      </a:pPr>
                      <a:r>
                        <a:rPr lang="es-MX" sz="1100" b="0" dirty="0" smtClean="0">
                          <a:solidFill>
                            <a:schemeClr val="tx1"/>
                          </a:solidFill>
                          <a:effectLst/>
                          <a:latin typeface="+mn-lt"/>
                          <a:ea typeface="Calibri"/>
                          <a:cs typeface="Times New Roman"/>
                        </a:rPr>
                        <a:t>Subdirección Administrativa y Financiera </a:t>
                      </a:r>
                      <a:endParaRPr lang="es-CO" sz="1100" b="0" dirty="0" smtClean="0">
                        <a:solidFill>
                          <a:schemeClr val="tx1"/>
                        </a:solidFill>
                        <a:effectLst/>
                        <a:latin typeface="+mn-lt"/>
                        <a:ea typeface="Calibri"/>
                        <a:cs typeface="Times New Roman"/>
                      </a:endParaRPr>
                    </a:p>
                  </a:txBody>
                  <a:tcPr marL="0" marR="0" marT="0" marB="0">
                    <a:solidFill>
                      <a:schemeClr val="accent1">
                        <a:lumMod val="40000"/>
                        <a:lumOff val="60000"/>
                      </a:schemeClr>
                    </a:solidFill>
                  </a:tcPr>
                </a:tc>
                <a:tc>
                  <a:txBody>
                    <a:bodyPr/>
                    <a:lstStyle/>
                    <a:p>
                      <a:pPr>
                        <a:lnSpc>
                          <a:spcPct val="100000"/>
                        </a:lnSpc>
                        <a:spcBef>
                          <a:spcPts val="50"/>
                        </a:spcBef>
                        <a:spcAft>
                          <a:spcPts val="0"/>
                        </a:spcAft>
                      </a:pPr>
                      <a:endParaRPr lang="es-MX" sz="1100" b="0" dirty="0" smtClean="0">
                        <a:solidFill>
                          <a:schemeClr val="tx1"/>
                        </a:solidFill>
                        <a:effectLst/>
                        <a:latin typeface="+mn-lt"/>
                        <a:ea typeface="Calibri"/>
                        <a:cs typeface="Times New Roman"/>
                      </a:endParaRPr>
                    </a:p>
                    <a:p>
                      <a:pPr>
                        <a:lnSpc>
                          <a:spcPct val="100000"/>
                        </a:lnSpc>
                        <a:spcBef>
                          <a:spcPts val="50"/>
                        </a:spcBef>
                        <a:spcAft>
                          <a:spcPts val="0"/>
                        </a:spcAft>
                      </a:pPr>
                      <a:endParaRPr lang="es-MX" sz="1100" b="0" dirty="0" smtClean="0">
                        <a:solidFill>
                          <a:schemeClr val="tx1"/>
                        </a:solidFill>
                        <a:effectLst/>
                        <a:latin typeface="+mn-lt"/>
                        <a:ea typeface="Calibri"/>
                        <a:cs typeface="Times New Roman"/>
                      </a:endParaRPr>
                    </a:p>
                    <a:p>
                      <a:pPr>
                        <a:lnSpc>
                          <a:spcPct val="100000"/>
                        </a:lnSpc>
                        <a:spcBef>
                          <a:spcPts val="50"/>
                        </a:spcBef>
                        <a:spcAft>
                          <a:spcPts val="0"/>
                        </a:spcAft>
                      </a:pPr>
                      <a:endParaRPr lang="es-MX" sz="1100" b="0" dirty="0" smtClean="0">
                        <a:solidFill>
                          <a:schemeClr val="tx1"/>
                        </a:solidFill>
                        <a:effectLst/>
                        <a:latin typeface="+mn-lt"/>
                        <a:ea typeface="Calibri"/>
                        <a:cs typeface="Times New Roman"/>
                      </a:endParaRPr>
                    </a:p>
                    <a:p>
                      <a:pPr>
                        <a:lnSpc>
                          <a:spcPct val="100000"/>
                        </a:lnSpc>
                        <a:spcBef>
                          <a:spcPts val="50"/>
                        </a:spcBef>
                        <a:spcAft>
                          <a:spcPts val="0"/>
                        </a:spcAft>
                      </a:pPr>
                      <a:r>
                        <a:rPr lang="es-MX" sz="1100" b="0" dirty="0" smtClean="0">
                          <a:solidFill>
                            <a:schemeClr val="tx1"/>
                          </a:solidFill>
                          <a:effectLst/>
                          <a:latin typeface="+mn-lt"/>
                          <a:ea typeface="Calibri"/>
                          <a:cs typeface="Times New Roman"/>
                        </a:rPr>
                        <a:t>     </a:t>
                      </a:r>
                    </a:p>
                    <a:p>
                      <a:pPr algn="ctr">
                        <a:lnSpc>
                          <a:spcPct val="100000"/>
                        </a:lnSpc>
                        <a:spcBef>
                          <a:spcPts val="50"/>
                        </a:spcBef>
                        <a:spcAft>
                          <a:spcPts val="0"/>
                        </a:spcAft>
                      </a:pPr>
                      <a:r>
                        <a:rPr lang="es-MX" sz="1100" b="0" dirty="0" smtClean="0">
                          <a:solidFill>
                            <a:schemeClr val="tx1"/>
                          </a:solidFill>
                          <a:effectLst/>
                          <a:latin typeface="+mn-lt"/>
                          <a:ea typeface="Calibri"/>
                          <a:cs typeface="Times New Roman"/>
                        </a:rPr>
                        <a:t>     29/2/</a:t>
                      </a:r>
                      <a:r>
                        <a:rPr lang="es-MX" sz="1100" b="0" baseline="0" dirty="0" smtClean="0">
                          <a:solidFill>
                            <a:schemeClr val="tx1"/>
                          </a:solidFill>
                          <a:effectLst/>
                          <a:latin typeface="+mn-lt"/>
                          <a:ea typeface="Calibri"/>
                          <a:cs typeface="Times New Roman"/>
                        </a:rPr>
                        <a:t>2016</a:t>
                      </a:r>
                      <a:endParaRPr lang="es-CO" sz="1100" b="0" dirty="0">
                        <a:solidFill>
                          <a:schemeClr val="tx1"/>
                        </a:solidFill>
                        <a:effectLst/>
                        <a:latin typeface="+mn-lt"/>
                        <a:ea typeface="Calibri"/>
                        <a:cs typeface="Times New Roman"/>
                      </a:endParaRPr>
                    </a:p>
                  </a:txBody>
                  <a:tcPr marL="0" marR="0" marT="0" marB="0">
                    <a:solidFill>
                      <a:schemeClr val="accent1">
                        <a:lumMod val="40000"/>
                        <a:lumOff val="60000"/>
                      </a:schemeClr>
                    </a:solidFill>
                  </a:tcPr>
                </a:tc>
                <a:tc>
                  <a:txBody>
                    <a:bodyPr/>
                    <a:lstStyle/>
                    <a:p>
                      <a:pPr algn="ctr">
                        <a:lnSpc>
                          <a:spcPts val="950"/>
                        </a:lnSpc>
                        <a:spcBef>
                          <a:spcPts val="15"/>
                        </a:spcBef>
                        <a:spcAft>
                          <a:spcPts val="0"/>
                        </a:spcAft>
                      </a:pPr>
                      <a:endParaRPr lang="es-MX" sz="1100" b="1" dirty="0" smtClean="0">
                        <a:solidFill>
                          <a:schemeClr val="tx1"/>
                        </a:solidFill>
                        <a:effectLst/>
                        <a:latin typeface="Calibri"/>
                        <a:ea typeface="Calibri"/>
                        <a:cs typeface="Times New Roman"/>
                      </a:endParaRPr>
                    </a:p>
                    <a:p>
                      <a:pPr algn="ctr">
                        <a:lnSpc>
                          <a:spcPts val="950"/>
                        </a:lnSpc>
                        <a:spcBef>
                          <a:spcPts val="15"/>
                        </a:spcBef>
                        <a:spcAft>
                          <a:spcPts val="0"/>
                        </a:spcAft>
                      </a:pPr>
                      <a:endParaRPr lang="es-MX" sz="1100" b="1" dirty="0" smtClean="0">
                        <a:solidFill>
                          <a:schemeClr val="tx1"/>
                        </a:solidFill>
                        <a:effectLst/>
                        <a:latin typeface="Calibri"/>
                        <a:ea typeface="Calibri"/>
                        <a:cs typeface="Times New Roman"/>
                      </a:endParaRPr>
                    </a:p>
                    <a:p>
                      <a:pPr algn="ctr">
                        <a:lnSpc>
                          <a:spcPts val="950"/>
                        </a:lnSpc>
                        <a:spcBef>
                          <a:spcPts val="15"/>
                        </a:spcBef>
                        <a:spcAft>
                          <a:spcPts val="0"/>
                        </a:spcAft>
                      </a:pPr>
                      <a:endParaRPr lang="es-MX" sz="1100" b="1" dirty="0" smtClean="0">
                        <a:solidFill>
                          <a:schemeClr val="tx1"/>
                        </a:solidFill>
                        <a:effectLst/>
                        <a:latin typeface="Calibri"/>
                        <a:ea typeface="Calibri"/>
                        <a:cs typeface="Times New Roman"/>
                      </a:endParaRPr>
                    </a:p>
                    <a:p>
                      <a:pPr algn="ctr">
                        <a:lnSpc>
                          <a:spcPts val="950"/>
                        </a:lnSpc>
                        <a:spcBef>
                          <a:spcPts val="15"/>
                        </a:spcBef>
                        <a:spcAft>
                          <a:spcPts val="0"/>
                        </a:spcAft>
                      </a:pPr>
                      <a:endParaRPr lang="es-MX" sz="1100" b="1" dirty="0" smtClean="0">
                        <a:solidFill>
                          <a:schemeClr val="tx1"/>
                        </a:solidFill>
                        <a:effectLst/>
                        <a:latin typeface="Calibri"/>
                        <a:ea typeface="Calibri"/>
                        <a:cs typeface="Times New Roman"/>
                      </a:endParaRPr>
                    </a:p>
                    <a:p>
                      <a:pPr algn="ctr">
                        <a:lnSpc>
                          <a:spcPts val="950"/>
                        </a:lnSpc>
                        <a:spcBef>
                          <a:spcPts val="15"/>
                        </a:spcBef>
                        <a:spcAft>
                          <a:spcPts val="0"/>
                        </a:spcAft>
                      </a:pPr>
                      <a:endParaRPr lang="es-MX" sz="1100" b="1" dirty="0" smtClean="0">
                        <a:solidFill>
                          <a:schemeClr val="tx1"/>
                        </a:solidFill>
                        <a:effectLst/>
                        <a:latin typeface="Calibri"/>
                        <a:ea typeface="Calibri"/>
                        <a:cs typeface="Times New Roman"/>
                      </a:endParaRPr>
                    </a:p>
                    <a:p>
                      <a:pPr marL="0" marR="0" indent="0" algn="ctr" defTabSz="914400" rtl="0" eaLnBrk="1" fontAlgn="auto" latinLnBrk="0" hangingPunct="1">
                        <a:lnSpc>
                          <a:spcPts val="950"/>
                        </a:lnSpc>
                        <a:spcBef>
                          <a:spcPts val="15"/>
                        </a:spcBef>
                        <a:spcAft>
                          <a:spcPts val="0"/>
                        </a:spcAft>
                        <a:buClrTx/>
                        <a:buSzTx/>
                        <a:buFontTx/>
                        <a:buNone/>
                        <a:tabLst/>
                        <a:defRPr/>
                      </a:pPr>
                      <a:r>
                        <a:rPr lang="es-MX" sz="1100" b="1" dirty="0" smtClean="0">
                          <a:solidFill>
                            <a:schemeClr val="tx1"/>
                          </a:solidFill>
                          <a:effectLst/>
                          <a:latin typeface="+mn-lt"/>
                          <a:ea typeface="Calibri"/>
                          <a:cs typeface="Times New Roman"/>
                        </a:rPr>
                        <a:t>CUMPLIDA</a:t>
                      </a:r>
                      <a:endParaRPr lang="es-CO" sz="1100" b="1" dirty="0" smtClean="0">
                        <a:solidFill>
                          <a:schemeClr val="tx1"/>
                        </a:solidFill>
                        <a:effectLst/>
                        <a:latin typeface="+mn-lt"/>
                        <a:ea typeface="Calibri"/>
                        <a:cs typeface="Times New Roman"/>
                      </a:endParaRPr>
                    </a:p>
                  </a:txBody>
                  <a:tcPr marL="0" marR="0" marT="0" marB="0">
                    <a:solidFill>
                      <a:schemeClr val="accent1">
                        <a:lumMod val="40000"/>
                        <a:lumOff val="60000"/>
                      </a:schemeClr>
                    </a:solidFill>
                  </a:tcPr>
                </a:tc>
                <a:extLst>
                  <a:ext uri="{0D108BD9-81ED-4DB2-BD59-A6C34878D82A}">
                    <a16:rowId xmlns:a16="http://schemas.microsoft.com/office/drawing/2014/main" val="10001"/>
                  </a:ext>
                </a:extLst>
              </a:tr>
              <a:tr h="1577866">
                <a:tc>
                  <a:txBody>
                    <a:bodyPr/>
                    <a:lstStyle/>
                    <a:p>
                      <a:pPr marL="12065" marR="3175" algn="ctr">
                        <a:lnSpc>
                          <a:spcPct val="107000"/>
                        </a:lnSpc>
                        <a:spcBef>
                          <a:spcPts val="445"/>
                        </a:spcBef>
                        <a:spcAft>
                          <a:spcPts val="0"/>
                        </a:spcAft>
                      </a:pPr>
                      <a:endParaRPr lang="es-CO"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CO" sz="1100" b="0" kern="1200" dirty="0">
                        <a:solidFill>
                          <a:schemeClr val="tx1"/>
                        </a:solidFill>
                        <a:effectLst/>
                        <a:latin typeface="+mn-lt"/>
                        <a:ea typeface="+mn-ea"/>
                        <a:cs typeface="+mn-cs"/>
                      </a:endParaRPr>
                    </a:p>
                    <a:p>
                      <a:pPr marL="12065" marR="3175" algn="ctr">
                        <a:lnSpc>
                          <a:spcPct val="107000"/>
                        </a:lnSpc>
                        <a:spcBef>
                          <a:spcPts val="445"/>
                        </a:spcBef>
                        <a:spcAft>
                          <a:spcPts val="0"/>
                        </a:spcAft>
                      </a:pPr>
                      <a:endParaRPr lang="es-CO" sz="1100" b="0" kern="1200" dirty="0" smtClean="0">
                        <a:solidFill>
                          <a:schemeClr val="tx1"/>
                        </a:solidFill>
                        <a:effectLst/>
                        <a:latin typeface="+mn-lt"/>
                        <a:ea typeface="+mn-ea"/>
                        <a:cs typeface="+mn-cs"/>
                      </a:endParaRPr>
                    </a:p>
                    <a:p>
                      <a:pPr marL="12065" marR="3175" algn="ctr">
                        <a:lnSpc>
                          <a:spcPct val="107000"/>
                        </a:lnSpc>
                        <a:spcBef>
                          <a:spcPts val="445"/>
                        </a:spcBef>
                        <a:spcAft>
                          <a:spcPts val="0"/>
                        </a:spcAft>
                      </a:pPr>
                      <a:r>
                        <a:rPr lang="es-CO" sz="900" dirty="0" smtClean="0">
                          <a:solidFill>
                            <a:schemeClr val="tx1"/>
                          </a:solidFill>
                          <a:effectLst/>
                          <a:latin typeface="Calibri"/>
                          <a:ea typeface="Calibri"/>
                          <a:cs typeface="Times New Roman"/>
                        </a:rPr>
                        <a:t>52</a:t>
                      </a:r>
                      <a:endParaRPr lang="es-CO" sz="90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marL="0" algn="just" defTabSz="914400" rtl="0" eaLnBrk="1" fontAlgn="ctr" latinLnBrk="0" hangingPunct="1"/>
                      <a:r>
                        <a:rPr lang="es-CO" sz="1100" b="0" kern="1200" dirty="0">
                          <a:solidFill>
                            <a:schemeClr val="tx1"/>
                          </a:solidFill>
                          <a:effectLst/>
                          <a:latin typeface="+mn-lt"/>
                          <a:ea typeface="+mn-ea"/>
                          <a:cs typeface="+mn-cs"/>
                        </a:rPr>
                        <a:t>Modificación del RGE-PRC07 Procedimiento Elaboración y Suscripción del Contrato </a:t>
                      </a:r>
                    </a:p>
                  </a:txBody>
                  <a:tcPr marL="9525" marR="9525" marT="9525" marB="0" anchor="ctr">
                    <a:solidFill>
                      <a:schemeClr val="accent1">
                        <a:lumMod val="40000"/>
                        <a:lumOff val="60000"/>
                      </a:schemeClr>
                    </a:solidFill>
                  </a:tcPr>
                </a:tc>
                <a:tc>
                  <a:txBody>
                    <a:bodyPr/>
                    <a:lstStyle/>
                    <a:p>
                      <a:pPr marL="0" algn="just" defTabSz="914400" rtl="0" eaLnBrk="1" fontAlgn="ctr" latinLnBrk="0" hangingPunct="1">
                        <a:lnSpc>
                          <a:spcPts val="500"/>
                        </a:lnSpc>
                        <a:spcBef>
                          <a:spcPts val="50"/>
                        </a:spcBef>
                        <a:spcAft>
                          <a:spcPts val="0"/>
                        </a:spcAft>
                      </a:pPr>
                      <a:endParaRPr lang="es-CO" sz="1100" b="0" kern="1200" dirty="0" smtClean="0">
                        <a:solidFill>
                          <a:srgbClr val="FF0000"/>
                        </a:solidFill>
                        <a:effectLst/>
                        <a:latin typeface="+mn-lt"/>
                        <a:ea typeface="+mn-ea"/>
                        <a:cs typeface="+mn-cs"/>
                      </a:endParaRPr>
                    </a:p>
                    <a:p>
                      <a:pPr marL="0" algn="just" defTabSz="914400" rtl="0" eaLnBrk="1" fontAlgn="ctr" latinLnBrk="0" hangingPunct="1">
                        <a:lnSpc>
                          <a:spcPct val="100000"/>
                        </a:lnSpc>
                        <a:spcBef>
                          <a:spcPts val="50"/>
                        </a:spcBef>
                        <a:spcAft>
                          <a:spcPts val="0"/>
                        </a:spcAft>
                      </a:pPr>
                      <a:endParaRPr lang="es-CO" sz="1100" b="0" kern="1200" dirty="0" smtClean="0">
                        <a:solidFill>
                          <a:schemeClr val="tx1"/>
                        </a:solidFill>
                        <a:effectLst/>
                        <a:latin typeface="+mn-lt"/>
                        <a:ea typeface="+mn-ea"/>
                        <a:cs typeface="+mn-cs"/>
                      </a:endParaRPr>
                    </a:p>
                    <a:p>
                      <a:pPr marL="0" algn="just" defTabSz="914400" rtl="0" eaLnBrk="1" fontAlgn="ctr" latinLnBrk="0" hangingPunct="1">
                        <a:lnSpc>
                          <a:spcPct val="100000"/>
                        </a:lnSpc>
                        <a:spcBef>
                          <a:spcPts val="50"/>
                        </a:spcBef>
                        <a:spcAft>
                          <a:spcPts val="0"/>
                        </a:spcAft>
                      </a:pPr>
                      <a:r>
                        <a:rPr lang="es-ES" sz="1100" b="0" kern="1200" dirty="0" smtClean="0">
                          <a:solidFill>
                            <a:schemeClr val="dk1"/>
                          </a:solidFill>
                          <a:effectLst/>
                          <a:latin typeface="+mn-lt"/>
                          <a:ea typeface="+mn-ea"/>
                          <a:cs typeface="+mn-cs"/>
                        </a:rPr>
                        <a:t>Que mediante Comité IDA del 22 de diciembre de 2016, se aprobó</a:t>
                      </a:r>
                      <a:r>
                        <a:rPr lang="es-ES" sz="1100" b="0" kern="1200" baseline="0" dirty="0" smtClean="0">
                          <a:solidFill>
                            <a:schemeClr val="dk1"/>
                          </a:solidFill>
                          <a:effectLst/>
                          <a:latin typeface="+mn-lt"/>
                          <a:ea typeface="+mn-ea"/>
                          <a:cs typeface="+mn-cs"/>
                        </a:rPr>
                        <a:t> la modificación del procedimiento RGE-PRC07 el cual contempló el registro de la verificación </a:t>
                      </a:r>
                      <a:r>
                        <a:rPr lang="es-ES" sz="1100" b="0" kern="1200" dirty="0" smtClean="0">
                          <a:solidFill>
                            <a:schemeClr val="dk1"/>
                          </a:solidFill>
                          <a:effectLst/>
                          <a:latin typeface="+mn-lt"/>
                          <a:ea typeface="+mn-ea"/>
                          <a:cs typeface="+mn-cs"/>
                        </a:rPr>
                        <a:t>en Orfeo y en físico de los</a:t>
                      </a:r>
                      <a:r>
                        <a:rPr lang="es-ES" sz="1100" b="0" kern="1200" baseline="0" dirty="0" smtClean="0">
                          <a:solidFill>
                            <a:schemeClr val="dk1"/>
                          </a:solidFill>
                          <a:effectLst/>
                          <a:latin typeface="+mn-lt"/>
                          <a:ea typeface="+mn-ea"/>
                          <a:cs typeface="+mn-cs"/>
                        </a:rPr>
                        <a:t> contratos</a:t>
                      </a:r>
                      <a:r>
                        <a:rPr lang="es-ES" sz="1100" b="0" kern="1200" dirty="0" smtClean="0">
                          <a:solidFill>
                            <a:schemeClr val="dk1"/>
                          </a:solidFill>
                          <a:effectLst/>
                          <a:latin typeface="+mn-lt"/>
                          <a:ea typeface="+mn-ea"/>
                          <a:cs typeface="+mn-cs"/>
                        </a:rPr>
                        <a:t>.</a:t>
                      </a:r>
                      <a:endParaRPr lang="es-CO" sz="1100" b="0" kern="1200" dirty="0" smtClean="0">
                        <a:solidFill>
                          <a:schemeClr val="dk1"/>
                        </a:solidFill>
                        <a:effectLst/>
                        <a:latin typeface="+mn-lt"/>
                        <a:ea typeface="+mn-ea"/>
                        <a:cs typeface="+mn-cs"/>
                      </a:endParaRPr>
                    </a:p>
                    <a:p>
                      <a:pPr marL="0" algn="just" defTabSz="914400" rtl="0" eaLnBrk="1" fontAlgn="ctr" latinLnBrk="0" hangingPunct="1">
                        <a:lnSpc>
                          <a:spcPct val="100000"/>
                        </a:lnSpc>
                        <a:spcBef>
                          <a:spcPts val="50"/>
                        </a:spcBef>
                        <a:spcAft>
                          <a:spcPts val="0"/>
                        </a:spcAft>
                      </a:pPr>
                      <a:endParaRPr lang="es-CO" sz="1100" b="0" kern="1200" dirty="0" smtClean="0">
                        <a:solidFill>
                          <a:schemeClr val="tx1"/>
                        </a:solidFill>
                        <a:effectLst/>
                        <a:latin typeface="+mn-lt"/>
                        <a:ea typeface="+mn-ea"/>
                        <a:cs typeface="+mn-cs"/>
                      </a:endParaRPr>
                    </a:p>
                  </a:txBody>
                  <a:tcPr marL="0" marR="0" marT="0" marB="0">
                    <a:solidFill>
                      <a:schemeClr val="accent1">
                        <a:lumMod val="40000"/>
                        <a:lumOff val="60000"/>
                      </a:schemeClr>
                    </a:solidFill>
                  </a:tcPr>
                </a:tc>
                <a:tc>
                  <a:txBody>
                    <a:bodyPr/>
                    <a:lstStyle/>
                    <a:p>
                      <a:pPr algn="ct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gn="ct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marL="0" marR="0" lvl="0" indent="0" algn="ctr" defTabSz="914400" rtl="0" eaLnBrk="1" fontAlgn="auto" latinLnBrk="0" hangingPunct="1">
                        <a:lnSpc>
                          <a:spcPct val="100000"/>
                        </a:lnSpc>
                        <a:spcBef>
                          <a:spcPts val="5"/>
                        </a:spcBef>
                        <a:spcAft>
                          <a:spcPts val="0"/>
                        </a:spcAft>
                        <a:buClrTx/>
                        <a:buSzTx/>
                        <a:buFontTx/>
                        <a:buNone/>
                        <a:tabLst/>
                        <a:defRPr/>
                      </a:pPr>
                      <a:r>
                        <a:rPr lang="es-MX" sz="1100" b="0" dirty="0" smtClean="0">
                          <a:solidFill>
                            <a:schemeClr val="tx1"/>
                          </a:solidFill>
                          <a:effectLst/>
                          <a:latin typeface="+mn-lt"/>
                          <a:ea typeface="Calibri"/>
                          <a:cs typeface="Times New Roman"/>
                        </a:rPr>
                        <a:t>Subdirección Administrativa y Financiera </a:t>
                      </a:r>
                      <a:endParaRPr lang="es-CO" sz="1100" b="0" dirty="0" smtClean="0">
                        <a:solidFill>
                          <a:schemeClr val="tx1"/>
                        </a:solidFill>
                        <a:effectLst/>
                        <a:latin typeface="+mn-lt"/>
                        <a:ea typeface="Calibri"/>
                        <a:cs typeface="Times New Roman"/>
                      </a:endParaRPr>
                    </a:p>
                    <a:p>
                      <a:pPr algn="ct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txBody>
                  <a:tcPr marL="0" marR="0" marT="0" marB="0">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50"/>
                        </a:spcBef>
                        <a:spcAft>
                          <a:spcPts val="0"/>
                        </a:spcAft>
                        <a:buClrTx/>
                        <a:buSzTx/>
                        <a:buFontTx/>
                        <a:buNone/>
                        <a:tabLst/>
                        <a:defRPr/>
                      </a:pPr>
                      <a:endParaRPr lang="es-CO" sz="1100" b="0" kern="1200" dirty="0" smtClean="0">
                        <a:solidFill>
                          <a:schemeClr val="tx1"/>
                        </a:solidFill>
                        <a:effectLst/>
                        <a:latin typeface="+mn-lt"/>
                        <a:ea typeface="+mn-ea"/>
                        <a:cs typeface="+mn-cs"/>
                      </a:endParaRPr>
                    </a:p>
                    <a:p>
                      <a:pPr marL="0" marR="0" indent="0" algn="ctr" defTabSz="914400" rtl="0" eaLnBrk="1" fontAlgn="auto" latinLnBrk="0" hangingPunct="1">
                        <a:lnSpc>
                          <a:spcPct val="100000"/>
                        </a:lnSpc>
                        <a:spcBef>
                          <a:spcPts val="50"/>
                        </a:spcBef>
                        <a:spcAft>
                          <a:spcPts val="0"/>
                        </a:spcAft>
                        <a:buClrTx/>
                        <a:buSzTx/>
                        <a:buFontTx/>
                        <a:buNone/>
                        <a:tabLst/>
                        <a:defRPr/>
                      </a:pPr>
                      <a:endParaRPr lang="es-CO" sz="1100" b="0" kern="1200" dirty="0" smtClean="0">
                        <a:solidFill>
                          <a:schemeClr val="tx1"/>
                        </a:solidFill>
                        <a:effectLst/>
                        <a:latin typeface="+mn-lt"/>
                        <a:ea typeface="+mn-ea"/>
                        <a:cs typeface="+mn-cs"/>
                      </a:endParaRPr>
                    </a:p>
                    <a:p>
                      <a:pPr marL="0" marR="0" indent="0" algn="ctr" defTabSz="914400" rtl="0" eaLnBrk="1" fontAlgn="auto" latinLnBrk="0" hangingPunct="1">
                        <a:lnSpc>
                          <a:spcPct val="100000"/>
                        </a:lnSpc>
                        <a:spcBef>
                          <a:spcPts val="50"/>
                        </a:spcBef>
                        <a:spcAft>
                          <a:spcPts val="0"/>
                        </a:spcAft>
                        <a:buClrTx/>
                        <a:buSzTx/>
                        <a:buFontTx/>
                        <a:buNone/>
                        <a:tabLst/>
                        <a:defRPr/>
                      </a:pPr>
                      <a:r>
                        <a:rPr lang="es-CO" sz="1100" b="0" kern="1200" dirty="0" smtClean="0">
                          <a:solidFill>
                            <a:schemeClr val="tx1"/>
                          </a:solidFill>
                          <a:effectLst/>
                          <a:latin typeface="+mn-lt"/>
                          <a:ea typeface="+mn-ea"/>
                          <a:cs typeface="+mn-cs"/>
                        </a:rPr>
                        <a:t>31/12/</a:t>
                      </a:r>
                      <a:r>
                        <a:rPr lang="es-CO" sz="1100" b="0" kern="1200" baseline="0" dirty="0" smtClean="0">
                          <a:solidFill>
                            <a:schemeClr val="tx1"/>
                          </a:solidFill>
                          <a:effectLst/>
                          <a:latin typeface="+mn-lt"/>
                          <a:ea typeface="+mn-ea"/>
                          <a:cs typeface="+mn-cs"/>
                        </a:rPr>
                        <a:t>2016</a:t>
                      </a:r>
                      <a:endParaRPr lang="es-CO" sz="1100" b="0" kern="1200" dirty="0" smtClean="0">
                        <a:solidFill>
                          <a:schemeClr val="tx1"/>
                        </a:solidFill>
                        <a:effectLst/>
                        <a:latin typeface="+mn-lt"/>
                        <a:ea typeface="+mn-ea"/>
                        <a:cs typeface="+mn-cs"/>
                      </a:endParaRPr>
                    </a:p>
                  </a:txBody>
                  <a:tcPr marL="0" marR="0" marT="0" marB="0">
                    <a:solidFill>
                      <a:schemeClr val="accent1">
                        <a:lumMod val="40000"/>
                        <a:lumOff val="60000"/>
                      </a:schemeClr>
                    </a:solidFill>
                  </a:tcPr>
                </a:tc>
                <a:tc>
                  <a:txBody>
                    <a:bodyPr/>
                    <a:lstStyle/>
                    <a:p>
                      <a:pPr algn="ctr">
                        <a:lnSpc>
                          <a:spcPct val="100000"/>
                        </a:lnSpc>
                        <a:spcBef>
                          <a:spcPts val="5"/>
                        </a:spcBef>
                        <a:spcAft>
                          <a:spcPts val="0"/>
                        </a:spcAft>
                      </a:pPr>
                      <a:endParaRPr lang="es-CO" sz="1100" b="1" dirty="0" smtClean="0">
                        <a:solidFill>
                          <a:schemeClr val="tx1"/>
                        </a:solidFill>
                        <a:effectLst/>
                        <a:latin typeface="+mn-lt"/>
                        <a:ea typeface="Calibri"/>
                        <a:cs typeface="Times New Roman"/>
                      </a:endParaRPr>
                    </a:p>
                    <a:p>
                      <a:pPr algn="ctr">
                        <a:lnSpc>
                          <a:spcPct val="100000"/>
                        </a:lnSpc>
                        <a:spcBef>
                          <a:spcPts val="5"/>
                        </a:spcBef>
                        <a:spcAft>
                          <a:spcPts val="0"/>
                        </a:spcAft>
                      </a:pPr>
                      <a:endParaRPr lang="es-CO" sz="1100" b="1" dirty="0" smtClean="0">
                        <a:solidFill>
                          <a:schemeClr val="tx1"/>
                        </a:solidFill>
                        <a:effectLst/>
                        <a:latin typeface="+mn-lt"/>
                        <a:ea typeface="Calibri"/>
                        <a:cs typeface="Times New Roman"/>
                      </a:endParaRPr>
                    </a:p>
                    <a:p>
                      <a:pPr algn="ctr">
                        <a:lnSpc>
                          <a:spcPct val="100000"/>
                        </a:lnSpc>
                        <a:spcBef>
                          <a:spcPts val="5"/>
                        </a:spcBef>
                        <a:spcAft>
                          <a:spcPts val="0"/>
                        </a:spcAft>
                      </a:pPr>
                      <a:r>
                        <a:rPr lang="es-CO" sz="1100" b="1" dirty="0" smtClean="0">
                          <a:solidFill>
                            <a:schemeClr val="tx1"/>
                          </a:solidFill>
                          <a:effectLst/>
                          <a:latin typeface="+mn-lt"/>
                          <a:ea typeface="Calibri"/>
                          <a:cs typeface="Times New Roman"/>
                        </a:rPr>
                        <a:t>CUMPLIDA </a:t>
                      </a:r>
                    </a:p>
                  </a:txBody>
                  <a:tcPr marL="0" marR="0" marT="0" marB="0">
                    <a:solidFill>
                      <a:schemeClr val="accent1">
                        <a:lumMod val="40000"/>
                        <a:lumOff val="60000"/>
                      </a:schemeClr>
                    </a:solidFill>
                  </a:tcPr>
                </a:tc>
                <a:extLst>
                  <a:ext uri="{0D108BD9-81ED-4DB2-BD59-A6C34878D82A}">
                    <a16:rowId xmlns:a16="http://schemas.microsoft.com/office/drawing/2014/main" val="638557757"/>
                  </a:ext>
                </a:extLst>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370556"/>
            <a:ext cx="1512168" cy="847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305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0" y="0"/>
            <a:ext cx="9180000" cy="6885000"/>
            <a:chOff x="0" y="0"/>
            <a:chExt cx="9180000" cy="6885000"/>
          </a:xfrm>
        </p:grpSpPr>
        <p:pic>
          <p:nvPicPr>
            <p:cNvPr id="20" name="19 Imagen" descr="Ambiente.jpg"/>
            <p:cNvPicPr>
              <a:picLocks noChangeAspect="1"/>
            </p:cNvPicPr>
            <p:nvPr/>
          </p:nvPicPr>
          <p:blipFill>
            <a:blip r:embed="rId2" cstate="print"/>
            <a:stretch>
              <a:fillRect/>
            </a:stretch>
          </p:blipFill>
          <p:spPr>
            <a:xfrm>
              <a:off x="0" y="0"/>
              <a:ext cx="9180000" cy="6885000"/>
            </a:xfrm>
            <a:prstGeom prst="rect">
              <a:avLst/>
            </a:prstGeom>
          </p:spPr>
        </p:pic>
        <p:sp>
          <p:nvSpPr>
            <p:cNvPr id="21" name="20 CuadroTexto"/>
            <p:cNvSpPr txBox="1"/>
            <p:nvPr/>
          </p:nvSpPr>
          <p:spPr>
            <a:xfrm>
              <a:off x="4626431" y="620688"/>
              <a:ext cx="4482073" cy="400110"/>
            </a:xfrm>
            <a:prstGeom prst="rect">
              <a:avLst/>
            </a:prstGeom>
            <a:noFill/>
          </p:spPr>
          <p:txBody>
            <a:bodyPr wrap="square" rtlCol="0">
              <a:spAutoFit/>
            </a:bodyPr>
            <a:lstStyle/>
            <a:p>
              <a:pPr algn="ctr"/>
              <a:endParaRPr lang="es-CO" sz="2000" b="1" dirty="0">
                <a:solidFill>
                  <a:schemeClr val="tx2">
                    <a:lumMod val="75000"/>
                  </a:schemeClr>
                </a:solidFill>
                <a:latin typeface="+mj-lt"/>
              </a:endParaRPr>
            </a:p>
          </p:txBody>
        </p:sp>
      </p:grpSp>
      <p:grpSp>
        <p:nvGrpSpPr>
          <p:cNvPr id="3" name="2 Grupo"/>
          <p:cNvGrpSpPr/>
          <p:nvPr/>
        </p:nvGrpSpPr>
        <p:grpSpPr>
          <a:xfrm>
            <a:off x="-1" y="416992"/>
            <a:ext cx="4716017" cy="1440160"/>
            <a:chOff x="-1" y="416992"/>
            <a:chExt cx="4716017" cy="1440160"/>
          </a:xfrm>
        </p:grpSpPr>
        <p:sp>
          <p:nvSpPr>
            <p:cNvPr id="14" name="13 Rectángulo redondeado"/>
            <p:cNvSpPr/>
            <p:nvPr/>
          </p:nvSpPr>
          <p:spPr>
            <a:xfrm>
              <a:off x="-1" y="416992"/>
              <a:ext cx="4716017" cy="1440160"/>
            </a:xfrm>
            <a:prstGeom prst="roundRect">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CO" dirty="0"/>
            </a:p>
          </p:txBody>
        </p:sp>
        <p:pic>
          <p:nvPicPr>
            <p:cNvPr id="15" name="1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048" y="620688"/>
              <a:ext cx="3564904" cy="1095150"/>
            </a:xfrm>
            <a:prstGeom prst="rect">
              <a:avLst/>
            </a:prstGeom>
          </p:spPr>
        </p:pic>
      </p:grpSp>
      <p:sp>
        <p:nvSpPr>
          <p:cNvPr id="11" name="10 Rectángulo"/>
          <p:cNvSpPr/>
          <p:nvPr/>
        </p:nvSpPr>
        <p:spPr>
          <a:xfrm>
            <a:off x="0" y="2420888"/>
            <a:ext cx="9144000" cy="3082082"/>
          </a:xfrm>
          <a:prstGeom prst="rect">
            <a:avLst/>
          </a:prstGeom>
          <a:solidFill>
            <a:schemeClr val="bg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6" name="Text Box 5"/>
          <p:cNvSpPr txBox="1">
            <a:spLocks noChangeArrowheads="1"/>
          </p:cNvSpPr>
          <p:nvPr/>
        </p:nvSpPr>
        <p:spPr bwMode="auto">
          <a:xfrm>
            <a:off x="611560" y="2420888"/>
            <a:ext cx="8501062" cy="3046988"/>
          </a:xfrm>
          <a:prstGeom prst="rect">
            <a:avLst/>
          </a:prstGeom>
          <a:noFill/>
          <a:ln w="9525">
            <a:noFill/>
            <a:miter lim="800000"/>
            <a:headEnd/>
            <a:tailEnd/>
          </a:ln>
        </p:spPr>
        <p:txBody>
          <a:bodyPr wrap="square">
            <a:spAutoFit/>
          </a:bodyPr>
          <a:lstStyle/>
          <a:p>
            <a:pPr algn="r" eaLnBrk="0" fontAlgn="auto" hangingPunct="0">
              <a:spcBef>
                <a:spcPts val="0"/>
              </a:spcBef>
              <a:spcAft>
                <a:spcPts val="0"/>
              </a:spcAft>
              <a:defRPr/>
            </a:pPr>
            <a:r>
              <a:rPr lang="es-CO" sz="3200" b="1" dirty="0">
                <a:latin typeface="+mn-lt"/>
              </a:rPr>
              <a:t>Página web: </a:t>
            </a:r>
            <a:r>
              <a:rPr lang="es-CO" sz="3200" b="1" dirty="0">
                <a:solidFill>
                  <a:schemeClr val="tx2">
                    <a:lumMod val="75000"/>
                  </a:schemeClr>
                </a:solidFill>
                <a:latin typeface="+mn-lt"/>
              </a:rPr>
              <a:t>www.cra.gov.co</a:t>
            </a:r>
          </a:p>
          <a:p>
            <a:pPr algn="r" eaLnBrk="0" fontAlgn="auto" hangingPunct="0">
              <a:spcBef>
                <a:spcPts val="0"/>
              </a:spcBef>
              <a:spcAft>
                <a:spcPts val="0"/>
              </a:spcAft>
              <a:defRPr/>
            </a:pPr>
            <a:r>
              <a:rPr lang="es-CO" sz="3200" b="1" dirty="0" err="1">
                <a:latin typeface="+mn-lt"/>
              </a:rPr>
              <a:t>Twitter</a:t>
            </a:r>
            <a:r>
              <a:rPr lang="es-CO" sz="3200" b="1" dirty="0">
                <a:latin typeface="+mn-lt"/>
              </a:rPr>
              <a:t>: </a:t>
            </a:r>
            <a:r>
              <a:rPr lang="es-CO" sz="3200" b="1" dirty="0">
                <a:solidFill>
                  <a:schemeClr val="tx2">
                    <a:lumMod val="75000"/>
                  </a:schemeClr>
                </a:solidFill>
                <a:latin typeface="+mn-lt"/>
              </a:rPr>
              <a:t>@</a:t>
            </a:r>
            <a:r>
              <a:rPr lang="es-CO" sz="3200" b="1" dirty="0" err="1">
                <a:solidFill>
                  <a:schemeClr val="tx2">
                    <a:lumMod val="75000"/>
                  </a:schemeClr>
                </a:solidFill>
                <a:latin typeface="+mn-lt"/>
              </a:rPr>
              <a:t>cracolombia</a:t>
            </a:r>
            <a:endParaRPr lang="es-CO" sz="3200" b="1" dirty="0">
              <a:solidFill>
                <a:schemeClr val="tx2">
                  <a:lumMod val="75000"/>
                </a:schemeClr>
              </a:solidFill>
              <a:latin typeface="+mn-lt"/>
            </a:endParaRPr>
          </a:p>
          <a:p>
            <a:pPr algn="r" eaLnBrk="0" fontAlgn="auto" hangingPunct="0">
              <a:spcBef>
                <a:spcPts val="0"/>
              </a:spcBef>
              <a:spcAft>
                <a:spcPts val="0"/>
              </a:spcAft>
              <a:defRPr/>
            </a:pPr>
            <a:r>
              <a:rPr lang="es-CO" sz="3200" b="1" dirty="0">
                <a:latin typeface="+mn-lt"/>
              </a:rPr>
              <a:t>YouTube: </a:t>
            </a:r>
            <a:r>
              <a:rPr lang="es-CO" sz="3200" b="1" dirty="0" err="1">
                <a:solidFill>
                  <a:schemeClr val="tx2">
                    <a:lumMod val="75000"/>
                  </a:schemeClr>
                </a:solidFill>
                <a:latin typeface="+mn-lt"/>
              </a:rPr>
              <a:t>crapsbcol</a:t>
            </a:r>
            <a:endParaRPr lang="es-CO" sz="3200" b="1" dirty="0">
              <a:solidFill>
                <a:schemeClr val="tx2">
                  <a:lumMod val="75000"/>
                </a:schemeClr>
              </a:solidFill>
              <a:latin typeface="+mn-lt"/>
            </a:endParaRPr>
          </a:p>
          <a:p>
            <a:pPr algn="r" eaLnBrk="0" fontAlgn="auto" hangingPunct="0">
              <a:spcBef>
                <a:spcPts val="0"/>
              </a:spcBef>
              <a:spcAft>
                <a:spcPts val="0"/>
              </a:spcAft>
              <a:defRPr/>
            </a:pPr>
            <a:r>
              <a:rPr lang="es-CO" sz="3200" b="1" dirty="0">
                <a:latin typeface="+mn-lt"/>
              </a:rPr>
              <a:t>Facebook: </a:t>
            </a:r>
            <a:r>
              <a:rPr lang="es-CO" sz="3200" b="1" dirty="0">
                <a:solidFill>
                  <a:schemeClr val="tx2">
                    <a:lumMod val="75000"/>
                  </a:schemeClr>
                </a:solidFill>
                <a:latin typeface="+mn-lt"/>
              </a:rPr>
              <a:t>Comisión de Regulación CRA</a:t>
            </a:r>
          </a:p>
          <a:p>
            <a:pPr algn="r" eaLnBrk="0" fontAlgn="auto" hangingPunct="0">
              <a:spcBef>
                <a:spcPts val="0"/>
              </a:spcBef>
              <a:spcAft>
                <a:spcPts val="0"/>
              </a:spcAft>
              <a:defRPr/>
            </a:pPr>
            <a:r>
              <a:rPr lang="es-CO" sz="3200" b="1" dirty="0">
                <a:latin typeface="+mn-lt"/>
              </a:rPr>
              <a:t>Correo electrónico: </a:t>
            </a:r>
            <a:r>
              <a:rPr lang="es-CO" sz="3200" b="1" dirty="0">
                <a:solidFill>
                  <a:schemeClr val="tx2">
                    <a:lumMod val="75000"/>
                  </a:schemeClr>
                </a:solidFill>
                <a:latin typeface="+mn-lt"/>
              </a:rPr>
              <a:t>correo@cra.gov.co</a:t>
            </a:r>
          </a:p>
          <a:p>
            <a:pPr algn="r" eaLnBrk="0" fontAlgn="auto" hangingPunct="0">
              <a:spcBef>
                <a:spcPts val="0"/>
              </a:spcBef>
              <a:spcAft>
                <a:spcPts val="0"/>
              </a:spcAft>
              <a:defRPr/>
            </a:pPr>
            <a:r>
              <a:rPr lang="es-CO" sz="3200" b="1" dirty="0">
                <a:latin typeface="+mn-lt"/>
              </a:rPr>
              <a:t>PBX: </a:t>
            </a:r>
            <a:r>
              <a:rPr lang="es-CO" sz="3200" b="1" dirty="0">
                <a:solidFill>
                  <a:schemeClr val="tx2">
                    <a:lumMod val="75000"/>
                  </a:schemeClr>
                </a:solidFill>
                <a:latin typeface="+mn-lt"/>
              </a:rPr>
              <a:t>(1) 4873820 </a:t>
            </a:r>
            <a:r>
              <a:rPr lang="es-CO" sz="3200" b="1" dirty="0">
                <a:latin typeface="+mn-lt"/>
              </a:rPr>
              <a:t>Línea Nacional: </a:t>
            </a:r>
            <a:r>
              <a:rPr lang="es-CO" sz="3200" b="1" dirty="0">
                <a:solidFill>
                  <a:schemeClr val="tx2">
                    <a:lumMod val="75000"/>
                  </a:schemeClr>
                </a:solidFill>
                <a:latin typeface="+mn-lt"/>
              </a:rPr>
              <a:t>018000517565</a:t>
            </a:r>
          </a:p>
        </p:txBody>
      </p:sp>
      <p:grpSp>
        <p:nvGrpSpPr>
          <p:cNvPr id="17" name="16 Grupo"/>
          <p:cNvGrpSpPr/>
          <p:nvPr/>
        </p:nvGrpSpPr>
        <p:grpSpPr>
          <a:xfrm>
            <a:off x="5004048" y="5697352"/>
            <a:ext cx="4166593" cy="900000"/>
            <a:chOff x="5004048" y="5697352"/>
            <a:chExt cx="4166593" cy="900000"/>
          </a:xfrm>
        </p:grpSpPr>
        <p:sp>
          <p:nvSpPr>
            <p:cNvPr id="18" name="17 Rectángulo redondeado"/>
            <p:cNvSpPr/>
            <p:nvPr/>
          </p:nvSpPr>
          <p:spPr>
            <a:xfrm>
              <a:off x="5004048" y="5697352"/>
              <a:ext cx="4166593" cy="900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CO" dirty="0"/>
            </a:p>
          </p:txBody>
        </p:sp>
        <p:pic>
          <p:nvPicPr>
            <p:cNvPr id="19" name="18 Imagen"/>
            <p:cNvPicPr>
              <a:picLocks noChangeAspect="1"/>
            </p:cNvPicPr>
            <p:nvPr/>
          </p:nvPicPr>
          <p:blipFill rotWithShape="1">
            <a:blip r:embed="rId4">
              <a:extLst>
                <a:ext uri="{28A0092B-C50C-407E-A947-70E740481C1C}">
                  <a14:useLocalDpi xmlns:a14="http://schemas.microsoft.com/office/drawing/2010/main" val="0"/>
                </a:ext>
              </a:extLst>
            </a:blip>
            <a:srcRect t="7813" b="7813"/>
            <a:stretch/>
          </p:blipFill>
          <p:spPr>
            <a:xfrm>
              <a:off x="5285975" y="5733256"/>
              <a:ext cx="3602736" cy="864096"/>
            </a:xfrm>
            <a:prstGeom prst="rect">
              <a:avLst/>
            </a:prstGeom>
          </p:spPr>
        </p:pic>
      </p:grpSp>
    </p:spTree>
    <p:extLst>
      <p:ext uri="{BB962C8B-B14F-4D97-AF65-F5344CB8AC3E}">
        <p14:creationId xmlns:p14="http://schemas.microsoft.com/office/powerpoint/2010/main" val="1696164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slide(fromBottom)">
                                      <p:cBhvr>
                                        <p:cTn id="11"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a:t>SEGUIMIENTO PLAN DE MEJORAMIENTO DE LA CGR AL 31 DE DICIEMBRE DE 2017</a:t>
            </a:r>
          </a:p>
        </p:txBody>
      </p:sp>
      <p:graphicFrame>
        <p:nvGraphicFramePr>
          <p:cNvPr id="10" name="9 Tabla"/>
          <p:cNvGraphicFramePr>
            <a:graphicFrameLocks noGrp="1"/>
          </p:cNvGraphicFramePr>
          <p:nvPr>
            <p:extLst>
              <p:ext uri="{D42A27DB-BD31-4B8C-83A1-F6EECF244321}">
                <p14:modId xmlns:p14="http://schemas.microsoft.com/office/powerpoint/2010/main" val="4039069602"/>
              </p:ext>
            </p:extLst>
          </p:nvPr>
        </p:nvGraphicFramePr>
        <p:xfrm>
          <a:off x="179512" y="1700808"/>
          <a:ext cx="8784975" cy="4032448"/>
        </p:xfrm>
        <a:graphic>
          <a:graphicData uri="http://schemas.openxmlformats.org/drawingml/2006/table">
            <a:tbl>
              <a:tblPr firstRow="1" firstCol="1" lastRow="1" lastCol="1" bandRow="1" bandCol="1">
                <a:tableStyleId>{5C22544A-7EE6-4342-B048-85BDC9FD1C3A}</a:tableStyleId>
              </a:tblPr>
              <a:tblGrid>
                <a:gridCol w="726031">
                  <a:extLst>
                    <a:ext uri="{9D8B030D-6E8A-4147-A177-3AD203B41FA5}">
                      <a16:colId xmlns:a16="http://schemas.microsoft.com/office/drawing/2014/main" val="20000"/>
                    </a:ext>
                  </a:extLst>
                </a:gridCol>
                <a:gridCol w="2105489">
                  <a:extLst>
                    <a:ext uri="{9D8B030D-6E8A-4147-A177-3AD203B41FA5}">
                      <a16:colId xmlns:a16="http://schemas.microsoft.com/office/drawing/2014/main" val="20001"/>
                    </a:ext>
                  </a:extLst>
                </a:gridCol>
                <a:gridCol w="2425062">
                  <a:extLst>
                    <a:ext uri="{9D8B030D-6E8A-4147-A177-3AD203B41FA5}">
                      <a16:colId xmlns:a16="http://schemas.microsoft.com/office/drawing/2014/main" val="20002"/>
                    </a:ext>
                  </a:extLst>
                </a:gridCol>
                <a:gridCol w="1080120">
                  <a:extLst>
                    <a:ext uri="{9D8B030D-6E8A-4147-A177-3AD203B41FA5}">
                      <a16:colId xmlns:a16="http://schemas.microsoft.com/office/drawing/2014/main" val="20003"/>
                    </a:ext>
                  </a:extLst>
                </a:gridCol>
                <a:gridCol w="1584176">
                  <a:extLst>
                    <a:ext uri="{9D8B030D-6E8A-4147-A177-3AD203B41FA5}">
                      <a16:colId xmlns:a16="http://schemas.microsoft.com/office/drawing/2014/main" val="20004"/>
                    </a:ext>
                  </a:extLst>
                </a:gridCol>
                <a:gridCol w="864097">
                  <a:extLst>
                    <a:ext uri="{9D8B030D-6E8A-4147-A177-3AD203B41FA5}">
                      <a16:colId xmlns:a16="http://schemas.microsoft.com/office/drawing/2014/main" val="20005"/>
                    </a:ext>
                  </a:extLst>
                </a:gridCol>
              </a:tblGrid>
              <a:tr h="758828">
                <a:tc>
                  <a:txBody>
                    <a:bodyPr/>
                    <a:lstStyle/>
                    <a:p>
                      <a:pPr>
                        <a:lnSpc>
                          <a:spcPts val="1000"/>
                        </a:lnSpc>
                        <a:spcBef>
                          <a:spcPts val="90"/>
                        </a:spcBef>
                        <a:spcAft>
                          <a:spcPts val="0"/>
                        </a:spcAft>
                      </a:pPr>
                      <a:r>
                        <a:rPr lang="en-US" sz="1100" dirty="0">
                          <a:effectLst/>
                        </a:rPr>
                        <a:t> </a:t>
                      </a:r>
                      <a:endParaRPr lang="es-CO" sz="1100" dirty="0">
                        <a:effectLst/>
                      </a:endParaRPr>
                    </a:p>
                    <a:p>
                      <a:pPr marL="26670" marR="20955" algn="ctr">
                        <a:lnSpc>
                          <a:spcPct val="107000"/>
                        </a:lnSpc>
                        <a:spcAft>
                          <a:spcPts val="0"/>
                        </a:spcAft>
                      </a:pPr>
                      <a:endParaRPr lang="en-US" sz="1100" spc="5" dirty="0" smtClean="0">
                        <a:effectLst/>
                      </a:endParaRPr>
                    </a:p>
                    <a:p>
                      <a:pPr marL="26670" marR="20955" algn="ctr">
                        <a:lnSpc>
                          <a:spcPct val="107000"/>
                        </a:lnSpc>
                        <a:spcAft>
                          <a:spcPts val="0"/>
                        </a:spcAft>
                      </a:pPr>
                      <a:r>
                        <a:rPr lang="en-US" sz="1100" spc="5" dirty="0" smtClean="0">
                          <a:effectLst/>
                        </a:rPr>
                        <a:t>HALLAZGO</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750"/>
                        </a:lnSpc>
                        <a:spcBef>
                          <a:spcPts val="5"/>
                        </a:spcBef>
                        <a:spcAft>
                          <a:spcPts val="0"/>
                        </a:spcAft>
                      </a:pPr>
                      <a:r>
                        <a:rPr lang="es-CO" sz="1100" dirty="0">
                          <a:effectLst/>
                        </a:rPr>
                        <a:t> </a:t>
                      </a:r>
                    </a:p>
                    <a:p>
                      <a:pPr>
                        <a:lnSpc>
                          <a:spcPts val="1000"/>
                        </a:lnSpc>
                        <a:spcAft>
                          <a:spcPts val="0"/>
                        </a:spcAft>
                      </a:pPr>
                      <a:r>
                        <a:rPr lang="es-CO" sz="1100" dirty="0">
                          <a:effectLst/>
                        </a:rPr>
                        <a:t>  </a:t>
                      </a:r>
                      <a:endParaRPr lang="es-CO" sz="1100" dirty="0" smtClean="0">
                        <a:effectLst/>
                      </a:endParaRPr>
                    </a:p>
                    <a:p>
                      <a:pPr>
                        <a:lnSpc>
                          <a:spcPts val="1000"/>
                        </a:lnSpc>
                        <a:spcAft>
                          <a:spcPts val="0"/>
                        </a:spcAft>
                      </a:pPr>
                      <a:r>
                        <a:rPr lang="es-MX" sz="1100" dirty="0" smtClean="0">
                          <a:effectLst/>
                        </a:rPr>
                        <a:t>    </a:t>
                      </a:r>
                    </a:p>
                    <a:p>
                      <a:pPr algn="ctr">
                        <a:lnSpc>
                          <a:spcPts val="1000"/>
                        </a:lnSpc>
                        <a:spcAft>
                          <a:spcPts val="0"/>
                        </a:spcAft>
                      </a:pPr>
                      <a:r>
                        <a:rPr lang="es-MX" sz="1100" dirty="0" smtClean="0">
                          <a:effectLst/>
                        </a:rPr>
                        <a:t>  ACCIÓN DE MEJORA/UNIDAD DE MEDIDA /CANTIDADES</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endParaRPr lang="en-US" sz="1100" dirty="0" smtClean="0">
                        <a:effectLst/>
                      </a:endParaRPr>
                    </a:p>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spc="-5" dirty="0" smtClean="0">
                          <a:effectLst/>
                        </a:rPr>
                        <a:t>AC</a:t>
                      </a:r>
                      <a:r>
                        <a:rPr lang="en-US" sz="1100" dirty="0" smtClean="0">
                          <a:effectLst/>
                        </a:rPr>
                        <a:t>T</a:t>
                      </a:r>
                      <a:r>
                        <a:rPr lang="en-US" sz="1100" spc="-10" dirty="0" smtClean="0">
                          <a:effectLst/>
                        </a:rPr>
                        <a:t>I</a:t>
                      </a:r>
                      <a:r>
                        <a:rPr lang="en-US" sz="1100" spc="-5" dirty="0" smtClean="0">
                          <a:effectLst/>
                        </a:rPr>
                        <a:t>VI</a:t>
                      </a:r>
                      <a:r>
                        <a:rPr lang="en-US" sz="1100" dirty="0" smtClean="0">
                          <a:effectLst/>
                        </a:rPr>
                        <a:t>D</a:t>
                      </a:r>
                      <a:r>
                        <a:rPr lang="en-US" sz="1100" spc="-5" dirty="0" smtClean="0">
                          <a:effectLst/>
                        </a:rPr>
                        <a:t>A</a:t>
                      </a:r>
                      <a:r>
                        <a:rPr lang="en-US" sz="1100" dirty="0" smtClean="0">
                          <a:effectLst/>
                        </a:rPr>
                        <a:t>D</a:t>
                      </a:r>
                      <a:r>
                        <a:rPr lang="en-US" sz="1100" spc="5" dirty="0" smtClean="0">
                          <a:effectLst/>
                        </a:rPr>
                        <a:t>E</a:t>
                      </a:r>
                      <a:r>
                        <a:rPr lang="en-US" sz="1100" dirty="0" smtClean="0">
                          <a:effectLst/>
                        </a:rPr>
                        <a:t>S</a:t>
                      </a:r>
                      <a:r>
                        <a:rPr lang="en-US" sz="1100" spc="-15" dirty="0" smtClean="0">
                          <a:effectLst/>
                        </a:rPr>
                        <a:t> </a:t>
                      </a:r>
                      <a:r>
                        <a:rPr lang="en-US" sz="1100" spc="5" dirty="0">
                          <a:effectLst/>
                        </a:rPr>
                        <a:t>RE</a:t>
                      </a:r>
                      <a:r>
                        <a:rPr lang="en-US" sz="1100" spc="-5" dirty="0">
                          <a:effectLst/>
                        </a:rPr>
                        <a:t>A</a:t>
                      </a:r>
                      <a:r>
                        <a:rPr lang="en-US" sz="1100" spc="-10" dirty="0">
                          <a:effectLst/>
                        </a:rPr>
                        <a:t>L</a:t>
                      </a:r>
                      <a:r>
                        <a:rPr lang="en-US" sz="1100" spc="-5" dirty="0">
                          <a:effectLst/>
                        </a:rPr>
                        <a:t>I</a:t>
                      </a:r>
                      <a:r>
                        <a:rPr lang="en-US" sz="1100" dirty="0">
                          <a:effectLst/>
                        </a:rPr>
                        <a:t>Z</a:t>
                      </a:r>
                      <a:r>
                        <a:rPr lang="en-US" sz="1100" spc="-5" dirty="0">
                          <a:effectLst/>
                        </a:rPr>
                        <a:t>A</a:t>
                      </a:r>
                      <a:r>
                        <a:rPr lang="en-US" sz="1100" dirty="0">
                          <a:effectLst/>
                        </a:rPr>
                        <a:t>D</a:t>
                      </a:r>
                      <a:r>
                        <a:rPr lang="en-US" sz="1100" spc="-5" dirty="0">
                          <a:effectLst/>
                        </a:rPr>
                        <a:t>A</a:t>
                      </a:r>
                      <a:r>
                        <a:rPr lang="en-US" sz="1100" dirty="0">
                          <a:effectLst/>
                        </a:rPr>
                        <a:t>S</a:t>
                      </a:r>
                      <a:r>
                        <a:rPr lang="en-US" sz="1100" spc="-35" dirty="0">
                          <a:effectLst/>
                        </a:rPr>
                        <a:t> </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s-CO" sz="1100" dirty="0">
                        <a:effectLst/>
                      </a:endParaRPr>
                    </a:p>
                    <a:p>
                      <a:pPr algn="ctr">
                        <a:lnSpc>
                          <a:spcPts val="1300"/>
                        </a:lnSpc>
                        <a:spcBef>
                          <a:spcPts val="100"/>
                        </a:spcBef>
                        <a:spcAft>
                          <a:spcPts val="0"/>
                        </a:spcAft>
                      </a:pPr>
                      <a:r>
                        <a:rPr lang="en-US" sz="1100" dirty="0">
                          <a:effectLst/>
                        </a:rPr>
                        <a:t> </a:t>
                      </a:r>
                      <a:endParaRPr lang="en-US" sz="1100" dirty="0" smtClean="0">
                        <a:effectLst/>
                      </a:endParaRPr>
                    </a:p>
                    <a:p>
                      <a:pPr algn="ctr">
                        <a:lnSpc>
                          <a:spcPts val="1300"/>
                        </a:lnSpc>
                        <a:spcBef>
                          <a:spcPts val="100"/>
                        </a:spcBef>
                        <a:spcAft>
                          <a:spcPts val="0"/>
                        </a:spcAft>
                      </a:pPr>
                      <a:r>
                        <a:rPr lang="en-US" sz="1100" spc="5" dirty="0" smtClean="0">
                          <a:effectLst/>
                        </a:rPr>
                        <a:t>RESP</a:t>
                      </a:r>
                      <a:r>
                        <a:rPr lang="en-US" sz="1100" dirty="0" smtClean="0">
                          <a:effectLst/>
                        </a:rPr>
                        <a:t>ON</a:t>
                      </a:r>
                      <a:r>
                        <a:rPr lang="en-US" sz="1100" spc="5" dirty="0" smtClean="0">
                          <a:effectLst/>
                        </a:rPr>
                        <a:t>S</a:t>
                      </a:r>
                      <a:r>
                        <a:rPr lang="en-US" sz="1100" spc="-5" dirty="0" smtClean="0">
                          <a:effectLst/>
                        </a:rPr>
                        <a:t>AB</a:t>
                      </a:r>
                      <a:r>
                        <a:rPr lang="en-US" sz="1100" spc="-10" dirty="0" smtClean="0">
                          <a:effectLst/>
                        </a:rPr>
                        <a:t>L</a:t>
                      </a:r>
                      <a:r>
                        <a:rPr lang="en-US" sz="1100" dirty="0" smtClean="0">
                          <a:effectLst/>
                        </a:rPr>
                        <a:t>E</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dirty="0" smtClean="0">
                          <a:effectLst/>
                        </a:rPr>
                        <a:t> </a:t>
                      </a:r>
                    </a:p>
                    <a:p>
                      <a:pPr algn="ctr">
                        <a:lnSpc>
                          <a:spcPts val="1000"/>
                        </a:lnSpc>
                        <a:spcAft>
                          <a:spcPts val="0"/>
                        </a:spcAft>
                      </a:pPr>
                      <a:r>
                        <a:rPr lang="en-US" sz="1100" dirty="0" smtClean="0">
                          <a:effectLst/>
                        </a:rPr>
                        <a:t>FECHA </a:t>
                      </a:r>
                    </a:p>
                    <a:p>
                      <a:pPr algn="ctr">
                        <a:lnSpc>
                          <a:spcPts val="1000"/>
                        </a:lnSpc>
                        <a:spcAft>
                          <a:spcPts val="0"/>
                        </a:spcAft>
                      </a:pPr>
                      <a:r>
                        <a:rPr lang="en-US" sz="1100" dirty="0" smtClean="0">
                          <a:effectLst/>
                        </a:rPr>
                        <a:t>DE  VENCIMIENTO                                             INTERNA </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spc="5" dirty="0" smtClean="0">
                          <a:effectLst/>
                        </a:rPr>
                        <a:t>ES</a:t>
                      </a:r>
                      <a:r>
                        <a:rPr lang="en-US" sz="1100" dirty="0" smtClean="0">
                          <a:effectLst/>
                        </a:rPr>
                        <a:t>T</a:t>
                      </a:r>
                      <a:r>
                        <a:rPr lang="en-US" sz="1100" spc="-10" dirty="0" smtClean="0">
                          <a:effectLst/>
                        </a:rPr>
                        <a:t>A</a:t>
                      </a:r>
                      <a:r>
                        <a:rPr lang="en-US" sz="1100" dirty="0" smtClean="0">
                          <a:effectLst/>
                        </a:rPr>
                        <a:t>DO</a:t>
                      </a:r>
                      <a:r>
                        <a:rPr lang="en-US" sz="1100" spc="-5" dirty="0" smtClean="0">
                          <a:effectLst/>
                        </a:rPr>
                        <a:t> </a:t>
                      </a:r>
                      <a:r>
                        <a:rPr lang="en-US" sz="1100" dirty="0">
                          <a:effectLst/>
                        </a:rPr>
                        <a:t>DE</a:t>
                      </a:r>
                      <a:r>
                        <a:rPr lang="en-US" sz="1100" spc="10" dirty="0">
                          <a:effectLst/>
                        </a:rPr>
                        <a:t> </a:t>
                      </a:r>
                      <a:r>
                        <a:rPr lang="en-US" sz="1100" spc="-10" dirty="0">
                          <a:effectLst/>
                        </a:rPr>
                        <a:t>L</a:t>
                      </a:r>
                      <a:r>
                        <a:rPr lang="en-US" sz="1100" dirty="0">
                          <a:effectLst/>
                        </a:rPr>
                        <a:t>A </a:t>
                      </a:r>
                      <a:r>
                        <a:rPr lang="en-US" sz="1100" spc="-5" dirty="0">
                          <a:effectLst/>
                        </a:rPr>
                        <a:t>AC</a:t>
                      </a:r>
                      <a:r>
                        <a:rPr lang="en-US" sz="1100" dirty="0">
                          <a:effectLst/>
                        </a:rPr>
                        <a:t>T</a:t>
                      </a:r>
                      <a:r>
                        <a:rPr lang="en-US" sz="1100" spc="-10" dirty="0">
                          <a:effectLst/>
                        </a:rPr>
                        <a:t>I</a:t>
                      </a:r>
                      <a:r>
                        <a:rPr lang="en-US" sz="1100" spc="-5" dirty="0">
                          <a:effectLst/>
                        </a:rPr>
                        <a:t>VI</a:t>
                      </a:r>
                      <a:r>
                        <a:rPr lang="en-US" sz="1100" dirty="0">
                          <a:effectLst/>
                        </a:rPr>
                        <a:t>D</a:t>
                      </a:r>
                      <a:r>
                        <a:rPr lang="en-US" sz="1100" spc="-5" dirty="0">
                          <a:effectLst/>
                        </a:rPr>
                        <a:t>A</a:t>
                      </a:r>
                      <a:r>
                        <a:rPr lang="en-US" sz="1100" dirty="0">
                          <a:effectLst/>
                        </a:rPr>
                        <a:t>D</a:t>
                      </a:r>
                      <a:endParaRPr lang="es-CO" sz="1100" dirty="0">
                        <a:effectLst/>
                        <a:latin typeface="Calibri"/>
                        <a:ea typeface="Calibri"/>
                        <a:cs typeface="Times New Roman"/>
                      </a:endParaRPr>
                    </a:p>
                  </a:txBody>
                  <a:tcPr marL="0" marR="0" marT="0" marB="0">
                    <a:solidFill>
                      <a:schemeClr val="tx2"/>
                    </a:solidFill>
                  </a:tcPr>
                </a:tc>
                <a:extLst>
                  <a:ext uri="{0D108BD9-81ED-4DB2-BD59-A6C34878D82A}">
                    <a16:rowId xmlns:a16="http://schemas.microsoft.com/office/drawing/2014/main" val="10000"/>
                  </a:ext>
                </a:extLst>
              </a:tr>
              <a:tr h="1407187">
                <a:tc>
                  <a:txBody>
                    <a:bodyPr/>
                    <a:lstStyle/>
                    <a:p>
                      <a:pPr algn="ctr"/>
                      <a:endParaRPr lang="es-CO" sz="1100" dirty="0" smtClean="0">
                        <a:solidFill>
                          <a:schemeClr val="tx1"/>
                        </a:solidFill>
                        <a:latin typeface="+mn-lt"/>
                      </a:endParaRPr>
                    </a:p>
                    <a:p>
                      <a:pPr algn="ctr"/>
                      <a:endParaRPr lang="es-CO" sz="1100" dirty="0" smtClean="0">
                        <a:solidFill>
                          <a:schemeClr val="tx1"/>
                        </a:solidFill>
                        <a:latin typeface="+mn-lt"/>
                      </a:endParaRPr>
                    </a:p>
                    <a:p>
                      <a:pPr algn="ctr"/>
                      <a:endParaRPr lang="es-CO" sz="1100" dirty="0" smtClean="0">
                        <a:solidFill>
                          <a:schemeClr val="tx1"/>
                        </a:solidFill>
                        <a:latin typeface="+mn-lt"/>
                      </a:endParaRPr>
                    </a:p>
                    <a:p>
                      <a:pPr algn="ctr"/>
                      <a:r>
                        <a:rPr lang="es-CO" sz="1100" dirty="0" smtClean="0">
                          <a:solidFill>
                            <a:schemeClr val="tx1"/>
                          </a:solidFill>
                          <a:latin typeface="+mn-lt"/>
                        </a:rPr>
                        <a:t>2</a:t>
                      </a:r>
                      <a:endParaRPr lang="es-CO" sz="1100" dirty="0">
                        <a:solidFill>
                          <a:schemeClr val="tx1"/>
                        </a:solidFill>
                        <a:latin typeface="+mn-lt"/>
                      </a:endParaRPr>
                    </a:p>
                  </a:txBody>
                  <a:tcPr>
                    <a:solidFill>
                      <a:schemeClr val="accent1">
                        <a:lumMod val="40000"/>
                        <a:lumOff val="60000"/>
                      </a:schemeClr>
                    </a:solidFill>
                  </a:tcPr>
                </a:tc>
                <a:tc>
                  <a:txBody>
                    <a:bodyPr/>
                    <a:lstStyle/>
                    <a:p>
                      <a:pPr algn="just" fontAlgn="ctr"/>
                      <a:r>
                        <a:rPr lang="es-CO" sz="1100" b="0" i="0" u="none" strike="noStrike" kern="1200" dirty="0">
                          <a:solidFill>
                            <a:schemeClr val="tx1"/>
                          </a:solidFill>
                          <a:effectLst/>
                          <a:latin typeface="+mn-lt"/>
                          <a:ea typeface="+mn-ea"/>
                          <a:cs typeface="+mn-cs"/>
                        </a:rPr>
                        <a:t>Realizar el seguimiento de la Agenda Regulatoria de cada año, en conjunto con la disponibilidad presupuestal</a:t>
                      </a:r>
                    </a:p>
                  </a:txBody>
                  <a:tcPr marL="0" marR="0" marT="0" marB="0" anchor="ctr">
                    <a:solidFill>
                      <a:schemeClr val="accent1">
                        <a:lumMod val="40000"/>
                        <a:lumOff val="60000"/>
                      </a:schemeClr>
                    </a:solidFill>
                  </a:tcPr>
                </a:tc>
                <a:tc>
                  <a:txBody>
                    <a:bodyPr/>
                    <a:lstStyle/>
                    <a:p>
                      <a:pPr algn="just"/>
                      <a:endParaRPr lang="es-CO" sz="1100" b="0" dirty="0" smtClean="0">
                        <a:solidFill>
                          <a:schemeClr val="tx1"/>
                        </a:solidFill>
                        <a:latin typeface="+mn-lt"/>
                      </a:endParaRPr>
                    </a:p>
                    <a:p>
                      <a:pPr algn="just"/>
                      <a:r>
                        <a:rPr lang="es-CO" sz="1100" b="0" dirty="0" smtClean="0">
                          <a:solidFill>
                            <a:schemeClr val="tx1"/>
                          </a:solidFill>
                          <a:latin typeface="+mn-lt"/>
                        </a:rPr>
                        <a:t>Se realizó el seguimiento a la agenda regulatoria 2016 en el comité de expertos N° 43 del 16 de noviembre de 2016 y el N°46 del 29 de noviembre. Posteriormente se aprobó en Sesión de Comisión la agenda regulatoria 2017.</a:t>
                      </a:r>
                      <a:endParaRPr lang="es-CO" sz="1100" b="0" dirty="0">
                        <a:solidFill>
                          <a:schemeClr val="tx1"/>
                        </a:solidFill>
                        <a:latin typeface="+mn-lt"/>
                      </a:endParaRPr>
                    </a:p>
                  </a:txBody>
                  <a:tcPr>
                    <a:solidFill>
                      <a:schemeClr val="accent1">
                        <a:lumMod val="40000"/>
                        <a:lumOff val="60000"/>
                      </a:schemeClr>
                    </a:solidFill>
                  </a:tcPr>
                </a:tc>
                <a:tc>
                  <a:txBody>
                    <a:bodyPr/>
                    <a:lstStyle/>
                    <a:p>
                      <a:pPr algn="ctr" fontAlgn="ctr"/>
                      <a:r>
                        <a:rPr lang="es-CO" sz="1100" b="0" kern="1200" dirty="0">
                          <a:solidFill>
                            <a:schemeClr val="tx1"/>
                          </a:solidFill>
                          <a:latin typeface="+mn-lt"/>
                          <a:ea typeface="+mn-ea"/>
                          <a:cs typeface="+mn-cs"/>
                        </a:rPr>
                        <a:t>Expertos Comisionados</a:t>
                      </a:r>
                    </a:p>
                  </a:txBody>
                  <a:tcPr marL="0" marR="0" marT="0" marB="0" anchor="c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CO" sz="1100" b="0" dirty="0" smtClean="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s-CO" sz="1100" b="0" dirty="0" smtClean="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s-CO" sz="1100" b="0" dirty="0" smtClean="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s-CO" sz="1100" b="0" dirty="0" smtClean="0">
                          <a:solidFill>
                            <a:schemeClr val="tx1"/>
                          </a:solidFill>
                        </a:rPr>
                        <a:t>31 /12/2016</a:t>
                      </a:r>
                      <a:endParaRPr lang="es-CO" sz="1100" b="0" dirty="0">
                        <a:solidFill>
                          <a:schemeClr val="tx1"/>
                        </a:solidFill>
                      </a:endParaRPr>
                    </a:p>
                  </a:txBody>
                  <a:tcPr>
                    <a:solidFill>
                      <a:schemeClr val="accent1">
                        <a:lumMod val="40000"/>
                        <a:lumOff val="60000"/>
                      </a:schemeClr>
                    </a:solidFill>
                  </a:tcPr>
                </a:tc>
                <a:tc>
                  <a:txBody>
                    <a:bodyPr/>
                    <a:lstStyle/>
                    <a:p>
                      <a:pPr algn="ctr"/>
                      <a:endParaRPr lang="es-CO" sz="1100" dirty="0" smtClean="0">
                        <a:solidFill>
                          <a:schemeClr val="tx1"/>
                        </a:solidFill>
                        <a:latin typeface="+mn-lt"/>
                      </a:endParaRPr>
                    </a:p>
                    <a:p>
                      <a:pPr algn="ctr"/>
                      <a:endParaRPr lang="es-CO" sz="1100" dirty="0" smtClean="0">
                        <a:solidFill>
                          <a:schemeClr val="tx1"/>
                        </a:solidFill>
                        <a:latin typeface="+mn-lt"/>
                      </a:endParaRPr>
                    </a:p>
                    <a:p>
                      <a:pPr algn="ctr"/>
                      <a:endParaRPr lang="es-CO" sz="1100" b="1" dirty="0" smtClean="0">
                        <a:solidFill>
                          <a:schemeClr val="tx1"/>
                        </a:solidFill>
                        <a:effectLst/>
                        <a:latin typeface="+mn-lt"/>
                        <a:ea typeface="+mn-ea"/>
                        <a:cs typeface="+mn-cs"/>
                      </a:endParaRPr>
                    </a:p>
                    <a:p>
                      <a:pPr algn="ctr"/>
                      <a:r>
                        <a:rPr lang="es-MX" sz="1100" b="1" dirty="0" smtClean="0">
                          <a:solidFill>
                            <a:schemeClr val="tx1"/>
                          </a:solidFill>
                          <a:effectLst/>
                          <a:latin typeface="+mn-lt"/>
                          <a:ea typeface="Calibri"/>
                          <a:cs typeface="Times New Roman"/>
                        </a:rPr>
                        <a:t>CUMPLIDA</a:t>
                      </a:r>
                      <a:endParaRPr lang="es-CO" sz="1100" dirty="0">
                        <a:solidFill>
                          <a:schemeClr val="tx1"/>
                        </a:solidFill>
                        <a:latin typeface="+mn-lt"/>
                      </a:endParaRPr>
                    </a:p>
                  </a:txBody>
                  <a:tcPr>
                    <a:solidFill>
                      <a:schemeClr val="accent1">
                        <a:lumMod val="40000"/>
                        <a:lumOff val="60000"/>
                      </a:schemeClr>
                    </a:solidFill>
                  </a:tcPr>
                </a:tc>
                <a:extLst>
                  <a:ext uri="{0D108BD9-81ED-4DB2-BD59-A6C34878D82A}">
                    <a16:rowId xmlns:a16="http://schemas.microsoft.com/office/drawing/2014/main" val="10001"/>
                  </a:ext>
                </a:extLst>
              </a:tr>
              <a:tr h="1866433">
                <a:tc>
                  <a:txBody>
                    <a:bodyPr/>
                    <a:lstStyle/>
                    <a:p>
                      <a:pPr algn="ctr"/>
                      <a:endParaRPr lang="es-MX" sz="1100" dirty="0" smtClean="0">
                        <a:solidFill>
                          <a:schemeClr val="tx1"/>
                        </a:solidFill>
                        <a:latin typeface="+mn-lt"/>
                      </a:endParaRPr>
                    </a:p>
                    <a:p>
                      <a:pPr algn="ctr"/>
                      <a:endParaRPr lang="es-MX" sz="1100" dirty="0" smtClean="0">
                        <a:solidFill>
                          <a:schemeClr val="tx1"/>
                        </a:solidFill>
                        <a:latin typeface="+mn-lt"/>
                      </a:endParaRPr>
                    </a:p>
                    <a:p>
                      <a:pPr algn="ctr"/>
                      <a:endParaRPr lang="es-MX" sz="1100" dirty="0" smtClean="0">
                        <a:solidFill>
                          <a:schemeClr val="tx1"/>
                        </a:solidFill>
                        <a:latin typeface="+mn-lt"/>
                      </a:endParaRPr>
                    </a:p>
                    <a:p>
                      <a:pPr algn="ctr"/>
                      <a:endParaRPr lang="es-MX" sz="1100" dirty="0" smtClean="0">
                        <a:solidFill>
                          <a:schemeClr val="tx1"/>
                        </a:solidFill>
                        <a:latin typeface="+mn-lt"/>
                      </a:endParaRPr>
                    </a:p>
                    <a:p>
                      <a:pPr algn="ctr"/>
                      <a:r>
                        <a:rPr lang="es-MX" sz="1100" dirty="0" smtClean="0">
                          <a:solidFill>
                            <a:schemeClr val="tx1"/>
                          </a:solidFill>
                          <a:latin typeface="+mn-lt"/>
                        </a:rPr>
                        <a:t>3</a:t>
                      </a:r>
                      <a:endParaRPr lang="es-CO" sz="1100" dirty="0">
                        <a:solidFill>
                          <a:schemeClr val="tx1"/>
                        </a:solidFill>
                        <a:latin typeface="+mn-lt"/>
                      </a:endParaRPr>
                    </a:p>
                  </a:txBody>
                  <a:tcPr>
                    <a:solidFill>
                      <a:schemeClr val="accent1">
                        <a:lumMod val="40000"/>
                        <a:lumOff val="60000"/>
                      </a:schemeClr>
                    </a:solidFill>
                  </a:tcPr>
                </a:tc>
                <a:tc>
                  <a:txBody>
                    <a:bodyPr/>
                    <a:lstStyle/>
                    <a:p>
                      <a:pPr algn="just">
                        <a:lnSpc>
                          <a:spcPts val="850"/>
                        </a:lnSpc>
                        <a:spcBef>
                          <a:spcPts val="5"/>
                        </a:spcBef>
                        <a:spcAft>
                          <a:spcPts val="0"/>
                        </a:spcAft>
                      </a:pPr>
                      <a:endParaRPr lang="es-CO" sz="1100" b="0" dirty="0" smtClean="0">
                        <a:solidFill>
                          <a:schemeClr val="tx1"/>
                        </a:solidFill>
                        <a:effectLst/>
                        <a:latin typeface="+mn-lt"/>
                        <a:ea typeface="Calibri"/>
                        <a:cs typeface="Times New Roman"/>
                      </a:endParaRPr>
                    </a:p>
                    <a:p>
                      <a:pPr algn="just">
                        <a:lnSpc>
                          <a:spcPts val="850"/>
                        </a:lnSpc>
                        <a:spcBef>
                          <a:spcPts val="5"/>
                        </a:spcBef>
                        <a:spcAft>
                          <a:spcPts val="0"/>
                        </a:spcAft>
                      </a:pPr>
                      <a:endParaRPr lang="es-CO" sz="1100" b="0" kern="1200" dirty="0" smtClean="0">
                        <a:solidFill>
                          <a:schemeClr val="dk1"/>
                        </a:solidFill>
                        <a:latin typeface="+mn-lt"/>
                        <a:ea typeface="+mn-ea"/>
                        <a:cs typeface="+mn-cs"/>
                      </a:endParaRPr>
                    </a:p>
                    <a:p>
                      <a:pPr algn="just">
                        <a:lnSpc>
                          <a:spcPct val="100000"/>
                        </a:lnSpc>
                        <a:spcBef>
                          <a:spcPts val="5"/>
                        </a:spcBef>
                        <a:spcAft>
                          <a:spcPts val="0"/>
                        </a:spcAft>
                      </a:pPr>
                      <a:r>
                        <a:rPr lang="es-CO" sz="1100" b="0" kern="1200" dirty="0" smtClean="0">
                          <a:solidFill>
                            <a:schemeClr val="dk1"/>
                          </a:solidFill>
                          <a:latin typeface="+mn-lt"/>
                          <a:ea typeface="+mn-ea"/>
                          <a:cs typeface="+mn-cs"/>
                        </a:rPr>
                        <a:t>Capacitar a los funcionarios de la entidad sobre los términos de respuesta de las comunicaciones.</a:t>
                      </a:r>
                    </a:p>
                    <a:p>
                      <a:pPr algn="just">
                        <a:lnSpc>
                          <a:spcPct val="100000"/>
                        </a:lnSpc>
                        <a:spcBef>
                          <a:spcPts val="5"/>
                        </a:spcBef>
                        <a:spcAft>
                          <a:spcPts val="0"/>
                        </a:spcAft>
                      </a:pPr>
                      <a:endParaRPr lang="es-MX" sz="1100" b="0" kern="1200" dirty="0" smtClean="0">
                        <a:solidFill>
                          <a:schemeClr val="dk1"/>
                        </a:solidFill>
                        <a:latin typeface="+mn-lt"/>
                        <a:ea typeface="+mn-ea"/>
                        <a:cs typeface="+mn-cs"/>
                      </a:endParaRPr>
                    </a:p>
                    <a:p>
                      <a:pPr algn="just">
                        <a:lnSpc>
                          <a:spcPct val="100000"/>
                        </a:lnSpc>
                        <a:spcBef>
                          <a:spcPts val="5"/>
                        </a:spcBef>
                        <a:spcAft>
                          <a:spcPts val="0"/>
                        </a:spcAft>
                      </a:pPr>
                      <a:r>
                        <a:rPr lang="es-CO" sz="1100" b="0" kern="1200" dirty="0" smtClean="0">
                          <a:solidFill>
                            <a:schemeClr val="dk1"/>
                          </a:solidFill>
                          <a:latin typeface="+mn-lt"/>
                          <a:ea typeface="+mn-ea"/>
                          <a:cs typeface="+mn-cs"/>
                        </a:rPr>
                        <a:t>UNIDAD DE MEDIDA/CANTIDADES:</a:t>
                      </a:r>
                    </a:p>
                    <a:p>
                      <a:pPr algn="just">
                        <a:lnSpc>
                          <a:spcPct val="100000"/>
                        </a:lnSpc>
                        <a:spcBef>
                          <a:spcPts val="5"/>
                        </a:spcBef>
                        <a:spcAft>
                          <a:spcPts val="0"/>
                        </a:spcAft>
                      </a:pPr>
                      <a:r>
                        <a:rPr lang="es-CO" sz="1100" b="0" kern="1200" dirty="0" smtClean="0">
                          <a:solidFill>
                            <a:schemeClr val="dk1"/>
                          </a:solidFill>
                          <a:latin typeface="+mn-lt"/>
                          <a:ea typeface="+mn-ea"/>
                          <a:cs typeface="+mn-cs"/>
                        </a:rPr>
                        <a:t>-Listas de asistencia sobre las capacitaciones realizada a los funcionarios de la entidad.</a:t>
                      </a:r>
                    </a:p>
                    <a:p>
                      <a:pPr algn="just">
                        <a:lnSpc>
                          <a:spcPct val="100000"/>
                        </a:lnSpc>
                        <a:spcBef>
                          <a:spcPts val="5"/>
                        </a:spcBef>
                        <a:spcAft>
                          <a:spcPts val="0"/>
                        </a:spcAft>
                      </a:pPr>
                      <a:r>
                        <a:rPr lang="es-MX" sz="1100" b="0" kern="1200" dirty="0" smtClean="0">
                          <a:solidFill>
                            <a:schemeClr val="dk1"/>
                          </a:solidFill>
                          <a:latin typeface="+mn-lt"/>
                          <a:ea typeface="+mn-ea"/>
                          <a:cs typeface="+mn-cs"/>
                        </a:rPr>
                        <a:t>-2</a:t>
                      </a:r>
                      <a:endParaRPr lang="es-CO" sz="1100" b="0" kern="1200" dirty="0">
                        <a:solidFill>
                          <a:schemeClr val="dk1"/>
                        </a:solidFill>
                        <a:latin typeface="+mn-lt"/>
                        <a:ea typeface="+mn-ea"/>
                        <a:cs typeface="+mn-cs"/>
                      </a:endParaRPr>
                    </a:p>
                  </a:txBody>
                  <a:tcPr marL="0" marR="0" marT="0" marB="0">
                    <a:solidFill>
                      <a:schemeClr val="accent1">
                        <a:lumMod val="40000"/>
                        <a:lumOff val="60000"/>
                      </a:schemeClr>
                    </a:solidFill>
                  </a:tcPr>
                </a:tc>
                <a:tc>
                  <a:txBody>
                    <a:bodyPr/>
                    <a:lstStyle/>
                    <a:p>
                      <a:pPr>
                        <a:lnSpc>
                          <a:spcPts val="500"/>
                        </a:lnSpc>
                        <a:spcBef>
                          <a:spcPts val="50"/>
                        </a:spcBef>
                        <a:spcAft>
                          <a:spcPts val="0"/>
                        </a:spcAft>
                      </a:pPr>
                      <a:endParaRPr lang="es-MX" sz="1800" b="0" kern="1200" dirty="0" smtClean="0">
                        <a:solidFill>
                          <a:schemeClr val="dk1"/>
                        </a:solidFill>
                        <a:effectLst/>
                        <a:latin typeface="+mn-lt"/>
                        <a:ea typeface="+mn-ea"/>
                        <a:cs typeface="+mn-cs"/>
                      </a:endParaRPr>
                    </a:p>
                    <a:p>
                      <a:pPr>
                        <a:lnSpc>
                          <a:spcPts val="500"/>
                        </a:lnSpc>
                        <a:spcBef>
                          <a:spcPts val="50"/>
                        </a:spcBef>
                        <a:spcAft>
                          <a:spcPts val="0"/>
                        </a:spcAft>
                      </a:pPr>
                      <a:r>
                        <a:rPr lang="es-MX" sz="1100" b="0" kern="1200" baseline="0" dirty="0" smtClean="0">
                          <a:solidFill>
                            <a:schemeClr val="dk1"/>
                          </a:solidFill>
                          <a:effectLst/>
                          <a:latin typeface="+mn-lt"/>
                          <a:ea typeface="+mn-ea"/>
                          <a:cs typeface="+mn-cs"/>
                        </a:rPr>
                        <a:t>  </a:t>
                      </a:r>
                    </a:p>
                    <a:p>
                      <a:pPr marL="0" marR="0" indent="0" algn="just" defTabSz="914400" rtl="0" eaLnBrk="1" fontAlgn="auto" latinLnBrk="0" hangingPunct="1">
                        <a:lnSpc>
                          <a:spcPct val="100000"/>
                        </a:lnSpc>
                        <a:spcBef>
                          <a:spcPts val="50"/>
                        </a:spcBef>
                        <a:spcAft>
                          <a:spcPts val="0"/>
                        </a:spcAft>
                        <a:buClrTx/>
                        <a:buSzTx/>
                        <a:buFontTx/>
                        <a:buNone/>
                        <a:tabLst/>
                        <a:defRPr/>
                      </a:pPr>
                      <a:r>
                        <a:rPr lang="es-MX" sz="1100" b="0" kern="1200" baseline="0" dirty="0" smtClean="0">
                          <a:solidFill>
                            <a:schemeClr val="dk1"/>
                          </a:solidFill>
                          <a:effectLst/>
                          <a:latin typeface="+mn-lt"/>
                          <a:ea typeface="+mn-ea"/>
                          <a:cs typeface="+mn-cs"/>
                        </a:rPr>
                        <a:t> </a:t>
                      </a:r>
                    </a:p>
                    <a:p>
                      <a:pPr marL="0" marR="0" indent="0" algn="just" defTabSz="914400" rtl="0" eaLnBrk="1" fontAlgn="auto" latinLnBrk="0" hangingPunct="1">
                        <a:lnSpc>
                          <a:spcPct val="100000"/>
                        </a:lnSpc>
                        <a:spcBef>
                          <a:spcPts val="50"/>
                        </a:spcBef>
                        <a:spcAft>
                          <a:spcPts val="0"/>
                        </a:spcAft>
                        <a:buClrTx/>
                        <a:buSzTx/>
                        <a:buFontTx/>
                        <a:buNone/>
                        <a:tabLst/>
                        <a:defRPr/>
                      </a:pPr>
                      <a:r>
                        <a:rPr lang="es-MX" sz="1100" b="0" kern="1200" dirty="0" smtClean="0">
                          <a:solidFill>
                            <a:schemeClr val="dk1"/>
                          </a:solidFill>
                          <a:effectLst/>
                          <a:latin typeface="+mn-lt"/>
                          <a:ea typeface="+mn-ea"/>
                          <a:cs typeface="+mn-cs"/>
                        </a:rPr>
                        <a:t>La capacitación sobre derecho de petición se </a:t>
                      </a:r>
                      <a:r>
                        <a:rPr lang="es-MX" sz="1100" b="0" kern="1200" dirty="0" smtClean="0">
                          <a:solidFill>
                            <a:schemeClr val="tx1"/>
                          </a:solidFill>
                          <a:effectLst/>
                          <a:latin typeface="+mn-lt"/>
                          <a:ea typeface="+mn-ea"/>
                          <a:cs typeface="+mn-cs"/>
                        </a:rPr>
                        <a:t>llevaron a cabo</a:t>
                      </a:r>
                      <a:r>
                        <a:rPr lang="es-MX" sz="1100" b="0" kern="1200" baseline="0" dirty="0" smtClean="0">
                          <a:solidFill>
                            <a:schemeClr val="tx1"/>
                          </a:solidFill>
                          <a:effectLst/>
                          <a:latin typeface="+mn-lt"/>
                          <a:ea typeface="+mn-ea"/>
                          <a:cs typeface="+mn-cs"/>
                        </a:rPr>
                        <a:t> el día 6 de mayo de 2016, una de 7 a 8 horas y la otra 8 a 9 horas por parte de la Oficina Jurídica y se realizó a los funcionarios de la CRA.</a:t>
                      </a:r>
                      <a:endParaRPr lang="es-MX" sz="1100" b="0" kern="1200" dirty="0" smtClean="0">
                        <a:solidFill>
                          <a:schemeClr val="tx1"/>
                        </a:solidFill>
                        <a:effectLst/>
                        <a:latin typeface="+mn-lt"/>
                        <a:ea typeface="+mn-ea"/>
                        <a:cs typeface="+mn-cs"/>
                      </a:endParaRPr>
                    </a:p>
                  </a:txBody>
                  <a:tcPr marL="0" marR="0" marT="0" marB="0">
                    <a:solidFill>
                      <a:schemeClr val="accent1">
                        <a:lumMod val="40000"/>
                        <a:lumOff val="60000"/>
                      </a:schemeClr>
                    </a:solidFill>
                  </a:tcPr>
                </a:tc>
                <a:tc>
                  <a:txBody>
                    <a:bodyPr/>
                    <a:lstStyle/>
                    <a:p>
                      <a:pPr algn="ctr">
                        <a:lnSpc>
                          <a:spcPts val="900"/>
                        </a:lnSpc>
                        <a:spcBef>
                          <a:spcPts val="5"/>
                        </a:spcBef>
                        <a:spcAft>
                          <a:spcPts val="0"/>
                        </a:spcAft>
                      </a:pPr>
                      <a:r>
                        <a:rPr lang="es-MX" sz="900" b="0" dirty="0" smtClean="0">
                          <a:solidFill>
                            <a:schemeClr val="tx1"/>
                          </a:solidFill>
                          <a:effectLst/>
                          <a:latin typeface="Calibri"/>
                          <a:ea typeface="Calibri"/>
                          <a:cs typeface="Times New Roman"/>
                        </a:rPr>
                        <a:t>  </a:t>
                      </a:r>
                    </a:p>
                    <a:p>
                      <a:pPr algn="ctr">
                        <a:lnSpc>
                          <a:spcPts val="900"/>
                        </a:lnSpc>
                        <a:spcBef>
                          <a:spcPts val="5"/>
                        </a:spcBef>
                        <a:spcAft>
                          <a:spcPts val="0"/>
                        </a:spcAft>
                      </a:pPr>
                      <a:endParaRPr lang="es-MX" sz="1100" b="0" dirty="0" smtClean="0">
                        <a:solidFill>
                          <a:schemeClr val="tx1"/>
                        </a:solidFill>
                        <a:effectLst/>
                        <a:latin typeface="Calibri"/>
                        <a:ea typeface="Calibri"/>
                        <a:cs typeface="Times New Roman"/>
                      </a:endParaRPr>
                    </a:p>
                    <a:p>
                      <a:pPr algn="ctr">
                        <a:lnSpc>
                          <a:spcPts val="900"/>
                        </a:lnSpc>
                        <a:spcBef>
                          <a:spcPts val="5"/>
                        </a:spcBef>
                        <a:spcAft>
                          <a:spcPts val="0"/>
                        </a:spcAft>
                      </a:pPr>
                      <a:r>
                        <a:rPr lang="es-MX" sz="1100" b="0" dirty="0" smtClean="0">
                          <a:solidFill>
                            <a:schemeClr val="tx1"/>
                          </a:solidFill>
                          <a:effectLst/>
                          <a:latin typeface="Calibri"/>
                          <a:ea typeface="Calibri"/>
                          <a:cs typeface="Times New Roman"/>
                        </a:rPr>
                        <a:t>    </a:t>
                      </a:r>
                    </a:p>
                    <a:p>
                      <a:pPr algn="ctr">
                        <a:lnSpc>
                          <a:spcPts val="900"/>
                        </a:lnSpc>
                        <a:spcBef>
                          <a:spcPts val="5"/>
                        </a:spcBef>
                        <a:spcAft>
                          <a:spcPts val="0"/>
                        </a:spcAft>
                      </a:pPr>
                      <a:r>
                        <a:rPr lang="es-MX" sz="1100" b="0" dirty="0" smtClean="0">
                          <a:solidFill>
                            <a:schemeClr val="tx1"/>
                          </a:solidFill>
                          <a:effectLst/>
                          <a:latin typeface="Calibri"/>
                          <a:ea typeface="Calibri"/>
                          <a:cs typeface="Times New Roman"/>
                        </a:rPr>
                        <a:t>   </a:t>
                      </a:r>
                    </a:p>
                    <a:p>
                      <a:pPr algn="ctr">
                        <a:lnSpc>
                          <a:spcPts val="900"/>
                        </a:lnSpc>
                        <a:spcBef>
                          <a:spcPts val="5"/>
                        </a:spcBef>
                        <a:spcAft>
                          <a:spcPts val="0"/>
                        </a:spcAft>
                      </a:pPr>
                      <a:r>
                        <a:rPr lang="es-MX" sz="1100" b="0" dirty="0" smtClean="0">
                          <a:solidFill>
                            <a:schemeClr val="tx1"/>
                          </a:solidFill>
                          <a:effectLst/>
                          <a:latin typeface="Calibri"/>
                          <a:ea typeface="Calibri"/>
                          <a:cs typeface="Times New Roman"/>
                        </a:rPr>
                        <a:t> Oficina Jurídica </a:t>
                      </a:r>
                      <a:endParaRPr lang="es-CO" sz="1100" b="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algn="ctr">
                        <a:lnSpc>
                          <a:spcPts val="500"/>
                        </a:lnSpc>
                        <a:spcBef>
                          <a:spcPts val="50"/>
                        </a:spcBef>
                        <a:spcAft>
                          <a:spcPts val="0"/>
                        </a:spcAft>
                      </a:pPr>
                      <a:endParaRPr lang="es-MX" sz="900" b="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MX" sz="900" b="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MX" sz="900" b="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MX" sz="900" b="0" dirty="0" smtClean="0">
                        <a:solidFill>
                          <a:schemeClr val="tx1"/>
                        </a:solidFill>
                        <a:effectLst/>
                        <a:latin typeface="Calibri"/>
                        <a:ea typeface="Calibri"/>
                        <a:cs typeface="Times New Roman"/>
                      </a:endParaRPr>
                    </a:p>
                    <a:p>
                      <a:pPr algn="ctr">
                        <a:lnSpc>
                          <a:spcPct val="100000"/>
                        </a:lnSpc>
                        <a:spcBef>
                          <a:spcPts val="50"/>
                        </a:spcBef>
                        <a:spcAft>
                          <a:spcPts val="0"/>
                        </a:spcAft>
                      </a:pPr>
                      <a:r>
                        <a:rPr lang="es-MX" sz="900" b="0" dirty="0" smtClean="0">
                          <a:solidFill>
                            <a:schemeClr val="tx1"/>
                          </a:solidFill>
                          <a:effectLst/>
                          <a:latin typeface="Calibri"/>
                          <a:ea typeface="Calibri"/>
                          <a:cs typeface="Times New Roman"/>
                        </a:rPr>
                        <a:t>       </a:t>
                      </a:r>
                      <a:r>
                        <a:rPr lang="es-MX" sz="900" b="0" baseline="0" dirty="0" smtClean="0">
                          <a:solidFill>
                            <a:schemeClr val="tx1"/>
                          </a:solidFill>
                          <a:effectLst/>
                          <a:latin typeface="Calibri"/>
                          <a:ea typeface="Calibri"/>
                          <a:cs typeface="Times New Roman"/>
                        </a:rPr>
                        <a:t>        </a:t>
                      </a:r>
                    </a:p>
                    <a:p>
                      <a:pPr algn="ctr">
                        <a:lnSpc>
                          <a:spcPct val="100000"/>
                        </a:lnSpc>
                        <a:spcBef>
                          <a:spcPts val="50"/>
                        </a:spcBef>
                        <a:spcAft>
                          <a:spcPts val="0"/>
                        </a:spcAft>
                      </a:pPr>
                      <a:r>
                        <a:rPr lang="es-MX" sz="900" b="0" baseline="0" dirty="0" smtClean="0">
                          <a:solidFill>
                            <a:schemeClr val="tx1"/>
                          </a:solidFill>
                          <a:effectLst/>
                          <a:latin typeface="Calibri"/>
                          <a:ea typeface="Calibri"/>
                          <a:cs typeface="Times New Roman"/>
                        </a:rPr>
                        <a:t>     </a:t>
                      </a:r>
                      <a:r>
                        <a:rPr lang="es-MX" sz="1100" b="0" dirty="0" smtClean="0">
                          <a:solidFill>
                            <a:schemeClr val="tx1"/>
                          </a:solidFill>
                          <a:effectLst/>
                          <a:latin typeface="Calibri"/>
                          <a:ea typeface="Calibri"/>
                          <a:cs typeface="Times New Roman"/>
                        </a:rPr>
                        <a:t>29/2/2016</a:t>
                      </a:r>
                      <a:endParaRPr lang="es-CO" sz="1100" b="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a:lnSpc>
                          <a:spcPts val="950"/>
                        </a:lnSpc>
                        <a:spcBef>
                          <a:spcPts val="15"/>
                        </a:spcBef>
                        <a:spcAft>
                          <a:spcPts val="0"/>
                        </a:spcAft>
                      </a:pPr>
                      <a:r>
                        <a:rPr lang="es-MX" sz="1100" dirty="0" smtClean="0">
                          <a:solidFill>
                            <a:schemeClr val="tx1"/>
                          </a:solidFill>
                          <a:effectLst/>
                          <a:latin typeface="Calibri"/>
                          <a:ea typeface="Calibri"/>
                          <a:cs typeface="Times New Roman"/>
                        </a:rPr>
                        <a:t>      </a:t>
                      </a:r>
                    </a:p>
                    <a:p>
                      <a:pPr>
                        <a:lnSpc>
                          <a:spcPts val="950"/>
                        </a:lnSpc>
                        <a:spcBef>
                          <a:spcPts val="15"/>
                        </a:spcBef>
                        <a:spcAft>
                          <a:spcPts val="0"/>
                        </a:spcAft>
                      </a:pPr>
                      <a:r>
                        <a:rPr lang="es-MX" sz="1100" dirty="0" smtClean="0">
                          <a:solidFill>
                            <a:schemeClr val="tx1"/>
                          </a:solidFill>
                          <a:effectLst/>
                          <a:latin typeface="Calibri"/>
                          <a:ea typeface="Calibri"/>
                          <a:cs typeface="Times New Roman"/>
                        </a:rPr>
                        <a:t>     </a:t>
                      </a:r>
                      <a:r>
                        <a:rPr lang="es-MX" sz="1100" b="0" dirty="0" smtClean="0">
                          <a:solidFill>
                            <a:schemeClr val="tx1"/>
                          </a:solidFill>
                          <a:effectLst/>
                          <a:latin typeface="Calibri"/>
                          <a:ea typeface="Calibri"/>
                          <a:cs typeface="Times New Roman"/>
                        </a:rPr>
                        <a:t> </a:t>
                      </a:r>
                    </a:p>
                    <a:p>
                      <a:pPr>
                        <a:lnSpc>
                          <a:spcPts val="950"/>
                        </a:lnSpc>
                        <a:spcBef>
                          <a:spcPts val="15"/>
                        </a:spcBef>
                        <a:spcAft>
                          <a:spcPts val="0"/>
                        </a:spcAft>
                      </a:pPr>
                      <a:r>
                        <a:rPr lang="es-MX" sz="1100" b="0" dirty="0" smtClean="0">
                          <a:solidFill>
                            <a:schemeClr val="tx1"/>
                          </a:solidFill>
                          <a:effectLst/>
                          <a:latin typeface="Calibri"/>
                          <a:ea typeface="Calibri"/>
                          <a:cs typeface="Times New Roman"/>
                        </a:rPr>
                        <a:t>   </a:t>
                      </a:r>
                    </a:p>
                    <a:p>
                      <a:pPr>
                        <a:lnSpc>
                          <a:spcPts val="950"/>
                        </a:lnSpc>
                        <a:spcBef>
                          <a:spcPts val="15"/>
                        </a:spcBef>
                        <a:spcAft>
                          <a:spcPts val="0"/>
                        </a:spcAft>
                      </a:pPr>
                      <a:endParaRPr lang="es-MX" sz="1100" b="0" dirty="0" smtClean="0">
                        <a:solidFill>
                          <a:schemeClr val="tx1"/>
                        </a:solidFill>
                        <a:effectLst/>
                        <a:latin typeface="Calibri"/>
                        <a:ea typeface="Calibri"/>
                        <a:cs typeface="Times New Roman"/>
                      </a:endParaRPr>
                    </a:p>
                    <a:p>
                      <a:pPr>
                        <a:lnSpc>
                          <a:spcPts val="950"/>
                        </a:lnSpc>
                        <a:spcBef>
                          <a:spcPts val="15"/>
                        </a:spcBef>
                        <a:spcAft>
                          <a:spcPts val="0"/>
                        </a:spcAft>
                      </a:pPr>
                      <a:r>
                        <a:rPr lang="es-MX" sz="1100" b="0" dirty="0" smtClean="0">
                          <a:solidFill>
                            <a:schemeClr val="tx1"/>
                          </a:solidFill>
                          <a:effectLst/>
                          <a:latin typeface="Calibri"/>
                          <a:ea typeface="Calibri"/>
                          <a:cs typeface="Times New Roman"/>
                        </a:rPr>
                        <a:t>   </a:t>
                      </a:r>
                      <a:r>
                        <a:rPr lang="es-MX" sz="1100" b="1" dirty="0" smtClean="0">
                          <a:solidFill>
                            <a:schemeClr val="tx1"/>
                          </a:solidFill>
                          <a:effectLst/>
                          <a:latin typeface="Calibri"/>
                          <a:ea typeface="Calibri"/>
                          <a:cs typeface="Times New Roman"/>
                        </a:rPr>
                        <a:t>CUMPLIDA</a:t>
                      </a:r>
                      <a:endParaRPr lang="es-CO" sz="1100" b="1"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extLst>
                  <a:ext uri="{0D108BD9-81ED-4DB2-BD59-A6C34878D82A}">
                    <a16:rowId xmlns:a16="http://schemas.microsoft.com/office/drawing/2014/main" val="10002"/>
                  </a:ext>
                </a:extLst>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476672"/>
            <a:ext cx="1368152" cy="1008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19379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a:t>SEGUIMIENTO PLAN DE MEJORAMIENTO DE LA CGR AL 31 DE DICIEMBRE DE 2017</a:t>
            </a:r>
          </a:p>
        </p:txBody>
      </p:sp>
      <p:graphicFrame>
        <p:nvGraphicFramePr>
          <p:cNvPr id="10" name="9 Tabla"/>
          <p:cNvGraphicFramePr>
            <a:graphicFrameLocks noGrp="1"/>
          </p:cNvGraphicFramePr>
          <p:nvPr>
            <p:extLst>
              <p:ext uri="{D42A27DB-BD31-4B8C-83A1-F6EECF244321}">
                <p14:modId xmlns:p14="http://schemas.microsoft.com/office/powerpoint/2010/main" val="1946593106"/>
              </p:ext>
            </p:extLst>
          </p:nvPr>
        </p:nvGraphicFramePr>
        <p:xfrm>
          <a:off x="179512" y="1700808"/>
          <a:ext cx="8712967" cy="3960439"/>
        </p:xfrm>
        <a:graphic>
          <a:graphicData uri="http://schemas.openxmlformats.org/drawingml/2006/table">
            <a:tbl>
              <a:tblPr firstRow="1" firstCol="1" lastRow="1" lastCol="1" bandRow="1" bandCol="1">
                <a:tableStyleId>{5C22544A-7EE6-4342-B048-85BDC9FD1C3A}</a:tableStyleId>
              </a:tblPr>
              <a:tblGrid>
                <a:gridCol w="720080">
                  <a:extLst>
                    <a:ext uri="{9D8B030D-6E8A-4147-A177-3AD203B41FA5}">
                      <a16:colId xmlns:a16="http://schemas.microsoft.com/office/drawing/2014/main" val="20000"/>
                    </a:ext>
                  </a:extLst>
                </a:gridCol>
                <a:gridCol w="2088231">
                  <a:extLst>
                    <a:ext uri="{9D8B030D-6E8A-4147-A177-3AD203B41FA5}">
                      <a16:colId xmlns:a16="http://schemas.microsoft.com/office/drawing/2014/main" val="20001"/>
                    </a:ext>
                  </a:extLst>
                </a:gridCol>
                <a:gridCol w="2405184">
                  <a:extLst>
                    <a:ext uri="{9D8B030D-6E8A-4147-A177-3AD203B41FA5}">
                      <a16:colId xmlns:a16="http://schemas.microsoft.com/office/drawing/2014/main" val="20002"/>
                    </a:ext>
                  </a:extLst>
                </a:gridCol>
                <a:gridCol w="1071267">
                  <a:extLst>
                    <a:ext uri="{9D8B030D-6E8A-4147-A177-3AD203B41FA5}">
                      <a16:colId xmlns:a16="http://schemas.microsoft.com/office/drawing/2014/main" val="20003"/>
                    </a:ext>
                  </a:extLst>
                </a:gridCol>
                <a:gridCol w="1571191">
                  <a:extLst>
                    <a:ext uri="{9D8B030D-6E8A-4147-A177-3AD203B41FA5}">
                      <a16:colId xmlns:a16="http://schemas.microsoft.com/office/drawing/2014/main" val="20004"/>
                    </a:ext>
                  </a:extLst>
                </a:gridCol>
                <a:gridCol w="857014">
                  <a:extLst>
                    <a:ext uri="{9D8B030D-6E8A-4147-A177-3AD203B41FA5}">
                      <a16:colId xmlns:a16="http://schemas.microsoft.com/office/drawing/2014/main" val="20005"/>
                    </a:ext>
                  </a:extLst>
                </a:gridCol>
              </a:tblGrid>
              <a:tr h="772769">
                <a:tc>
                  <a:txBody>
                    <a:bodyPr/>
                    <a:lstStyle/>
                    <a:p>
                      <a:pPr>
                        <a:lnSpc>
                          <a:spcPts val="1000"/>
                        </a:lnSpc>
                        <a:spcBef>
                          <a:spcPts val="90"/>
                        </a:spcBef>
                        <a:spcAft>
                          <a:spcPts val="0"/>
                        </a:spcAft>
                      </a:pPr>
                      <a:r>
                        <a:rPr lang="en-US" sz="1100" dirty="0">
                          <a:effectLst/>
                        </a:rPr>
                        <a:t> </a:t>
                      </a:r>
                      <a:endParaRPr lang="es-CO" sz="1100" dirty="0">
                        <a:effectLst/>
                      </a:endParaRPr>
                    </a:p>
                    <a:p>
                      <a:pPr marL="26670" marR="20955" algn="ctr">
                        <a:lnSpc>
                          <a:spcPct val="107000"/>
                        </a:lnSpc>
                        <a:spcAft>
                          <a:spcPts val="0"/>
                        </a:spcAft>
                      </a:pPr>
                      <a:endParaRPr lang="en-US" sz="1100" spc="5" dirty="0" smtClean="0">
                        <a:effectLst/>
                      </a:endParaRPr>
                    </a:p>
                    <a:p>
                      <a:pPr marL="26670" marR="20955" algn="ctr">
                        <a:lnSpc>
                          <a:spcPct val="107000"/>
                        </a:lnSpc>
                        <a:spcAft>
                          <a:spcPts val="0"/>
                        </a:spcAft>
                      </a:pPr>
                      <a:r>
                        <a:rPr lang="en-US" sz="1100" spc="5" dirty="0" smtClean="0">
                          <a:effectLst/>
                        </a:rPr>
                        <a:t>HALLAZGO</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750"/>
                        </a:lnSpc>
                        <a:spcBef>
                          <a:spcPts val="5"/>
                        </a:spcBef>
                        <a:spcAft>
                          <a:spcPts val="0"/>
                        </a:spcAft>
                      </a:pPr>
                      <a:r>
                        <a:rPr lang="es-CO" sz="1100" dirty="0">
                          <a:effectLst/>
                        </a:rPr>
                        <a:t> </a:t>
                      </a:r>
                    </a:p>
                    <a:p>
                      <a:pPr>
                        <a:lnSpc>
                          <a:spcPts val="1000"/>
                        </a:lnSpc>
                        <a:spcAft>
                          <a:spcPts val="0"/>
                        </a:spcAft>
                      </a:pPr>
                      <a:r>
                        <a:rPr lang="es-CO" sz="1100" dirty="0">
                          <a:effectLst/>
                        </a:rPr>
                        <a:t>  </a:t>
                      </a:r>
                      <a:endParaRPr lang="es-CO" sz="1100" dirty="0" smtClean="0">
                        <a:effectLst/>
                      </a:endParaRPr>
                    </a:p>
                    <a:p>
                      <a:pPr>
                        <a:lnSpc>
                          <a:spcPts val="1000"/>
                        </a:lnSpc>
                        <a:spcAft>
                          <a:spcPts val="0"/>
                        </a:spcAft>
                      </a:pPr>
                      <a:r>
                        <a:rPr lang="es-MX" sz="1100" dirty="0" smtClean="0">
                          <a:effectLst/>
                        </a:rPr>
                        <a:t>    </a:t>
                      </a:r>
                    </a:p>
                    <a:p>
                      <a:pPr algn="ctr">
                        <a:lnSpc>
                          <a:spcPts val="1000"/>
                        </a:lnSpc>
                        <a:spcAft>
                          <a:spcPts val="0"/>
                        </a:spcAft>
                      </a:pPr>
                      <a:r>
                        <a:rPr lang="es-MX" sz="1100" dirty="0" smtClean="0">
                          <a:effectLst/>
                        </a:rPr>
                        <a:t>  ACCIÓN DE MEJORA/UNIDAD DE MEDIDA /CANTIDADES</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endParaRPr lang="en-US" sz="1100" dirty="0" smtClean="0">
                        <a:effectLst/>
                      </a:endParaRPr>
                    </a:p>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spc="-5" dirty="0" smtClean="0">
                          <a:effectLst/>
                        </a:rPr>
                        <a:t>AC</a:t>
                      </a:r>
                      <a:r>
                        <a:rPr lang="en-US" sz="1100" dirty="0" smtClean="0">
                          <a:effectLst/>
                        </a:rPr>
                        <a:t>T</a:t>
                      </a:r>
                      <a:r>
                        <a:rPr lang="en-US" sz="1100" spc="-10" dirty="0" smtClean="0">
                          <a:effectLst/>
                        </a:rPr>
                        <a:t>I</a:t>
                      </a:r>
                      <a:r>
                        <a:rPr lang="en-US" sz="1100" spc="-5" dirty="0" smtClean="0">
                          <a:effectLst/>
                        </a:rPr>
                        <a:t>VI</a:t>
                      </a:r>
                      <a:r>
                        <a:rPr lang="en-US" sz="1100" dirty="0" smtClean="0">
                          <a:effectLst/>
                        </a:rPr>
                        <a:t>D</a:t>
                      </a:r>
                      <a:r>
                        <a:rPr lang="en-US" sz="1100" spc="-5" dirty="0" smtClean="0">
                          <a:effectLst/>
                        </a:rPr>
                        <a:t>A</a:t>
                      </a:r>
                      <a:r>
                        <a:rPr lang="en-US" sz="1100" dirty="0" smtClean="0">
                          <a:effectLst/>
                        </a:rPr>
                        <a:t>D</a:t>
                      </a:r>
                      <a:r>
                        <a:rPr lang="en-US" sz="1100" spc="5" dirty="0" smtClean="0">
                          <a:effectLst/>
                        </a:rPr>
                        <a:t>E</a:t>
                      </a:r>
                      <a:r>
                        <a:rPr lang="en-US" sz="1100" dirty="0" smtClean="0">
                          <a:effectLst/>
                        </a:rPr>
                        <a:t>S</a:t>
                      </a:r>
                      <a:r>
                        <a:rPr lang="en-US" sz="1100" spc="-15" dirty="0" smtClean="0">
                          <a:effectLst/>
                        </a:rPr>
                        <a:t> </a:t>
                      </a:r>
                      <a:r>
                        <a:rPr lang="en-US" sz="1100" spc="5" dirty="0">
                          <a:effectLst/>
                        </a:rPr>
                        <a:t>RE</a:t>
                      </a:r>
                      <a:r>
                        <a:rPr lang="en-US" sz="1100" spc="-5" dirty="0">
                          <a:effectLst/>
                        </a:rPr>
                        <a:t>A</a:t>
                      </a:r>
                      <a:r>
                        <a:rPr lang="en-US" sz="1100" spc="-10" dirty="0">
                          <a:effectLst/>
                        </a:rPr>
                        <a:t>L</a:t>
                      </a:r>
                      <a:r>
                        <a:rPr lang="en-US" sz="1100" spc="-5" dirty="0">
                          <a:effectLst/>
                        </a:rPr>
                        <a:t>I</a:t>
                      </a:r>
                      <a:r>
                        <a:rPr lang="en-US" sz="1100" dirty="0">
                          <a:effectLst/>
                        </a:rPr>
                        <a:t>Z</a:t>
                      </a:r>
                      <a:r>
                        <a:rPr lang="en-US" sz="1100" spc="-5" dirty="0">
                          <a:effectLst/>
                        </a:rPr>
                        <a:t>A</a:t>
                      </a:r>
                      <a:r>
                        <a:rPr lang="en-US" sz="1100" dirty="0">
                          <a:effectLst/>
                        </a:rPr>
                        <a:t>D</a:t>
                      </a:r>
                      <a:r>
                        <a:rPr lang="en-US" sz="1100" spc="-5" dirty="0">
                          <a:effectLst/>
                        </a:rPr>
                        <a:t>A</a:t>
                      </a:r>
                      <a:r>
                        <a:rPr lang="en-US" sz="1100" dirty="0">
                          <a:effectLst/>
                        </a:rPr>
                        <a:t>S</a:t>
                      </a:r>
                      <a:r>
                        <a:rPr lang="en-US" sz="1100" spc="-35" dirty="0">
                          <a:effectLst/>
                        </a:rPr>
                        <a:t> </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s-CO" sz="1100" dirty="0">
                        <a:effectLst/>
                      </a:endParaRPr>
                    </a:p>
                    <a:p>
                      <a:pPr algn="ctr">
                        <a:lnSpc>
                          <a:spcPts val="1300"/>
                        </a:lnSpc>
                        <a:spcBef>
                          <a:spcPts val="100"/>
                        </a:spcBef>
                        <a:spcAft>
                          <a:spcPts val="0"/>
                        </a:spcAft>
                      </a:pPr>
                      <a:r>
                        <a:rPr lang="en-US" sz="1100" dirty="0">
                          <a:effectLst/>
                        </a:rPr>
                        <a:t> </a:t>
                      </a:r>
                      <a:endParaRPr lang="en-US" sz="1100" dirty="0" smtClean="0">
                        <a:effectLst/>
                      </a:endParaRPr>
                    </a:p>
                    <a:p>
                      <a:pPr algn="ctr">
                        <a:lnSpc>
                          <a:spcPts val="1300"/>
                        </a:lnSpc>
                        <a:spcBef>
                          <a:spcPts val="100"/>
                        </a:spcBef>
                        <a:spcAft>
                          <a:spcPts val="0"/>
                        </a:spcAft>
                      </a:pPr>
                      <a:r>
                        <a:rPr lang="en-US" sz="1100" spc="5" dirty="0" smtClean="0">
                          <a:effectLst/>
                        </a:rPr>
                        <a:t>RESP</a:t>
                      </a:r>
                      <a:r>
                        <a:rPr lang="en-US" sz="1100" dirty="0" smtClean="0">
                          <a:effectLst/>
                        </a:rPr>
                        <a:t>ON</a:t>
                      </a:r>
                      <a:r>
                        <a:rPr lang="en-US" sz="1100" spc="5" dirty="0" smtClean="0">
                          <a:effectLst/>
                        </a:rPr>
                        <a:t>S</a:t>
                      </a:r>
                      <a:r>
                        <a:rPr lang="en-US" sz="1100" spc="-5" dirty="0" smtClean="0">
                          <a:effectLst/>
                        </a:rPr>
                        <a:t>AB</a:t>
                      </a:r>
                      <a:r>
                        <a:rPr lang="en-US" sz="1100" spc="-10" dirty="0" smtClean="0">
                          <a:effectLst/>
                        </a:rPr>
                        <a:t>L</a:t>
                      </a:r>
                      <a:r>
                        <a:rPr lang="en-US" sz="1100" dirty="0" smtClean="0">
                          <a:effectLst/>
                        </a:rPr>
                        <a:t>E</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n-US" sz="1100" dirty="0" smtClean="0">
                        <a:effectLst/>
                      </a:endParaRPr>
                    </a:p>
                    <a:p>
                      <a:pPr algn="ctr">
                        <a:lnSpc>
                          <a:spcPts val="1000"/>
                        </a:lnSpc>
                        <a:spcAft>
                          <a:spcPts val="0"/>
                        </a:spcAft>
                      </a:pPr>
                      <a:endParaRPr lang="en-US" sz="1100" dirty="0" smtClean="0">
                        <a:effectLst/>
                      </a:endParaRPr>
                    </a:p>
                    <a:p>
                      <a:pPr algn="ctr">
                        <a:lnSpc>
                          <a:spcPts val="1000"/>
                        </a:lnSpc>
                        <a:spcAft>
                          <a:spcPts val="0"/>
                        </a:spcAft>
                      </a:pPr>
                      <a:r>
                        <a:rPr lang="en-US" sz="1100" dirty="0" smtClean="0">
                          <a:effectLst/>
                        </a:rPr>
                        <a:t> FECHA </a:t>
                      </a:r>
                    </a:p>
                    <a:p>
                      <a:pPr algn="ctr">
                        <a:lnSpc>
                          <a:spcPts val="1000"/>
                        </a:lnSpc>
                        <a:spcAft>
                          <a:spcPts val="0"/>
                        </a:spcAft>
                      </a:pPr>
                      <a:r>
                        <a:rPr lang="en-US" sz="1100" dirty="0" smtClean="0">
                          <a:effectLst/>
                        </a:rPr>
                        <a:t>DE  VENCIMIENTO                                             INTERNA </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spc="5" dirty="0" smtClean="0">
                          <a:effectLst/>
                        </a:rPr>
                        <a:t>ES</a:t>
                      </a:r>
                      <a:r>
                        <a:rPr lang="en-US" sz="1100" dirty="0" smtClean="0">
                          <a:effectLst/>
                        </a:rPr>
                        <a:t>T</a:t>
                      </a:r>
                      <a:r>
                        <a:rPr lang="en-US" sz="1100" spc="-10" dirty="0" smtClean="0">
                          <a:effectLst/>
                        </a:rPr>
                        <a:t>A</a:t>
                      </a:r>
                      <a:r>
                        <a:rPr lang="en-US" sz="1100" dirty="0" smtClean="0">
                          <a:effectLst/>
                        </a:rPr>
                        <a:t>DO</a:t>
                      </a:r>
                      <a:r>
                        <a:rPr lang="en-US" sz="1100" spc="-5" dirty="0" smtClean="0">
                          <a:effectLst/>
                        </a:rPr>
                        <a:t> </a:t>
                      </a:r>
                      <a:r>
                        <a:rPr lang="en-US" sz="1100" dirty="0">
                          <a:effectLst/>
                        </a:rPr>
                        <a:t>DE</a:t>
                      </a:r>
                      <a:r>
                        <a:rPr lang="en-US" sz="1100" spc="10" dirty="0">
                          <a:effectLst/>
                        </a:rPr>
                        <a:t> </a:t>
                      </a:r>
                      <a:r>
                        <a:rPr lang="en-US" sz="1100" spc="-10" dirty="0">
                          <a:effectLst/>
                        </a:rPr>
                        <a:t>L</a:t>
                      </a:r>
                      <a:r>
                        <a:rPr lang="en-US" sz="1100" dirty="0">
                          <a:effectLst/>
                        </a:rPr>
                        <a:t>A </a:t>
                      </a:r>
                      <a:r>
                        <a:rPr lang="en-US" sz="1100" spc="-5" dirty="0">
                          <a:effectLst/>
                        </a:rPr>
                        <a:t>AC</a:t>
                      </a:r>
                      <a:r>
                        <a:rPr lang="en-US" sz="1100" dirty="0">
                          <a:effectLst/>
                        </a:rPr>
                        <a:t>T</a:t>
                      </a:r>
                      <a:r>
                        <a:rPr lang="en-US" sz="1100" spc="-10" dirty="0">
                          <a:effectLst/>
                        </a:rPr>
                        <a:t>I</a:t>
                      </a:r>
                      <a:r>
                        <a:rPr lang="en-US" sz="1100" spc="-5" dirty="0">
                          <a:effectLst/>
                        </a:rPr>
                        <a:t>VI</a:t>
                      </a:r>
                      <a:r>
                        <a:rPr lang="en-US" sz="1100" dirty="0">
                          <a:effectLst/>
                        </a:rPr>
                        <a:t>D</a:t>
                      </a:r>
                      <a:r>
                        <a:rPr lang="en-US" sz="1100" spc="-5" dirty="0">
                          <a:effectLst/>
                        </a:rPr>
                        <a:t>A</a:t>
                      </a:r>
                      <a:r>
                        <a:rPr lang="en-US" sz="1100" dirty="0">
                          <a:effectLst/>
                        </a:rPr>
                        <a:t>D</a:t>
                      </a:r>
                      <a:endParaRPr lang="es-CO" sz="1100" dirty="0">
                        <a:effectLst/>
                        <a:latin typeface="Calibri"/>
                        <a:ea typeface="Calibri"/>
                        <a:cs typeface="Times New Roman"/>
                      </a:endParaRPr>
                    </a:p>
                  </a:txBody>
                  <a:tcPr marL="0" marR="0" marT="0" marB="0">
                    <a:solidFill>
                      <a:schemeClr val="tx2"/>
                    </a:solidFill>
                  </a:tcPr>
                </a:tc>
                <a:extLst>
                  <a:ext uri="{0D108BD9-81ED-4DB2-BD59-A6C34878D82A}">
                    <a16:rowId xmlns:a16="http://schemas.microsoft.com/office/drawing/2014/main" val="10000"/>
                  </a:ext>
                </a:extLst>
              </a:tr>
              <a:tr h="3187670">
                <a:tc>
                  <a:txBody>
                    <a:bodyPr/>
                    <a:lstStyle/>
                    <a:p>
                      <a:pPr algn="ctr"/>
                      <a:endParaRPr lang="es-MX" sz="1100" b="0" dirty="0" smtClean="0">
                        <a:solidFill>
                          <a:schemeClr val="tx1"/>
                        </a:solidFill>
                      </a:endParaRPr>
                    </a:p>
                    <a:p>
                      <a:pPr algn="ctr"/>
                      <a:endParaRPr lang="es-MX" sz="1100" b="0" dirty="0" smtClean="0">
                        <a:solidFill>
                          <a:schemeClr val="tx1"/>
                        </a:solidFill>
                      </a:endParaRPr>
                    </a:p>
                    <a:p>
                      <a:pPr algn="ctr"/>
                      <a:endParaRPr lang="es-MX" sz="1100" b="0" dirty="0" smtClean="0">
                        <a:solidFill>
                          <a:schemeClr val="tx1"/>
                        </a:solidFill>
                      </a:endParaRPr>
                    </a:p>
                    <a:p>
                      <a:pPr algn="ctr"/>
                      <a:r>
                        <a:rPr lang="es-MX" sz="1100" b="0" dirty="0" smtClean="0">
                          <a:solidFill>
                            <a:schemeClr val="tx1"/>
                          </a:solidFill>
                        </a:rPr>
                        <a:t>4</a:t>
                      </a:r>
                      <a:endParaRPr lang="es-CO" sz="1100" b="0" dirty="0">
                        <a:solidFill>
                          <a:schemeClr val="tx1"/>
                        </a:solidFill>
                      </a:endParaRPr>
                    </a:p>
                  </a:txBody>
                  <a:tcPr marL="0" marR="0" marT="0" marB="0">
                    <a:solidFill>
                      <a:schemeClr val="accent1">
                        <a:lumMod val="40000"/>
                        <a:lumOff val="60000"/>
                      </a:schemeClr>
                    </a:solidFill>
                  </a:tcPr>
                </a:tc>
                <a:tc>
                  <a:txBody>
                    <a:bodyPr/>
                    <a:lstStyle/>
                    <a:p>
                      <a:endParaRPr lang="es-MX" sz="1100" dirty="0" smtClean="0">
                        <a:solidFill>
                          <a:schemeClr val="tx1"/>
                        </a:solidFill>
                      </a:endParaRPr>
                    </a:p>
                    <a:p>
                      <a:endParaRPr lang="es-MX" sz="11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s-CO" sz="1100" b="0" i="0" kern="1200" dirty="0" smtClean="0">
                          <a:solidFill>
                            <a:schemeClr val="tx1"/>
                          </a:solidFill>
                          <a:effectLst/>
                          <a:latin typeface="+mn-lt"/>
                          <a:ea typeface="+mn-ea"/>
                          <a:cs typeface="+mn-cs"/>
                        </a:rPr>
                        <a:t>Revisar y documentar en el Comité SIGC, los cambios que se propongan para el Plan de Acción.</a:t>
                      </a:r>
                    </a:p>
                    <a:p>
                      <a:endParaRPr lang="es-MX" sz="1100" dirty="0" smtClean="0">
                        <a:solidFill>
                          <a:schemeClr val="tx1"/>
                        </a:solidFill>
                      </a:endParaRPr>
                    </a:p>
                    <a:p>
                      <a:endParaRPr lang="es-MX" sz="1100" dirty="0" smtClean="0">
                        <a:solidFill>
                          <a:schemeClr val="tx1"/>
                        </a:solidFill>
                      </a:endParaRPr>
                    </a:p>
                    <a:p>
                      <a:r>
                        <a:rPr lang="es-MX" sz="1100" b="1" dirty="0" smtClean="0">
                          <a:solidFill>
                            <a:schemeClr val="tx1"/>
                          </a:solidFill>
                        </a:rPr>
                        <a:t>UNIDAD</a:t>
                      </a:r>
                      <a:r>
                        <a:rPr lang="es-MX" sz="1100" b="1" baseline="0" dirty="0" smtClean="0">
                          <a:solidFill>
                            <a:schemeClr val="tx1"/>
                          </a:solidFill>
                        </a:rPr>
                        <a:t> DE MEJORA/CANTIDADES:</a:t>
                      </a:r>
                    </a:p>
                    <a:p>
                      <a:endParaRPr lang="es-CO" sz="1100" b="1" dirty="0" smtClean="0">
                        <a:solidFill>
                          <a:schemeClr val="tx1"/>
                        </a:solidFill>
                      </a:endParaRPr>
                    </a:p>
                    <a:p>
                      <a:r>
                        <a:rPr lang="es-CO" sz="1100" b="0" dirty="0" smtClean="0">
                          <a:solidFill>
                            <a:schemeClr val="tx1"/>
                          </a:solidFill>
                        </a:rPr>
                        <a:t>-Acta de Comité SIGC que evidencie la actualización del plan de acción en caso de identificarse la necesidad.</a:t>
                      </a:r>
                    </a:p>
                    <a:p>
                      <a:endParaRPr lang="es-MX" sz="1100" b="0" dirty="0" smtClean="0">
                        <a:solidFill>
                          <a:schemeClr val="tx1"/>
                        </a:solidFill>
                      </a:endParaRPr>
                    </a:p>
                    <a:p>
                      <a:r>
                        <a:rPr lang="es-MX" sz="1100" b="0" dirty="0" smtClean="0">
                          <a:solidFill>
                            <a:schemeClr val="tx1"/>
                          </a:solidFill>
                        </a:rPr>
                        <a:t>-1</a:t>
                      </a:r>
                      <a:endParaRPr lang="es-CO" sz="1100" b="0" dirty="0">
                        <a:solidFill>
                          <a:schemeClr val="tx1"/>
                        </a:solidFill>
                      </a:endParaRPr>
                    </a:p>
                  </a:txBody>
                  <a:tcPr marL="0" marR="0" marT="0" marB="0">
                    <a:solidFill>
                      <a:schemeClr val="accent1">
                        <a:lumMod val="40000"/>
                        <a:lumOff val="6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s-CO" sz="1100" b="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CO" sz="1100" b="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CO" sz="1100" b="0" kern="1200" dirty="0" smtClean="0">
                          <a:solidFill>
                            <a:schemeClr val="tx1"/>
                          </a:solidFill>
                          <a:effectLst/>
                          <a:latin typeface="+mn-lt"/>
                          <a:ea typeface="+mn-ea"/>
                          <a:cs typeface="+mn-cs"/>
                        </a:rPr>
                        <a:t>Para el cuarto trimestre se documentó en el comité SIGC N° 11 de 2016 una modificación con respecto a la expedición de la resolución para pequeños prestadores</a:t>
                      </a:r>
                      <a:endParaRPr lang="es-CO" sz="1000" b="0" dirty="0" smtClean="0">
                        <a:solidFill>
                          <a:schemeClr val="tx1"/>
                        </a:solidFill>
                        <a:latin typeface="+mn-lt"/>
                      </a:endParaRPr>
                    </a:p>
                  </a:txBody>
                  <a:tcPr marL="0" marR="0" marT="0" marB="0">
                    <a:solidFill>
                      <a:schemeClr val="accent1">
                        <a:lumMod val="40000"/>
                        <a:lumOff val="60000"/>
                      </a:schemeClr>
                    </a:solidFill>
                  </a:tcPr>
                </a:tc>
                <a:tc>
                  <a:txBody>
                    <a:bodyPr/>
                    <a:lstStyle/>
                    <a:p>
                      <a:pPr algn="ctr">
                        <a:lnSpc>
                          <a:spcPts val="900"/>
                        </a:lnSpc>
                        <a:spcBef>
                          <a:spcPts val="5"/>
                        </a:spcBef>
                        <a:spcAft>
                          <a:spcPts val="0"/>
                        </a:spcAft>
                      </a:pPr>
                      <a:endParaRPr lang="es-MX" sz="1100" b="0" dirty="0" smtClean="0">
                        <a:solidFill>
                          <a:schemeClr val="tx1"/>
                        </a:solidFill>
                        <a:effectLst/>
                        <a:latin typeface="+mn-lt"/>
                        <a:ea typeface="Calibri"/>
                        <a:cs typeface="Times New Roman"/>
                      </a:endParaRPr>
                    </a:p>
                    <a:p>
                      <a:pPr algn="ctr">
                        <a:lnSpc>
                          <a:spcPts val="900"/>
                        </a:lnSpc>
                        <a:spcBef>
                          <a:spcPts val="5"/>
                        </a:spcBef>
                        <a:spcAft>
                          <a:spcPts val="0"/>
                        </a:spcAft>
                      </a:pPr>
                      <a:endParaRPr lang="es-MX" sz="1100" b="0" dirty="0" smtClean="0">
                        <a:solidFill>
                          <a:schemeClr val="tx1"/>
                        </a:solidFill>
                        <a:effectLst/>
                        <a:latin typeface="+mn-lt"/>
                        <a:ea typeface="Calibri"/>
                        <a:cs typeface="Times New Roman"/>
                      </a:endParaRPr>
                    </a:p>
                    <a:p>
                      <a:pPr algn="ctr">
                        <a:lnSpc>
                          <a:spcPts val="900"/>
                        </a:lnSpc>
                        <a:spcBef>
                          <a:spcPts val="5"/>
                        </a:spcBef>
                        <a:spcAft>
                          <a:spcPts val="0"/>
                        </a:spcAft>
                      </a:pPr>
                      <a:endParaRPr lang="es-MX" sz="1100" b="0" dirty="0" smtClean="0">
                        <a:solidFill>
                          <a:schemeClr val="tx1"/>
                        </a:solidFill>
                        <a:effectLst/>
                        <a:latin typeface="+mn-lt"/>
                        <a:ea typeface="Calibri"/>
                        <a:cs typeface="Times New Roman"/>
                      </a:endParaRPr>
                    </a:p>
                    <a:p>
                      <a:pPr algn="ctr">
                        <a:lnSpc>
                          <a:spcPct val="100000"/>
                        </a:lnSpc>
                        <a:spcBef>
                          <a:spcPts val="5"/>
                        </a:spcBef>
                        <a:spcAft>
                          <a:spcPts val="0"/>
                        </a:spcAft>
                      </a:pPr>
                      <a:r>
                        <a:rPr lang="es-MX" sz="1100" b="0" dirty="0" smtClean="0">
                          <a:solidFill>
                            <a:schemeClr val="tx1"/>
                          </a:solidFill>
                          <a:effectLst/>
                          <a:latin typeface="+mn-lt"/>
                          <a:ea typeface="Calibri"/>
                          <a:cs typeface="Times New Roman"/>
                        </a:rPr>
                        <a:t>Oficina Asesora de Planeación </a:t>
                      </a:r>
                      <a:endParaRPr lang="es-CO" sz="1100" b="0" dirty="0">
                        <a:solidFill>
                          <a:schemeClr val="tx1"/>
                        </a:solidFill>
                        <a:effectLst/>
                        <a:latin typeface="+mn-lt"/>
                        <a:ea typeface="Calibri"/>
                        <a:cs typeface="Times New Roman"/>
                      </a:endParaRPr>
                    </a:p>
                  </a:txBody>
                  <a:tcPr marL="0" marR="0" marT="0" marB="0">
                    <a:solidFill>
                      <a:schemeClr val="accent1">
                        <a:lumMod val="40000"/>
                        <a:lumOff val="60000"/>
                      </a:schemeClr>
                    </a:solidFill>
                  </a:tcPr>
                </a:tc>
                <a:tc>
                  <a:txBody>
                    <a:bodyPr/>
                    <a:lstStyle/>
                    <a:p>
                      <a:pPr algn="ctr">
                        <a:lnSpc>
                          <a:spcPts val="500"/>
                        </a:lnSpc>
                        <a:spcBef>
                          <a:spcPts val="50"/>
                        </a:spcBef>
                        <a:spcAft>
                          <a:spcPts val="0"/>
                        </a:spcAft>
                      </a:pPr>
                      <a:endParaRPr lang="es-MX" sz="1100" b="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MX" sz="1100" b="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MX" sz="1100" b="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MX" sz="1100" b="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MX" sz="1100" b="0" dirty="0" smtClean="0">
                        <a:solidFill>
                          <a:schemeClr val="tx1"/>
                        </a:solidFill>
                        <a:effectLst/>
                        <a:latin typeface="Calibri"/>
                        <a:ea typeface="Calibri"/>
                        <a:cs typeface="Times New Roman"/>
                      </a:endParaRPr>
                    </a:p>
                    <a:p>
                      <a:pPr algn="ctr">
                        <a:lnSpc>
                          <a:spcPts val="500"/>
                        </a:lnSpc>
                        <a:spcBef>
                          <a:spcPts val="50"/>
                        </a:spcBef>
                        <a:spcAft>
                          <a:spcPts val="0"/>
                        </a:spcAft>
                      </a:pPr>
                      <a:r>
                        <a:rPr lang="es-MX" sz="1100" b="0" dirty="0" smtClean="0">
                          <a:solidFill>
                            <a:schemeClr val="tx1"/>
                          </a:solidFill>
                          <a:effectLst/>
                          <a:latin typeface="Calibri"/>
                          <a:ea typeface="Calibri"/>
                          <a:cs typeface="Times New Roman"/>
                        </a:rPr>
                        <a:t>31/12/2016</a:t>
                      </a:r>
                      <a:endParaRPr lang="es-CO" sz="1100" b="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a:lnSpc>
                          <a:spcPts val="950"/>
                        </a:lnSpc>
                        <a:spcBef>
                          <a:spcPts val="15"/>
                        </a:spcBef>
                        <a:spcAft>
                          <a:spcPts val="0"/>
                        </a:spcAft>
                      </a:pPr>
                      <a:endParaRPr lang="es-MX" sz="1100" b="0" dirty="0" smtClean="0">
                        <a:solidFill>
                          <a:schemeClr val="tx1"/>
                        </a:solidFill>
                        <a:effectLst/>
                        <a:latin typeface="Calibri"/>
                        <a:ea typeface="Calibri"/>
                        <a:cs typeface="Times New Roman"/>
                      </a:endParaRPr>
                    </a:p>
                    <a:p>
                      <a:pPr>
                        <a:lnSpc>
                          <a:spcPts val="950"/>
                        </a:lnSpc>
                        <a:spcBef>
                          <a:spcPts val="15"/>
                        </a:spcBef>
                        <a:spcAft>
                          <a:spcPts val="0"/>
                        </a:spcAft>
                      </a:pPr>
                      <a:endParaRPr lang="es-MX" sz="1100" b="0" dirty="0" smtClean="0">
                        <a:solidFill>
                          <a:schemeClr val="tx1"/>
                        </a:solidFill>
                        <a:effectLst/>
                        <a:latin typeface="Calibri"/>
                        <a:ea typeface="Calibri"/>
                        <a:cs typeface="Times New Roman"/>
                      </a:endParaRPr>
                    </a:p>
                    <a:p>
                      <a:pPr>
                        <a:lnSpc>
                          <a:spcPts val="950"/>
                        </a:lnSpc>
                        <a:spcBef>
                          <a:spcPts val="15"/>
                        </a:spcBef>
                        <a:spcAft>
                          <a:spcPts val="0"/>
                        </a:spcAft>
                      </a:pPr>
                      <a:endParaRPr lang="es-MX" sz="1100" b="0" dirty="0" smtClean="0">
                        <a:solidFill>
                          <a:schemeClr val="tx1"/>
                        </a:solidFill>
                        <a:effectLst/>
                        <a:latin typeface="Calibri"/>
                        <a:ea typeface="Calibri"/>
                        <a:cs typeface="Times New Roman"/>
                      </a:endParaRPr>
                    </a:p>
                    <a:p>
                      <a:pPr>
                        <a:lnSpc>
                          <a:spcPts val="950"/>
                        </a:lnSpc>
                        <a:spcBef>
                          <a:spcPts val="15"/>
                        </a:spcBef>
                        <a:spcAft>
                          <a:spcPts val="0"/>
                        </a:spcAft>
                      </a:pPr>
                      <a:r>
                        <a:rPr lang="es-MX" sz="1100" b="1" dirty="0" smtClean="0">
                          <a:solidFill>
                            <a:schemeClr val="tx1"/>
                          </a:solidFill>
                          <a:effectLst/>
                          <a:latin typeface="Calibri"/>
                          <a:ea typeface="Calibri"/>
                          <a:cs typeface="Times New Roman"/>
                        </a:rPr>
                        <a:t>   CUMPLIDA</a:t>
                      </a:r>
                    </a:p>
                  </a:txBody>
                  <a:tcPr marL="0" marR="0" marT="0" marB="0">
                    <a:solidFill>
                      <a:schemeClr val="accent1">
                        <a:lumMod val="40000"/>
                        <a:lumOff val="60000"/>
                      </a:schemeClr>
                    </a:solidFill>
                  </a:tcPr>
                </a:tc>
                <a:extLst>
                  <a:ext uri="{0D108BD9-81ED-4DB2-BD59-A6C34878D82A}">
                    <a16:rowId xmlns:a16="http://schemas.microsoft.com/office/drawing/2014/main" val="10001"/>
                  </a:ext>
                </a:extLst>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476672"/>
            <a:ext cx="1368152" cy="1008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92221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a:t>SEGUIMIENTO PLAN DE MEJORAMIENTO DE LA CGR AL 31 DE DICIEMBRE DE 2017</a:t>
            </a:r>
          </a:p>
        </p:txBody>
      </p:sp>
      <p:graphicFrame>
        <p:nvGraphicFramePr>
          <p:cNvPr id="10" name="9 Tabla"/>
          <p:cNvGraphicFramePr>
            <a:graphicFrameLocks noGrp="1"/>
          </p:cNvGraphicFramePr>
          <p:nvPr>
            <p:extLst>
              <p:ext uri="{D42A27DB-BD31-4B8C-83A1-F6EECF244321}">
                <p14:modId xmlns:p14="http://schemas.microsoft.com/office/powerpoint/2010/main" val="1850560152"/>
              </p:ext>
            </p:extLst>
          </p:nvPr>
        </p:nvGraphicFramePr>
        <p:xfrm>
          <a:off x="251520" y="1484785"/>
          <a:ext cx="8640959" cy="4392488"/>
        </p:xfrm>
        <a:graphic>
          <a:graphicData uri="http://schemas.openxmlformats.org/drawingml/2006/table">
            <a:tbl>
              <a:tblPr firstRow="1" firstCol="1" lastRow="1" lastCol="1" bandRow="1" bandCol="1">
                <a:tableStyleId>{5C22544A-7EE6-4342-B048-85BDC9FD1C3A}</a:tableStyleId>
              </a:tblPr>
              <a:tblGrid>
                <a:gridCol w="714129">
                  <a:extLst>
                    <a:ext uri="{9D8B030D-6E8A-4147-A177-3AD203B41FA5}">
                      <a16:colId xmlns:a16="http://schemas.microsoft.com/office/drawing/2014/main" val="20000"/>
                    </a:ext>
                  </a:extLst>
                </a:gridCol>
                <a:gridCol w="2070973">
                  <a:extLst>
                    <a:ext uri="{9D8B030D-6E8A-4147-A177-3AD203B41FA5}">
                      <a16:colId xmlns:a16="http://schemas.microsoft.com/office/drawing/2014/main" val="20001"/>
                    </a:ext>
                  </a:extLst>
                </a:gridCol>
                <a:gridCol w="2642278">
                  <a:extLst>
                    <a:ext uri="{9D8B030D-6E8A-4147-A177-3AD203B41FA5}">
                      <a16:colId xmlns:a16="http://schemas.microsoft.com/office/drawing/2014/main" val="20002"/>
                    </a:ext>
                  </a:extLst>
                </a:gridCol>
                <a:gridCol w="1142606">
                  <a:extLst>
                    <a:ext uri="{9D8B030D-6E8A-4147-A177-3AD203B41FA5}">
                      <a16:colId xmlns:a16="http://schemas.microsoft.com/office/drawing/2014/main" val="20003"/>
                    </a:ext>
                  </a:extLst>
                </a:gridCol>
                <a:gridCol w="1221042">
                  <a:extLst>
                    <a:ext uri="{9D8B030D-6E8A-4147-A177-3AD203B41FA5}">
                      <a16:colId xmlns:a16="http://schemas.microsoft.com/office/drawing/2014/main" val="20004"/>
                    </a:ext>
                  </a:extLst>
                </a:gridCol>
                <a:gridCol w="849931">
                  <a:extLst>
                    <a:ext uri="{9D8B030D-6E8A-4147-A177-3AD203B41FA5}">
                      <a16:colId xmlns:a16="http://schemas.microsoft.com/office/drawing/2014/main" val="20005"/>
                    </a:ext>
                  </a:extLst>
                </a:gridCol>
              </a:tblGrid>
              <a:tr h="653974">
                <a:tc>
                  <a:txBody>
                    <a:bodyPr/>
                    <a:lstStyle/>
                    <a:p>
                      <a:pPr>
                        <a:lnSpc>
                          <a:spcPts val="1000"/>
                        </a:lnSpc>
                        <a:spcBef>
                          <a:spcPts val="90"/>
                        </a:spcBef>
                        <a:spcAft>
                          <a:spcPts val="0"/>
                        </a:spcAft>
                      </a:pPr>
                      <a:r>
                        <a:rPr lang="en-US" sz="1100" dirty="0">
                          <a:effectLst/>
                        </a:rPr>
                        <a:t> </a:t>
                      </a:r>
                      <a:endParaRPr lang="es-CO" sz="1100" dirty="0">
                        <a:effectLst/>
                      </a:endParaRPr>
                    </a:p>
                    <a:p>
                      <a:pPr marL="26670" marR="20955" algn="ctr">
                        <a:lnSpc>
                          <a:spcPct val="107000"/>
                        </a:lnSpc>
                        <a:spcAft>
                          <a:spcPts val="0"/>
                        </a:spcAft>
                      </a:pPr>
                      <a:endParaRPr lang="en-US" sz="1100" spc="5" dirty="0" smtClean="0">
                        <a:effectLst/>
                      </a:endParaRPr>
                    </a:p>
                    <a:p>
                      <a:pPr marL="26670" marR="20955" algn="ctr">
                        <a:lnSpc>
                          <a:spcPct val="107000"/>
                        </a:lnSpc>
                        <a:spcAft>
                          <a:spcPts val="0"/>
                        </a:spcAft>
                      </a:pPr>
                      <a:r>
                        <a:rPr lang="en-US" sz="1100" spc="5" dirty="0" smtClean="0">
                          <a:effectLst/>
                        </a:rPr>
                        <a:t>HALLAZGO</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750"/>
                        </a:lnSpc>
                        <a:spcBef>
                          <a:spcPts val="5"/>
                        </a:spcBef>
                        <a:spcAft>
                          <a:spcPts val="0"/>
                        </a:spcAft>
                      </a:pPr>
                      <a:r>
                        <a:rPr lang="es-CO" sz="1100" dirty="0">
                          <a:effectLst/>
                        </a:rPr>
                        <a:t> </a:t>
                      </a:r>
                    </a:p>
                    <a:p>
                      <a:pPr>
                        <a:lnSpc>
                          <a:spcPts val="1000"/>
                        </a:lnSpc>
                        <a:spcAft>
                          <a:spcPts val="0"/>
                        </a:spcAft>
                      </a:pPr>
                      <a:r>
                        <a:rPr lang="es-CO" sz="1100" dirty="0">
                          <a:effectLst/>
                        </a:rPr>
                        <a:t>  </a:t>
                      </a:r>
                      <a:endParaRPr lang="es-CO" sz="1100" dirty="0" smtClean="0">
                        <a:effectLst/>
                      </a:endParaRPr>
                    </a:p>
                    <a:p>
                      <a:pPr>
                        <a:lnSpc>
                          <a:spcPts val="1000"/>
                        </a:lnSpc>
                        <a:spcAft>
                          <a:spcPts val="0"/>
                        </a:spcAft>
                      </a:pPr>
                      <a:r>
                        <a:rPr lang="es-MX" sz="1100" dirty="0" smtClean="0">
                          <a:effectLst/>
                        </a:rPr>
                        <a:t>    </a:t>
                      </a:r>
                    </a:p>
                    <a:p>
                      <a:pPr algn="ctr">
                        <a:lnSpc>
                          <a:spcPts val="1000"/>
                        </a:lnSpc>
                        <a:spcAft>
                          <a:spcPts val="0"/>
                        </a:spcAft>
                      </a:pPr>
                      <a:r>
                        <a:rPr lang="es-MX" sz="1100" dirty="0" smtClean="0">
                          <a:effectLst/>
                        </a:rPr>
                        <a:t>  ACCIÓN DE MEJORA/UNIDAD DE MEDIDA /CANTIDADES</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endParaRPr lang="en-US" sz="1100" dirty="0" smtClean="0">
                        <a:effectLst/>
                      </a:endParaRPr>
                    </a:p>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spc="-5" dirty="0" smtClean="0">
                          <a:effectLst/>
                        </a:rPr>
                        <a:t>AC</a:t>
                      </a:r>
                      <a:r>
                        <a:rPr lang="en-US" sz="1100" dirty="0" smtClean="0">
                          <a:effectLst/>
                        </a:rPr>
                        <a:t>T</a:t>
                      </a:r>
                      <a:r>
                        <a:rPr lang="en-US" sz="1100" spc="-10" dirty="0" smtClean="0">
                          <a:effectLst/>
                        </a:rPr>
                        <a:t>I</a:t>
                      </a:r>
                      <a:r>
                        <a:rPr lang="en-US" sz="1100" spc="-5" dirty="0" smtClean="0">
                          <a:effectLst/>
                        </a:rPr>
                        <a:t>VI</a:t>
                      </a:r>
                      <a:r>
                        <a:rPr lang="en-US" sz="1100" dirty="0" smtClean="0">
                          <a:effectLst/>
                        </a:rPr>
                        <a:t>D</a:t>
                      </a:r>
                      <a:r>
                        <a:rPr lang="en-US" sz="1100" spc="-5" dirty="0" smtClean="0">
                          <a:effectLst/>
                        </a:rPr>
                        <a:t>A</a:t>
                      </a:r>
                      <a:r>
                        <a:rPr lang="en-US" sz="1100" dirty="0" smtClean="0">
                          <a:effectLst/>
                        </a:rPr>
                        <a:t>D</a:t>
                      </a:r>
                      <a:r>
                        <a:rPr lang="en-US" sz="1100" spc="5" dirty="0" smtClean="0">
                          <a:effectLst/>
                        </a:rPr>
                        <a:t>E</a:t>
                      </a:r>
                      <a:r>
                        <a:rPr lang="en-US" sz="1100" dirty="0" smtClean="0">
                          <a:effectLst/>
                        </a:rPr>
                        <a:t>S</a:t>
                      </a:r>
                      <a:r>
                        <a:rPr lang="en-US" sz="1100" spc="-15" dirty="0" smtClean="0">
                          <a:effectLst/>
                        </a:rPr>
                        <a:t> </a:t>
                      </a:r>
                      <a:r>
                        <a:rPr lang="en-US" sz="1100" spc="5" dirty="0">
                          <a:effectLst/>
                        </a:rPr>
                        <a:t>RE</a:t>
                      </a:r>
                      <a:r>
                        <a:rPr lang="en-US" sz="1100" spc="-5" dirty="0">
                          <a:effectLst/>
                        </a:rPr>
                        <a:t>A</a:t>
                      </a:r>
                      <a:r>
                        <a:rPr lang="en-US" sz="1100" spc="-10" dirty="0">
                          <a:effectLst/>
                        </a:rPr>
                        <a:t>L</a:t>
                      </a:r>
                      <a:r>
                        <a:rPr lang="en-US" sz="1100" spc="-5" dirty="0">
                          <a:effectLst/>
                        </a:rPr>
                        <a:t>I</a:t>
                      </a:r>
                      <a:r>
                        <a:rPr lang="en-US" sz="1100" dirty="0">
                          <a:effectLst/>
                        </a:rPr>
                        <a:t>Z</a:t>
                      </a:r>
                      <a:r>
                        <a:rPr lang="en-US" sz="1100" spc="-5" dirty="0">
                          <a:effectLst/>
                        </a:rPr>
                        <a:t>A</a:t>
                      </a:r>
                      <a:r>
                        <a:rPr lang="en-US" sz="1100" dirty="0">
                          <a:effectLst/>
                        </a:rPr>
                        <a:t>D</a:t>
                      </a:r>
                      <a:r>
                        <a:rPr lang="en-US" sz="1100" spc="-5" dirty="0">
                          <a:effectLst/>
                        </a:rPr>
                        <a:t>A</a:t>
                      </a:r>
                      <a:r>
                        <a:rPr lang="en-US" sz="1100" dirty="0">
                          <a:effectLst/>
                        </a:rPr>
                        <a:t>S</a:t>
                      </a:r>
                      <a:r>
                        <a:rPr lang="en-US" sz="1100" spc="-35" dirty="0">
                          <a:effectLst/>
                        </a:rPr>
                        <a:t> </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s-CO" sz="1100" dirty="0">
                        <a:effectLst/>
                      </a:endParaRPr>
                    </a:p>
                    <a:p>
                      <a:pPr algn="ctr">
                        <a:lnSpc>
                          <a:spcPts val="1300"/>
                        </a:lnSpc>
                        <a:spcBef>
                          <a:spcPts val="100"/>
                        </a:spcBef>
                        <a:spcAft>
                          <a:spcPts val="0"/>
                        </a:spcAft>
                      </a:pPr>
                      <a:r>
                        <a:rPr lang="en-US" sz="1100" dirty="0">
                          <a:effectLst/>
                        </a:rPr>
                        <a:t> </a:t>
                      </a:r>
                      <a:endParaRPr lang="en-US" sz="1100" dirty="0" smtClean="0">
                        <a:effectLst/>
                      </a:endParaRPr>
                    </a:p>
                    <a:p>
                      <a:pPr algn="ctr">
                        <a:lnSpc>
                          <a:spcPts val="1300"/>
                        </a:lnSpc>
                        <a:spcBef>
                          <a:spcPts val="100"/>
                        </a:spcBef>
                        <a:spcAft>
                          <a:spcPts val="0"/>
                        </a:spcAft>
                      </a:pPr>
                      <a:r>
                        <a:rPr lang="en-US" sz="1100" spc="5" dirty="0" smtClean="0">
                          <a:effectLst/>
                        </a:rPr>
                        <a:t>RESP</a:t>
                      </a:r>
                      <a:r>
                        <a:rPr lang="en-US" sz="1100" dirty="0" smtClean="0">
                          <a:effectLst/>
                        </a:rPr>
                        <a:t>ON</a:t>
                      </a:r>
                      <a:r>
                        <a:rPr lang="en-US" sz="1100" spc="5" dirty="0" smtClean="0">
                          <a:effectLst/>
                        </a:rPr>
                        <a:t>S</a:t>
                      </a:r>
                      <a:r>
                        <a:rPr lang="en-US" sz="1100" spc="-5" dirty="0" smtClean="0">
                          <a:effectLst/>
                        </a:rPr>
                        <a:t>AB</a:t>
                      </a:r>
                      <a:r>
                        <a:rPr lang="en-US" sz="1100" spc="-10" dirty="0" smtClean="0">
                          <a:effectLst/>
                        </a:rPr>
                        <a:t>L</a:t>
                      </a:r>
                      <a:r>
                        <a:rPr lang="en-US" sz="1100" dirty="0" smtClean="0">
                          <a:effectLst/>
                        </a:rPr>
                        <a:t>E</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dirty="0" smtClean="0">
                          <a:effectLst/>
                        </a:rPr>
                        <a:t> </a:t>
                      </a:r>
                    </a:p>
                    <a:p>
                      <a:pPr algn="ctr">
                        <a:lnSpc>
                          <a:spcPts val="1000"/>
                        </a:lnSpc>
                        <a:spcAft>
                          <a:spcPts val="0"/>
                        </a:spcAft>
                      </a:pPr>
                      <a:r>
                        <a:rPr lang="en-US" sz="1100" dirty="0" smtClean="0">
                          <a:effectLst/>
                        </a:rPr>
                        <a:t>FECHA </a:t>
                      </a:r>
                    </a:p>
                    <a:p>
                      <a:pPr algn="ctr">
                        <a:lnSpc>
                          <a:spcPts val="1000"/>
                        </a:lnSpc>
                        <a:spcAft>
                          <a:spcPts val="0"/>
                        </a:spcAft>
                      </a:pPr>
                      <a:r>
                        <a:rPr lang="en-US" sz="1100" dirty="0" smtClean="0">
                          <a:effectLst/>
                        </a:rPr>
                        <a:t>DE  VENCIMIENTO                                             CGR</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r>
                        <a:rPr lang="en-US" sz="1100" spc="5" dirty="0" smtClean="0">
                          <a:effectLst/>
                        </a:rPr>
                        <a:t>ES</a:t>
                      </a:r>
                      <a:r>
                        <a:rPr lang="en-US" sz="1100" dirty="0" smtClean="0">
                          <a:effectLst/>
                        </a:rPr>
                        <a:t>T</a:t>
                      </a:r>
                      <a:r>
                        <a:rPr lang="en-US" sz="1100" spc="-10" dirty="0" smtClean="0">
                          <a:effectLst/>
                        </a:rPr>
                        <a:t>A</a:t>
                      </a:r>
                      <a:r>
                        <a:rPr lang="en-US" sz="1100" dirty="0" smtClean="0">
                          <a:effectLst/>
                        </a:rPr>
                        <a:t>DO</a:t>
                      </a:r>
                      <a:r>
                        <a:rPr lang="en-US" sz="1100" spc="-5" dirty="0" smtClean="0">
                          <a:effectLst/>
                        </a:rPr>
                        <a:t> </a:t>
                      </a:r>
                      <a:r>
                        <a:rPr lang="en-US" sz="1100" dirty="0">
                          <a:effectLst/>
                        </a:rPr>
                        <a:t>DE</a:t>
                      </a:r>
                      <a:r>
                        <a:rPr lang="en-US" sz="1100" spc="10" dirty="0">
                          <a:effectLst/>
                        </a:rPr>
                        <a:t> </a:t>
                      </a:r>
                      <a:r>
                        <a:rPr lang="en-US" sz="1100" spc="-10" dirty="0">
                          <a:effectLst/>
                        </a:rPr>
                        <a:t>L</a:t>
                      </a:r>
                      <a:r>
                        <a:rPr lang="en-US" sz="1100" dirty="0">
                          <a:effectLst/>
                        </a:rPr>
                        <a:t>A </a:t>
                      </a:r>
                      <a:r>
                        <a:rPr lang="en-US" sz="1100" spc="-5" dirty="0">
                          <a:effectLst/>
                        </a:rPr>
                        <a:t>AC</a:t>
                      </a:r>
                      <a:r>
                        <a:rPr lang="en-US" sz="1100" dirty="0">
                          <a:effectLst/>
                        </a:rPr>
                        <a:t>T</a:t>
                      </a:r>
                      <a:r>
                        <a:rPr lang="en-US" sz="1100" spc="-10" dirty="0">
                          <a:effectLst/>
                        </a:rPr>
                        <a:t>I</a:t>
                      </a:r>
                      <a:r>
                        <a:rPr lang="en-US" sz="1100" spc="-5" dirty="0">
                          <a:effectLst/>
                        </a:rPr>
                        <a:t>VI</a:t>
                      </a:r>
                      <a:r>
                        <a:rPr lang="en-US" sz="1100" dirty="0">
                          <a:effectLst/>
                        </a:rPr>
                        <a:t>D</a:t>
                      </a:r>
                      <a:r>
                        <a:rPr lang="en-US" sz="1100" spc="-5" dirty="0">
                          <a:effectLst/>
                        </a:rPr>
                        <a:t>A</a:t>
                      </a:r>
                      <a:r>
                        <a:rPr lang="en-US" sz="1100" dirty="0">
                          <a:effectLst/>
                        </a:rPr>
                        <a:t>D</a:t>
                      </a:r>
                      <a:endParaRPr lang="es-CO" sz="1100" dirty="0">
                        <a:effectLst/>
                        <a:latin typeface="Calibri"/>
                        <a:ea typeface="Calibri"/>
                        <a:cs typeface="Times New Roman"/>
                      </a:endParaRPr>
                    </a:p>
                  </a:txBody>
                  <a:tcPr marL="0" marR="0" marT="0" marB="0">
                    <a:solidFill>
                      <a:schemeClr val="tx2"/>
                    </a:solidFill>
                  </a:tcPr>
                </a:tc>
                <a:extLst>
                  <a:ext uri="{0D108BD9-81ED-4DB2-BD59-A6C34878D82A}">
                    <a16:rowId xmlns:a16="http://schemas.microsoft.com/office/drawing/2014/main" val="10000"/>
                  </a:ext>
                </a:extLst>
              </a:tr>
              <a:tr h="2589738">
                <a:tc>
                  <a:txBody>
                    <a:bodyPr/>
                    <a:lstStyle/>
                    <a:p>
                      <a:pPr algn="ctr"/>
                      <a:endParaRPr lang="es-MX" sz="1100" i="0" dirty="0" smtClean="0">
                        <a:solidFill>
                          <a:schemeClr val="tx1"/>
                        </a:solidFill>
                      </a:endParaRPr>
                    </a:p>
                    <a:p>
                      <a:pPr algn="ctr"/>
                      <a:endParaRPr lang="es-MX" sz="1100" i="0" dirty="0" smtClean="0">
                        <a:solidFill>
                          <a:schemeClr val="tx1"/>
                        </a:solidFill>
                      </a:endParaRPr>
                    </a:p>
                    <a:p>
                      <a:pPr algn="ctr"/>
                      <a:endParaRPr lang="es-MX" sz="1100" i="0" dirty="0" smtClean="0">
                        <a:solidFill>
                          <a:schemeClr val="tx1"/>
                        </a:solidFill>
                      </a:endParaRPr>
                    </a:p>
                    <a:p>
                      <a:pPr algn="ctr"/>
                      <a:endParaRPr lang="es-MX" sz="1100" i="0" dirty="0" smtClean="0">
                        <a:solidFill>
                          <a:schemeClr val="tx1"/>
                        </a:solidFill>
                      </a:endParaRPr>
                    </a:p>
                    <a:p>
                      <a:pPr algn="ctr"/>
                      <a:r>
                        <a:rPr lang="es-MX" sz="1100" i="0" dirty="0" smtClean="0">
                          <a:solidFill>
                            <a:schemeClr val="tx1"/>
                          </a:solidFill>
                        </a:rPr>
                        <a:t>5</a:t>
                      </a:r>
                      <a:endParaRPr lang="es-CO" sz="1100" i="0" dirty="0">
                        <a:solidFill>
                          <a:schemeClr val="tx1"/>
                        </a:solidFill>
                      </a:endParaRPr>
                    </a:p>
                  </a:txBody>
                  <a:tcPr marL="0" marR="0" marT="0" marB="0">
                    <a:solidFill>
                      <a:schemeClr val="accent1">
                        <a:lumMod val="40000"/>
                        <a:lumOff val="6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s-CO" sz="1100" b="0"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CO" sz="1100" b="0" i="0" kern="1200" dirty="0" smtClean="0">
                          <a:solidFill>
                            <a:schemeClr val="tx1"/>
                          </a:solidFill>
                          <a:effectLst/>
                          <a:latin typeface="+mn-lt"/>
                          <a:ea typeface="+mn-ea"/>
                          <a:cs typeface="+mn-cs"/>
                        </a:rPr>
                        <a:t>Expedir las resoluciones de los prestadores que no envían la liquidación y que se encuentran reportados en el SUI.      </a:t>
                      </a:r>
                    </a:p>
                    <a:p>
                      <a:pPr marL="0" marR="0" indent="0" algn="just" defTabSz="914400" rtl="0" eaLnBrk="1" fontAlgn="auto" latinLnBrk="0" hangingPunct="1">
                        <a:lnSpc>
                          <a:spcPct val="100000"/>
                        </a:lnSpc>
                        <a:spcBef>
                          <a:spcPts val="0"/>
                        </a:spcBef>
                        <a:spcAft>
                          <a:spcPts val="0"/>
                        </a:spcAft>
                        <a:buClrTx/>
                        <a:buSzTx/>
                        <a:buFontTx/>
                        <a:buNone/>
                        <a:tabLst/>
                        <a:defRPr/>
                      </a:pPr>
                      <a:endParaRPr lang="es-CO" sz="1100" b="0"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CO" sz="1100" b="1" i="0" kern="1200" dirty="0" smtClean="0">
                          <a:solidFill>
                            <a:schemeClr val="tx1"/>
                          </a:solidFill>
                          <a:effectLst/>
                          <a:latin typeface="+mn-lt"/>
                          <a:ea typeface="+mn-ea"/>
                          <a:cs typeface="+mn-cs"/>
                        </a:rPr>
                        <a:t>UNIDAD DE MEDIDA/CANTIDADES:</a:t>
                      </a:r>
                      <a:r>
                        <a:rPr lang="es-CO" sz="1100" b="0" i="0" kern="1200" dirty="0" smtClean="0">
                          <a:solidFill>
                            <a:schemeClr val="tx1"/>
                          </a:solidFill>
                          <a:effectLst/>
                          <a:latin typeface="+mn-lt"/>
                          <a:ea typeface="+mn-ea"/>
                          <a:cs typeface="+mn-cs"/>
                        </a:rPr>
                        <a:t>    </a:t>
                      </a:r>
                    </a:p>
                    <a:p>
                      <a:pPr marL="0" marR="0" indent="0" algn="just" defTabSz="914400" rtl="0" eaLnBrk="1" fontAlgn="auto" latinLnBrk="0" hangingPunct="1">
                        <a:lnSpc>
                          <a:spcPct val="100000"/>
                        </a:lnSpc>
                        <a:spcBef>
                          <a:spcPts val="0"/>
                        </a:spcBef>
                        <a:spcAft>
                          <a:spcPts val="0"/>
                        </a:spcAft>
                        <a:buClrTx/>
                        <a:buSzTx/>
                        <a:buFontTx/>
                        <a:buNone/>
                        <a:tabLst/>
                        <a:defRPr/>
                      </a:pPr>
                      <a:endParaRPr lang="es-CO" sz="1100" b="0"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CO" sz="1100" b="0" i="0" kern="1200" dirty="0" smtClean="0">
                          <a:solidFill>
                            <a:schemeClr val="tx1"/>
                          </a:solidFill>
                          <a:effectLst/>
                          <a:latin typeface="+mn-lt"/>
                          <a:ea typeface="+mn-ea"/>
                          <a:cs typeface="+mn-cs"/>
                        </a:rPr>
                        <a:t>-Resoluciones expedidas sobre los prestadores que no  envían la liquidación y que  encuentran reportados en el SUI.</a:t>
                      </a:r>
                    </a:p>
                    <a:p>
                      <a:pPr marL="0" marR="0" indent="0" algn="just" defTabSz="914400" rtl="0" eaLnBrk="1" fontAlgn="auto" latinLnBrk="0" hangingPunct="1">
                        <a:lnSpc>
                          <a:spcPct val="100000"/>
                        </a:lnSpc>
                        <a:spcBef>
                          <a:spcPts val="0"/>
                        </a:spcBef>
                        <a:spcAft>
                          <a:spcPts val="0"/>
                        </a:spcAft>
                        <a:buClrTx/>
                        <a:buSzTx/>
                        <a:buFontTx/>
                        <a:buNone/>
                        <a:tabLst/>
                        <a:defRPr/>
                      </a:pPr>
                      <a:endParaRPr lang="es-MX" sz="1100" b="0"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MX" sz="1100" b="0" i="0" kern="1200" dirty="0" smtClean="0">
                          <a:solidFill>
                            <a:schemeClr val="tx1"/>
                          </a:solidFill>
                          <a:effectLst/>
                          <a:latin typeface="+mn-lt"/>
                          <a:ea typeface="+mn-ea"/>
                          <a:cs typeface="+mn-cs"/>
                        </a:rPr>
                        <a:t>-90%</a:t>
                      </a:r>
                      <a:endParaRPr lang="es-CO" sz="1100" b="0" i="0" kern="1200" dirty="0" smtClean="0">
                        <a:solidFill>
                          <a:schemeClr val="tx1"/>
                        </a:solidFill>
                        <a:effectLst/>
                        <a:latin typeface="+mn-lt"/>
                        <a:ea typeface="+mn-ea"/>
                        <a:cs typeface="+mn-cs"/>
                      </a:endParaRPr>
                    </a:p>
                  </a:txBody>
                  <a:tcPr marL="0" marR="0" marT="0" marB="0">
                    <a:solidFill>
                      <a:schemeClr val="accent1">
                        <a:lumMod val="40000"/>
                        <a:lumOff val="60000"/>
                      </a:schemeClr>
                    </a:solidFill>
                  </a:tcPr>
                </a:tc>
                <a:tc>
                  <a:txBody>
                    <a:bodyPr/>
                    <a:lstStyle/>
                    <a:p>
                      <a:pPr algn="just"/>
                      <a:endParaRPr lang="es-CO" sz="1100" b="0" i="0" kern="1200" dirty="0" smtClean="0">
                        <a:solidFill>
                          <a:schemeClr val="dk1"/>
                        </a:solidFill>
                        <a:effectLst/>
                        <a:latin typeface="+mn-lt"/>
                        <a:ea typeface="+mn-ea"/>
                        <a:cs typeface="+mn-cs"/>
                      </a:endParaRPr>
                    </a:p>
                    <a:p>
                      <a:pPr algn="just"/>
                      <a:r>
                        <a:rPr lang="es-CO" sz="1100" b="0" i="0" kern="1200" dirty="0" smtClean="0">
                          <a:solidFill>
                            <a:schemeClr val="dk1"/>
                          </a:solidFill>
                          <a:effectLst/>
                          <a:latin typeface="+mn-lt"/>
                          <a:ea typeface="+mn-ea"/>
                          <a:cs typeface="+mn-cs"/>
                        </a:rPr>
                        <a:t>La Subdirección Administrativa y Financiera al 30 de junio de 2016, ha </a:t>
                      </a:r>
                      <a:r>
                        <a:rPr lang="es-CO" sz="1100" b="0" i="0" kern="1200" baseline="0" dirty="0" smtClean="0">
                          <a:solidFill>
                            <a:schemeClr val="dk1"/>
                          </a:solidFill>
                          <a:effectLst/>
                          <a:latin typeface="+mn-lt"/>
                          <a:ea typeface="+mn-ea"/>
                          <a:cs typeface="+mn-cs"/>
                        </a:rPr>
                        <a:t>liquidado 675 resoluciones expedidas sobre los  prestadores que </a:t>
                      </a:r>
                      <a:r>
                        <a:rPr lang="es-CO" sz="1100" b="0" i="0" kern="1200" dirty="0" smtClean="0">
                          <a:solidFill>
                            <a:schemeClr val="dk1"/>
                          </a:solidFill>
                          <a:effectLst/>
                          <a:latin typeface="+mn-lt"/>
                          <a:ea typeface="+mn-ea"/>
                          <a:cs typeface="+mn-cs"/>
                        </a:rPr>
                        <a:t>no envían</a:t>
                      </a:r>
                      <a:r>
                        <a:rPr lang="es-CO" sz="1100" b="0" i="0" kern="1200" baseline="0" dirty="0" smtClean="0">
                          <a:solidFill>
                            <a:schemeClr val="dk1"/>
                          </a:solidFill>
                          <a:effectLst/>
                          <a:latin typeface="+mn-lt"/>
                          <a:ea typeface="+mn-ea"/>
                          <a:cs typeface="+mn-cs"/>
                        </a:rPr>
                        <a:t> liquidación y se encuentran reportados en el SUI</a:t>
                      </a:r>
                      <a:r>
                        <a:rPr lang="es-CO" sz="1100" b="0" i="0" kern="1200" dirty="0" smtClean="0">
                          <a:solidFill>
                            <a:schemeClr val="dk1"/>
                          </a:solidFill>
                          <a:effectLst/>
                          <a:latin typeface="+mn-lt"/>
                          <a:ea typeface="+mn-ea"/>
                          <a:cs typeface="+mn-cs"/>
                        </a:rPr>
                        <a:t>, correspondientes a la vigencia 2015, que corresponde a estados financieros del 2014, que</a:t>
                      </a:r>
                      <a:r>
                        <a:rPr lang="es-CO" sz="1100" b="0" i="0" kern="1200" baseline="0" dirty="0" smtClean="0">
                          <a:solidFill>
                            <a:schemeClr val="dk1"/>
                          </a:solidFill>
                          <a:effectLst/>
                          <a:latin typeface="+mn-lt"/>
                          <a:ea typeface="+mn-ea"/>
                          <a:cs typeface="+mn-cs"/>
                        </a:rPr>
                        <a:t> fue</a:t>
                      </a:r>
                      <a:r>
                        <a:rPr lang="es-CO" sz="1100" b="0" i="0" kern="1200" dirty="0" smtClean="0">
                          <a:solidFill>
                            <a:schemeClr val="dk1"/>
                          </a:solidFill>
                          <a:effectLst/>
                          <a:latin typeface="+mn-lt"/>
                          <a:ea typeface="+mn-ea"/>
                          <a:cs typeface="+mn-cs"/>
                        </a:rPr>
                        <a:t> la información suministrada a la Contraloría.</a:t>
                      </a:r>
                      <a:r>
                        <a:rPr lang="es-CO" sz="1100" b="0" i="0" kern="1200" baseline="0" dirty="0" smtClean="0">
                          <a:solidFill>
                            <a:schemeClr val="dk1"/>
                          </a:solidFill>
                          <a:effectLst/>
                          <a:latin typeface="+mn-lt"/>
                          <a:ea typeface="+mn-ea"/>
                          <a:cs typeface="+mn-cs"/>
                        </a:rPr>
                        <a:t> </a:t>
                      </a:r>
                      <a:r>
                        <a:rPr lang="es-CO" sz="1100" b="0" i="0" kern="1200" dirty="0" smtClean="0">
                          <a:solidFill>
                            <a:schemeClr val="dk1"/>
                          </a:solidFill>
                          <a:effectLst/>
                          <a:latin typeface="+mn-lt"/>
                          <a:ea typeface="+mn-ea"/>
                          <a:cs typeface="+mn-cs"/>
                        </a:rPr>
                        <a:t>La cifra es superior a la señalada por la CGR</a:t>
                      </a:r>
                      <a:r>
                        <a:rPr lang="es-CO" sz="1100" b="0" i="0" kern="1200" baseline="0" dirty="0" smtClean="0">
                          <a:solidFill>
                            <a:schemeClr val="dk1"/>
                          </a:solidFill>
                          <a:effectLst/>
                          <a:latin typeface="+mn-lt"/>
                          <a:ea typeface="+mn-ea"/>
                          <a:cs typeface="+mn-cs"/>
                        </a:rPr>
                        <a:t> (551/675)</a:t>
                      </a:r>
                      <a:r>
                        <a:rPr lang="es-CO" sz="1100" b="0" i="0" kern="1200" dirty="0" smtClean="0">
                          <a:solidFill>
                            <a:schemeClr val="dk1"/>
                          </a:solidFill>
                          <a:effectLst/>
                          <a:latin typeface="+mn-lt"/>
                          <a:ea typeface="+mn-ea"/>
                          <a:cs typeface="+mn-cs"/>
                        </a:rPr>
                        <a:t>.</a:t>
                      </a:r>
                    </a:p>
                  </a:txBody>
                  <a:tcPr marL="0" marR="0" marT="0" marB="0">
                    <a:solidFill>
                      <a:schemeClr val="accent1">
                        <a:lumMod val="40000"/>
                        <a:lumOff val="60000"/>
                      </a:schemeClr>
                    </a:solidFill>
                  </a:tcPr>
                </a:tc>
                <a:tc>
                  <a:txBody>
                    <a:bodyPr/>
                    <a:lstStyle/>
                    <a:p>
                      <a:pPr>
                        <a:lnSpc>
                          <a:spcPts val="900"/>
                        </a:lnSpc>
                        <a:spcBef>
                          <a:spcPts val="5"/>
                        </a:spcBef>
                        <a:spcAft>
                          <a:spcPts val="0"/>
                        </a:spcAft>
                      </a:pPr>
                      <a:endParaRPr lang="es-MX" sz="1100" b="0" dirty="0" smtClean="0">
                        <a:solidFill>
                          <a:schemeClr val="tx1"/>
                        </a:solidFill>
                        <a:effectLst/>
                        <a:latin typeface="+mn-lt"/>
                        <a:ea typeface="Calibri"/>
                        <a:cs typeface="Times New Roman"/>
                      </a:endParaRPr>
                    </a:p>
                    <a:p>
                      <a:pPr>
                        <a:lnSpc>
                          <a:spcPts val="900"/>
                        </a:lnSpc>
                        <a:spcBef>
                          <a:spcPts val="5"/>
                        </a:spcBef>
                        <a:spcAft>
                          <a:spcPts val="0"/>
                        </a:spcAft>
                      </a:pPr>
                      <a:endParaRPr lang="es-MX" sz="1100" b="0" dirty="0" smtClean="0">
                        <a:solidFill>
                          <a:schemeClr val="tx1"/>
                        </a:solidFill>
                        <a:effectLst/>
                        <a:latin typeface="+mn-lt"/>
                        <a:ea typeface="Calibri"/>
                        <a:cs typeface="Times New Roman"/>
                      </a:endParaRPr>
                    </a:p>
                    <a:p>
                      <a:pPr algn="ctr">
                        <a:lnSpc>
                          <a:spcPct val="100000"/>
                        </a:lnSpc>
                        <a:spcBef>
                          <a:spcPts val="5"/>
                        </a:spcBef>
                        <a:spcAft>
                          <a:spcPts val="0"/>
                        </a:spcAft>
                      </a:pPr>
                      <a:r>
                        <a:rPr lang="es-MX" sz="1100" b="0" dirty="0" smtClean="0">
                          <a:solidFill>
                            <a:schemeClr val="tx1"/>
                          </a:solidFill>
                          <a:effectLst/>
                          <a:latin typeface="+mn-lt"/>
                          <a:ea typeface="Calibri"/>
                          <a:cs typeface="Times New Roman"/>
                        </a:rPr>
                        <a:t>Subdirección Administrativa y Financiera</a:t>
                      </a:r>
                    </a:p>
                  </a:txBody>
                  <a:tcPr marL="0" marR="0" marT="0" marB="0">
                    <a:solidFill>
                      <a:schemeClr val="accent1">
                        <a:lumMod val="40000"/>
                        <a:lumOff val="60000"/>
                      </a:schemeClr>
                    </a:solidFill>
                  </a:tcPr>
                </a:tc>
                <a:tc>
                  <a:txBody>
                    <a:bodyPr/>
                    <a:lstStyle/>
                    <a:p>
                      <a:pPr algn="ctr">
                        <a:lnSpc>
                          <a:spcPts val="500"/>
                        </a:lnSpc>
                        <a:spcBef>
                          <a:spcPts val="50"/>
                        </a:spcBef>
                        <a:spcAft>
                          <a:spcPts val="0"/>
                        </a:spcAft>
                      </a:pPr>
                      <a:endParaRPr lang="es-MX" sz="1100" b="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MX" sz="1100" b="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MX" sz="1100" b="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MX" sz="1100" b="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MX" sz="1100" b="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MX" sz="1100" b="0" dirty="0" smtClean="0">
                        <a:solidFill>
                          <a:schemeClr val="tx1"/>
                        </a:solidFill>
                        <a:effectLst/>
                        <a:latin typeface="Calibri"/>
                        <a:ea typeface="Calibri"/>
                        <a:cs typeface="Times New Roman"/>
                      </a:endParaRPr>
                    </a:p>
                    <a:p>
                      <a:pPr algn="ctr">
                        <a:lnSpc>
                          <a:spcPts val="500"/>
                        </a:lnSpc>
                        <a:spcBef>
                          <a:spcPts val="50"/>
                        </a:spcBef>
                        <a:spcAft>
                          <a:spcPts val="0"/>
                        </a:spcAft>
                      </a:pPr>
                      <a:r>
                        <a:rPr lang="es-MX" sz="1100" b="0" dirty="0" smtClean="0">
                          <a:solidFill>
                            <a:schemeClr val="tx1"/>
                          </a:solidFill>
                          <a:effectLst/>
                          <a:latin typeface="Calibri"/>
                          <a:ea typeface="Calibri"/>
                          <a:cs typeface="Times New Roman"/>
                        </a:rPr>
                        <a:t>   30/6/2016</a:t>
                      </a:r>
                      <a:endParaRPr lang="es-CO" sz="1100" b="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a:lnSpc>
                          <a:spcPts val="950"/>
                        </a:lnSpc>
                        <a:spcBef>
                          <a:spcPts val="15"/>
                        </a:spcBef>
                        <a:spcAft>
                          <a:spcPts val="0"/>
                        </a:spcAft>
                      </a:pPr>
                      <a:endParaRPr lang="es-MX" sz="1100" b="0" dirty="0" smtClean="0">
                        <a:solidFill>
                          <a:schemeClr val="tx1"/>
                        </a:solidFill>
                        <a:effectLst/>
                        <a:latin typeface="Calibri"/>
                        <a:ea typeface="Calibri"/>
                        <a:cs typeface="Times New Roman"/>
                      </a:endParaRPr>
                    </a:p>
                    <a:p>
                      <a:pPr>
                        <a:lnSpc>
                          <a:spcPts val="950"/>
                        </a:lnSpc>
                        <a:spcBef>
                          <a:spcPts val="15"/>
                        </a:spcBef>
                        <a:spcAft>
                          <a:spcPts val="0"/>
                        </a:spcAft>
                      </a:pPr>
                      <a:endParaRPr lang="es-MX" sz="1100" b="0" dirty="0" smtClean="0">
                        <a:solidFill>
                          <a:schemeClr val="tx1"/>
                        </a:solidFill>
                        <a:effectLst/>
                        <a:latin typeface="Calibri"/>
                        <a:ea typeface="Calibri"/>
                        <a:cs typeface="Times New Roman"/>
                      </a:endParaRPr>
                    </a:p>
                    <a:p>
                      <a:pPr>
                        <a:lnSpc>
                          <a:spcPts val="950"/>
                        </a:lnSpc>
                        <a:spcBef>
                          <a:spcPts val="15"/>
                        </a:spcBef>
                        <a:spcAft>
                          <a:spcPts val="0"/>
                        </a:spcAft>
                      </a:pPr>
                      <a:endParaRPr lang="es-MX" sz="1100" b="0" dirty="0" smtClean="0">
                        <a:solidFill>
                          <a:schemeClr val="tx1"/>
                        </a:solidFill>
                        <a:effectLst/>
                        <a:latin typeface="Calibri"/>
                        <a:ea typeface="Calibri"/>
                        <a:cs typeface="Times New Roman"/>
                      </a:endParaRPr>
                    </a:p>
                    <a:p>
                      <a:pPr>
                        <a:lnSpc>
                          <a:spcPts val="950"/>
                        </a:lnSpc>
                        <a:spcBef>
                          <a:spcPts val="15"/>
                        </a:spcBef>
                        <a:spcAft>
                          <a:spcPts val="0"/>
                        </a:spcAft>
                      </a:pPr>
                      <a:r>
                        <a:rPr lang="es-MX" sz="1100" b="1" dirty="0" smtClean="0">
                          <a:solidFill>
                            <a:schemeClr val="tx1"/>
                          </a:solidFill>
                          <a:effectLst/>
                          <a:latin typeface="Calibri"/>
                          <a:ea typeface="Calibri"/>
                          <a:cs typeface="Times New Roman"/>
                        </a:rPr>
                        <a:t>    CUMPLIDA</a:t>
                      </a:r>
                    </a:p>
                  </a:txBody>
                  <a:tcPr marL="0" marR="0" marT="0" marB="0">
                    <a:solidFill>
                      <a:schemeClr val="accent1">
                        <a:lumMod val="40000"/>
                        <a:lumOff val="60000"/>
                      </a:schemeClr>
                    </a:solidFill>
                  </a:tcPr>
                </a:tc>
                <a:extLst>
                  <a:ext uri="{0D108BD9-81ED-4DB2-BD59-A6C34878D82A}">
                    <a16:rowId xmlns:a16="http://schemas.microsoft.com/office/drawing/2014/main" val="10001"/>
                  </a:ext>
                </a:extLst>
              </a:tr>
              <a:tr h="1148776">
                <a:tc>
                  <a:txBody>
                    <a:bodyPr/>
                    <a:lstStyle/>
                    <a:p>
                      <a:pPr algn="ctr"/>
                      <a:endParaRPr lang="es-CO" sz="1100" dirty="0" smtClean="0">
                        <a:solidFill>
                          <a:schemeClr val="tx1"/>
                        </a:solidFill>
                        <a:latin typeface="+mn-lt"/>
                      </a:endParaRPr>
                    </a:p>
                    <a:p>
                      <a:pPr algn="ctr"/>
                      <a:endParaRPr lang="es-CO" sz="1100" dirty="0" smtClean="0">
                        <a:solidFill>
                          <a:schemeClr val="tx1"/>
                        </a:solidFill>
                        <a:latin typeface="+mn-lt"/>
                      </a:endParaRPr>
                    </a:p>
                    <a:p>
                      <a:pPr algn="ctr"/>
                      <a:r>
                        <a:rPr lang="es-CO" sz="1100" dirty="0" smtClean="0">
                          <a:solidFill>
                            <a:schemeClr val="tx1"/>
                          </a:solidFill>
                          <a:latin typeface="+mn-lt"/>
                        </a:rPr>
                        <a:t>6</a:t>
                      </a:r>
                      <a:endParaRPr lang="es-CO" sz="1100" dirty="0">
                        <a:solidFill>
                          <a:schemeClr val="tx1"/>
                        </a:solidFill>
                        <a:latin typeface="+mn-lt"/>
                      </a:endParaRPr>
                    </a:p>
                  </a:txBody>
                  <a:tcPr>
                    <a:solidFill>
                      <a:schemeClr val="accent1">
                        <a:lumMod val="40000"/>
                        <a:lumOff val="60000"/>
                      </a:schemeClr>
                    </a:solidFill>
                  </a:tcPr>
                </a:tc>
                <a:tc>
                  <a:txBody>
                    <a:bodyPr/>
                    <a:lstStyle/>
                    <a:p>
                      <a:pPr algn="just" fontAlgn="ctr"/>
                      <a:r>
                        <a:rPr lang="es-CO" sz="1100" b="0" i="0" kern="1200" dirty="0">
                          <a:solidFill>
                            <a:schemeClr val="tx1"/>
                          </a:solidFill>
                          <a:effectLst/>
                          <a:latin typeface="+mn-lt"/>
                          <a:ea typeface="+mn-ea"/>
                          <a:cs typeface="+mn-cs"/>
                        </a:rPr>
                        <a:t>Informar a los miembros de la comisión sobre el avance de la agenda regulatoria.</a:t>
                      </a:r>
                    </a:p>
                  </a:txBody>
                  <a:tcPr marL="9525" marR="9525" marT="9525" marB="0" anchor="ctr">
                    <a:solidFill>
                      <a:schemeClr val="accent1">
                        <a:lumMod val="40000"/>
                        <a:lumOff val="60000"/>
                      </a:schemeClr>
                    </a:solidFill>
                  </a:tcPr>
                </a:tc>
                <a:tc>
                  <a:txBody>
                    <a:bodyPr/>
                    <a:lstStyle/>
                    <a:p>
                      <a:pPr algn="just"/>
                      <a:endParaRPr lang="es-CO" sz="1100" b="0" dirty="0" smtClean="0">
                        <a:solidFill>
                          <a:schemeClr val="tx1"/>
                        </a:solidFill>
                        <a:latin typeface="+mn-lt"/>
                      </a:endParaRPr>
                    </a:p>
                    <a:p>
                      <a:pPr algn="just"/>
                      <a:r>
                        <a:rPr lang="es-CO" sz="1100" b="0" dirty="0" smtClean="0">
                          <a:solidFill>
                            <a:schemeClr val="tx1"/>
                          </a:solidFill>
                          <a:latin typeface="+mn-lt"/>
                        </a:rPr>
                        <a:t>Se realizó el seguimiento a la agenda regulatoria en el comité de expertos N° 43 del 16 de noviembre de 2016 y el N°46 del 29 de noviembre</a:t>
                      </a:r>
                      <a:endParaRPr lang="es-CO" sz="1100" b="0" dirty="0">
                        <a:solidFill>
                          <a:schemeClr val="tx1"/>
                        </a:solidFill>
                        <a:latin typeface="+mn-lt"/>
                      </a:endParaRPr>
                    </a:p>
                  </a:txBody>
                  <a:tcP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CO" sz="1100" b="0" kern="1200" dirty="0" smtClean="0">
                        <a:solidFill>
                          <a:schemeClr val="tx1"/>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s-CO" sz="1100" b="0" kern="1200" dirty="0" smtClean="0">
                          <a:solidFill>
                            <a:schemeClr val="tx1"/>
                          </a:solidFill>
                          <a:latin typeface="+mn-lt"/>
                          <a:ea typeface="+mn-ea"/>
                          <a:cs typeface="+mn-cs"/>
                        </a:rPr>
                        <a:t>Expertos Comisionados</a:t>
                      </a:r>
                    </a:p>
                    <a:p>
                      <a:pPr algn="ctr"/>
                      <a:endParaRPr lang="es-MX" sz="1100" b="0" dirty="0" smtClean="0">
                        <a:solidFill>
                          <a:schemeClr val="tx1"/>
                        </a:solidFill>
                      </a:endParaRPr>
                    </a:p>
                  </a:txBody>
                  <a:tcP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CO" sz="1100" b="0" dirty="0" smtClean="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s-CO" sz="1100" b="0" dirty="0" smtClean="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s-CO" sz="1100" b="0" dirty="0" smtClean="0">
                          <a:solidFill>
                            <a:schemeClr val="tx1"/>
                          </a:solidFill>
                        </a:rPr>
                        <a:t>31/12/</a:t>
                      </a:r>
                      <a:r>
                        <a:rPr lang="es-CO" sz="1100" b="0" baseline="0" dirty="0" smtClean="0">
                          <a:solidFill>
                            <a:schemeClr val="tx1"/>
                          </a:solidFill>
                        </a:rPr>
                        <a:t>2016</a:t>
                      </a:r>
                      <a:endParaRPr lang="es-CO" sz="1100" b="0" dirty="0">
                        <a:solidFill>
                          <a:schemeClr val="tx1"/>
                        </a:solidFill>
                      </a:endParaRPr>
                    </a:p>
                  </a:txBody>
                  <a:tcPr>
                    <a:solidFill>
                      <a:schemeClr val="accent1">
                        <a:lumMod val="40000"/>
                        <a:lumOff val="60000"/>
                      </a:schemeClr>
                    </a:solidFill>
                  </a:tcPr>
                </a:tc>
                <a:tc>
                  <a:txBody>
                    <a:bodyPr/>
                    <a:lstStyle/>
                    <a:p>
                      <a:pPr algn="ctr"/>
                      <a:endParaRPr lang="es-CO" sz="1100" b="1" dirty="0" smtClean="0">
                        <a:solidFill>
                          <a:schemeClr val="tx1"/>
                        </a:solidFill>
                        <a:latin typeface="+mn-lt"/>
                      </a:endParaRPr>
                    </a:p>
                    <a:p>
                      <a:pPr algn="ctr"/>
                      <a:endParaRPr lang="es-CO" sz="1100" b="1" dirty="0" smtClean="0">
                        <a:solidFill>
                          <a:schemeClr val="tx1"/>
                        </a:solidFill>
                        <a:latin typeface="+mn-lt"/>
                      </a:endParaRPr>
                    </a:p>
                    <a:p>
                      <a:pPr algn="ctr"/>
                      <a:r>
                        <a:rPr lang="es-MX" sz="1100" b="1" dirty="0" smtClean="0">
                          <a:solidFill>
                            <a:schemeClr val="tx1"/>
                          </a:solidFill>
                          <a:effectLst/>
                          <a:latin typeface="+mn-lt"/>
                          <a:ea typeface="Calibri"/>
                          <a:cs typeface="Times New Roman"/>
                        </a:rPr>
                        <a:t> CUMPLIDA</a:t>
                      </a:r>
                      <a:endParaRPr lang="es-CO" sz="1100" b="1" dirty="0">
                        <a:solidFill>
                          <a:schemeClr val="tx1"/>
                        </a:solidFill>
                        <a:latin typeface="+mn-lt"/>
                      </a:endParaRPr>
                    </a:p>
                  </a:txBody>
                  <a:tcPr>
                    <a:solidFill>
                      <a:schemeClr val="accent1">
                        <a:lumMod val="40000"/>
                        <a:lumOff val="60000"/>
                      </a:schemeClr>
                    </a:solidFill>
                  </a:tcPr>
                </a:tc>
                <a:extLst>
                  <a:ext uri="{0D108BD9-81ED-4DB2-BD59-A6C34878D82A}">
                    <a16:rowId xmlns:a16="http://schemas.microsoft.com/office/drawing/2014/main" val="10002"/>
                  </a:ext>
                </a:extLst>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1458" y="386697"/>
            <a:ext cx="1490262" cy="954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64253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a:t>SEGUIMIENTO PLAN DE MEJORAMIENTO DE LA CGR AL 31 DE DICIEMBRE DE 2017</a:t>
            </a:r>
          </a:p>
        </p:txBody>
      </p:sp>
      <p:graphicFrame>
        <p:nvGraphicFramePr>
          <p:cNvPr id="10" name="9 Tabla"/>
          <p:cNvGraphicFramePr>
            <a:graphicFrameLocks noGrp="1"/>
          </p:cNvGraphicFramePr>
          <p:nvPr>
            <p:extLst>
              <p:ext uri="{D42A27DB-BD31-4B8C-83A1-F6EECF244321}">
                <p14:modId xmlns:p14="http://schemas.microsoft.com/office/powerpoint/2010/main" val="1719183588"/>
              </p:ext>
            </p:extLst>
          </p:nvPr>
        </p:nvGraphicFramePr>
        <p:xfrm>
          <a:off x="179513" y="1700806"/>
          <a:ext cx="8568951" cy="4104457"/>
        </p:xfrm>
        <a:graphic>
          <a:graphicData uri="http://schemas.openxmlformats.org/drawingml/2006/table">
            <a:tbl>
              <a:tblPr firstRow="1" firstCol="1" lastRow="1" lastCol="1" bandRow="1" bandCol="1">
                <a:tableStyleId>{5C22544A-7EE6-4342-B048-85BDC9FD1C3A}</a:tableStyleId>
              </a:tblPr>
              <a:tblGrid>
                <a:gridCol w="702373">
                  <a:extLst>
                    <a:ext uri="{9D8B030D-6E8A-4147-A177-3AD203B41FA5}">
                      <a16:colId xmlns:a16="http://schemas.microsoft.com/office/drawing/2014/main" val="20000"/>
                    </a:ext>
                  </a:extLst>
                </a:gridCol>
                <a:gridCol w="2321962">
                  <a:extLst>
                    <a:ext uri="{9D8B030D-6E8A-4147-A177-3AD203B41FA5}">
                      <a16:colId xmlns:a16="http://schemas.microsoft.com/office/drawing/2014/main" val="20001"/>
                    </a:ext>
                  </a:extLst>
                </a:gridCol>
                <a:gridCol w="2232248">
                  <a:extLst>
                    <a:ext uri="{9D8B030D-6E8A-4147-A177-3AD203B41FA5}">
                      <a16:colId xmlns:a16="http://schemas.microsoft.com/office/drawing/2014/main" val="20002"/>
                    </a:ext>
                  </a:extLst>
                </a:gridCol>
                <a:gridCol w="1152128">
                  <a:extLst>
                    <a:ext uri="{9D8B030D-6E8A-4147-A177-3AD203B41FA5}">
                      <a16:colId xmlns:a16="http://schemas.microsoft.com/office/drawing/2014/main" val="20003"/>
                    </a:ext>
                  </a:extLst>
                </a:gridCol>
                <a:gridCol w="1317391">
                  <a:extLst>
                    <a:ext uri="{9D8B030D-6E8A-4147-A177-3AD203B41FA5}">
                      <a16:colId xmlns:a16="http://schemas.microsoft.com/office/drawing/2014/main" val="20004"/>
                    </a:ext>
                  </a:extLst>
                </a:gridCol>
                <a:gridCol w="842849">
                  <a:extLst>
                    <a:ext uri="{9D8B030D-6E8A-4147-A177-3AD203B41FA5}">
                      <a16:colId xmlns:a16="http://schemas.microsoft.com/office/drawing/2014/main" val="20005"/>
                    </a:ext>
                  </a:extLst>
                </a:gridCol>
              </a:tblGrid>
              <a:tr h="728272">
                <a:tc>
                  <a:txBody>
                    <a:bodyPr/>
                    <a:lstStyle/>
                    <a:p>
                      <a:pPr>
                        <a:lnSpc>
                          <a:spcPts val="1000"/>
                        </a:lnSpc>
                        <a:spcBef>
                          <a:spcPts val="90"/>
                        </a:spcBef>
                        <a:spcAft>
                          <a:spcPts val="0"/>
                        </a:spcAft>
                      </a:pPr>
                      <a:r>
                        <a:rPr lang="en-US" sz="1100" dirty="0">
                          <a:effectLst/>
                        </a:rPr>
                        <a:t> </a:t>
                      </a:r>
                      <a:endParaRPr lang="es-CO" sz="1100" dirty="0">
                        <a:effectLst/>
                      </a:endParaRPr>
                    </a:p>
                    <a:p>
                      <a:pPr marL="26670" marR="20955" algn="ctr">
                        <a:lnSpc>
                          <a:spcPct val="107000"/>
                        </a:lnSpc>
                        <a:spcAft>
                          <a:spcPts val="0"/>
                        </a:spcAft>
                      </a:pPr>
                      <a:endParaRPr lang="en-US" sz="1100" spc="5" dirty="0" smtClean="0">
                        <a:effectLst/>
                      </a:endParaRPr>
                    </a:p>
                    <a:p>
                      <a:pPr marL="26670" marR="20955" algn="ctr">
                        <a:lnSpc>
                          <a:spcPct val="107000"/>
                        </a:lnSpc>
                        <a:spcAft>
                          <a:spcPts val="0"/>
                        </a:spcAft>
                      </a:pPr>
                      <a:r>
                        <a:rPr lang="en-US" sz="1100" spc="5" dirty="0" smtClean="0">
                          <a:effectLst/>
                        </a:rPr>
                        <a:t>HALLAZGO</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750"/>
                        </a:lnSpc>
                        <a:spcBef>
                          <a:spcPts val="5"/>
                        </a:spcBef>
                        <a:spcAft>
                          <a:spcPts val="0"/>
                        </a:spcAft>
                      </a:pPr>
                      <a:r>
                        <a:rPr lang="es-CO" sz="1100" dirty="0">
                          <a:effectLst/>
                        </a:rPr>
                        <a:t> </a:t>
                      </a:r>
                    </a:p>
                    <a:p>
                      <a:pPr>
                        <a:lnSpc>
                          <a:spcPts val="1000"/>
                        </a:lnSpc>
                        <a:spcAft>
                          <a:spcPts val="0"/>
                        </a:spcAft>
                      </a:pPr>
                      <a:r>
                        <a:rPr lang="es-CO" sz="1100" dirty="0">
                          <a:effectLst/>
                        </a:rPr>
                        <a:t>  </a:t>
                      </a:r>
                      <a:endParaRPr lang="es-CO" sz="1100" dirty="0" smtClean="0">
                        <a:effectLst/>
                      </a:endParaRPr>
                    </a:p>
                    <a:p>
                      <a:pPr>
                        <a:lnSpc>
                          <a:spcPts val="1000"/>
                        </a:lnSpc>
                        <a:spcAft>
                          <a:spcPts val="0"/>
                        </a:spcAft>
                      </a:pPr>
                      <a:r>
                        <a:rPr lang="es-MX" sz="1100" dirty="0" smtClean="0">
                          <a:effectLst/>
                        </a:rPr>
                        <a:t>    </a:t>
                      </a:r>
                    </a:p>
                    <a:p>
                      <a:pPr algn="ctr">
                        <a:lnSpc>
                          <a:spcPts val="1000"/>
                        </a:lnSpc>
                        <a:spcAft>
                          <a:spcPts val="0"/>
                        </a:spcAft>
                      </a:pPr>
                      <a:r>
                        <a:rPr lang="es-MX" sz="1100" dirty="0" smtClean="0">
                          <a:effectLst/>
                        </a:rPr>
                        <a:t>  ACCIÓN DE MEJORA/UNIDAD DE MEDIDA /CANTIDADES</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endParaRPr lang="en-US" sz="1100" dirty="0" smtClean="0">
                        <a:effectLst/>
                      </a:endParaRPr>
                    </a:p>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spc="-5" dirty="0" smtClean="0">
                          <a:effectLst/>
                        </a:rPr>
                        <a:t>AC</a:t>
                      </a:r>
                      <a:r>
                        <a:rPr lang="en-US" sz="1100" dirty="0" smtClean="0">
                          <a:effectLst/>
                        </a:rPr>
                        <a:t>T</a:t>
                      </a:r>
                      <a:r>
                        <a:rPr lang="en-US" sz="1100" spc="-10" dirty="0" smtClean="0">
                          <a:effectLst/>
                        </a:rPr>
                        <a:t>I</a:t>
                      </a:r>
                      <a:r>
                        <a:rPr lang="en-US" sz="1100" spc="-5" dirty="0" smtClean="0">
                          <a:effectLst/>
                        </a:rPr>
                        <a:t>VI</a:t>
                      </a:r>
                      <a:r>
                        <a:rPr lang="en-US" sz="1100" dirty="0" smtClean="0">
                          <a:effectLst/>
                        </a:rPr>
                        <a:t>D</a:t>
                      </a:r>
                      <a:r>
                        <a:rPr lang="en-US" sz="1100" spc="-5" dirty="0" smtClean="0">
                          <a:effectLst/>
                        </a:rPr>
                        <a:t>A</a:t>
                      </a:r>
                      <a:r>
                        <a:rPr lang="en-US" sz="1100" dirty="0" smtClean="0">
                          <a:effectLst/>
                        </a:rPr>
                        <a:t>D</a:t>
                      </a:r>
                      <a:r>
                        <a:rPr lang="en-US" sz="1100" spc="5" dirty="0" smtClean="0">
                          <a:effectLst/>
                        </a:rPr>
                        <a:t>E</a:t>
                      </a:r>
                      <a:r>
                        <a:rPr lang="en-US" sz="1100" dirty="0" smtClean="0">
                          <a:effectLst/>
                        </a:rPr>
                        <a:t>S</a:t>
                      </a:r>
                      <a:r>
                        <a:rPr lang="en-US" sz="1100" spc="-15" dirty="0" smtClean="0">
                          <a:effectLst/>
                        </a:rPr>
                        <a:t> </a:t>
                      </a:r>
                      <a:r>
                        <a:rPr lang="en-US" sz="1100" spc="5" dirty="0">
                          <a:effectLst/>
                        </a:rPr>
                        <a:t>RE</a:t>
                      </a:r>
                      <a:r>
                        <a:rPr lang="en-US" sz="1100" spc="-5" dirty="0">
                          <a:effectLst/>
                        </a:rPr>
                        <a:t>A</a:t>
                      </a:r>
                      <a:r>
                        <a:rPr lang="en-US" sz="1100" spc="-10" dirty="0">
                          <a:effectLst/>
                        </a:rPr>
                        <a:t>L</a:t>
                      </a:r>
                      <a:r>
                        <a:rPr lang="en-US" sz="1100" spc="-5" dirty="0">
                          <a:effectLst/>
                        </a:rPr>
                        <a:t>I</a:t>
                      </a:r>
                      <a:r>
                        <a:rPr lang="en-US" sz="1100" dirty="0">
                          <a:effectLst/>
                        </a:rPr>
                        <a:t>Z</a:t>
                      </a:r>
                      <a:r>
                        <a:rPr lang="en-US" sz="1100" spc="-5" dirty="0">
                          <a:effectLst/>
                        </a:rPr>
                        <a:t>A</a:t>
                      </a:r>
                      <a:r>
                        <a:rPr lang="en-US" sz="1100" dirty="0">
                          <a:effectLst/>
                        </a:rPr>
                        <a:t>D</a:t>
                      </a:r>
                      <a:r>
                        <a:rPr lang="en-US" sz="1100" spc="-5" dirty="0">
                          <a:effectLst/>
                        </a:rPr>
                        <a:t>A</a:t>
                      </a:r>
                      <a:r>
                        <a:rPr lang="en-US" sz="1100" dirty="0">
                          <a:effectLst/>
                        </a:rPr>
                        <a:t>S</a:t>
                      </a:r>
                      <a:r>
                        <a:rPr lang="en-US" sz="1100" spc="-35" dirty="0">
                          <a:effectLst/>
                        </a:rPr>
                        <a:t> </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s-CO" sz="1100" dirty="0">
                        <a:effectLst/>
                      </a:endParaRPr>
                    </a:p>
                    <a:p>
                      <a:pPr algn="ctr">
                        <a:lnSpc>
                          <a:spcPts val="1300"/>
                        </a:lnSpc>
                        <a:spcBef>
                          <a:spcPts val="100"/>
                        </a:spcBef>
                        <a:spcAft>
                          <a:spcPts val="0"/>
                        </a:spcAft>
                      </a:pPr>
                      <a:r>
                        <a:rPr lang="en-US" sz="1100" dirty="0">
                          <a:effectLst/>
                        </a:rPr>
                        <a:t> </a:t>
                      </a:r>
                      <a:endParaRPr lang="en-US" sz="1100" dirty="0" smtClean="0">
                        <a:effectLst/>
                      </a:endParaRPr>
                    </a:p>
                    <a:p>
                      <a:pPr algn="ctr">
                        <a:lnSpc>
                          <a:spcPts val="1300"/>
                        </a:lnSpc>
                        <a:spcBef>
                          <a:spcPts val="100"/>
                        </a:spcBef>
                        <a:spcAft>
                          <a:spcPts val="0"/>
                        </a:spcAft>
                      </a:pPr>
                      <a:r>
                        <a:rPr lang="en-US" sz="1100" spc="5" dirty="0" smtClean="0">
                          <a:effectLst/>
                        </a:rPr>
                        <a:t>RESP</a:t>
                      </a:r>
                      <a:r>
                        <a:rPr lang="en-US" sz="1100" dirty="0" smtClean="0">
                          <a:effectLst/>
                        </a:rPr>
                        <a:t>ON</a:t>
                      </a:r>
                      <a:r>
                        <a:rPr lang="en-US" sz="1100" spc="5" dirty="0" smtClean="0">
                          <a:effectLst/>
                        </a:rPr>
                        <a:t>S</a:t>
                      </a:r>
                      <a:r>
                        <a:rPr lang="en-US" sz="1100" spc="-5" dirty="0" smtClean="0">
                          <a:effectLst/>
                        </a:rPr>
                        <a:t>AB</a:t>
                      </a:r>
                      <a:r>
                        <a:rPr lang="en-US" sz="1100" spc="-10" dirty="0" smtClean="0">
                          <a:effectLst/>
                        </a:rPr>
                        <a:t>L</a:t>
                      </a:r>
                      <a:r>
                        <a:rPr lang="en-US" sz="1100" dirty="0" smtClean="0">
                          <a:effectLst/>
                        </a:rPr>
                        <a:t>E</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dirty="0" smtClean="0">
                          <a:effectLst/>
                        </a:rPr>
                        <a:t> </a:t>
                      </a:r>
                    </a:p>
                    <a:p>
                      <a:pPr algn="ctr">
                        <a:lnSpc>
                          <a:spcPts val="1000"/>
                        </a:lnSpc>
                        <a:spcAft>
                          <a:spcPts val="0"/>
                        </a:spcAft>
                      </a:pPr>
                      <a:r>
                        <a:rPr lang="en-US" sz="1100" dirty="0" smtClean="0">
                          <a:effectLst/>
                        </a:rPr>
                        <a:t>FECHA </a:t>
                      </a:r>
                    </a:p>
                    <a:p>
                      <a:pPr algn="ctr">
                        <a:lnSpc>
                          <a:spcPts val="1000"/>
                        </a:lnSpc>
                        <a:spcAft>
                          <a:spcPts val="0"/>
                        </a:spcAft>
                      </a:pPr>
                      <a:r>
                        <a:rPr lang="en-US" sz="1100" dirty="0" smtClean="0">
                          <a:effectLst/>
                        </a:rPr>
                        <a:t>DE  VENCIMIENTO                                             CGR</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r>
                        <a:rPr lang="en-US" sz="1100" spc="5" dirty="0" smtClean="0">
                          <a:effectLst/>
                        </a:rPr>
                        <a:t>ES</a:t>
                      </a:r>
                      <a:r>
                        <a:rPr lang="en-US" sz="1100" dirty="0" smtClean="0">
                          <a:effectLst/>
                        </a:rPr>
                        <a:t>T</a:t>
                      </a:r>
                      <a:r>
                        <a:rPr lang="en-US" sz="1100" spc="-10" dirty="0" smtClean="0">
                          <a:effectLst/>
                        </a:rPr>
                        <a:t>A</a:t>
                      </a:r>
                      <a:r>
                        <a:rPr lang="en-US" sz="1100" dirty="0" smtClean="0">
                          <a:effectLst/>
                        </a:rPr>
                        <a:t>DO</a:t>
                      </a:r>
                      <a:r>
                        <a:rPr lang="en-US" sz="1100" spc="-5" dirty="0" smtClean="0">
                          <a:effectLst/>
                        </a:rPr>
                        <a:t> </a:t>
                      </a:r>
                      <a:r>
                        <a:rPr lang="en-US" sz="1100" dirty="0">
                          <a:effectLst/>
                        </a:rPr>
                        <a:t>DE</a:t>
                      </a:r>
                      <a:r>
                        <a:rPr lang="en-US" sz="1100" spc="10" dirty="0">
                          <a:effectLst/>
                        </a:rPr>
                        <a:t> </a:t>
                      </a:r>
                      <a:r>
                        <a:rPr lang="en-US" sz="1100" spc="-10" dirty="0">
                          <a:effectLst/>
                        </a:rPr>
                        <a:t>L</a:t>
                      </a:r>
                      <a:r>
                        <a:rPr lang="en-US" sz="1100" dirty="0">
                          <a:effectLst/>
                        </a:rPr>
                        <a:t>A </a:t>
                      </a:r>
                      <a:r>
                        <a:rPr lang="en-US" sz="1100" spc="-5" dirty="0">
                          <a:effectLst/>
                        </a:rPr>
                        <a:t>AC</a:t>
                      </a:r>
                      <a:r>
                        <a:rPr lang="en-US" sz="1100" dirty="0">
                          <a:effectLst/>
                        </a:rPr>
                        <a:t>T</a:t>
                      </a:r>
                      <a:r>
                        <a:rPr lang="en-US" sz="1100" spc="-10" dirty="0">
                          <a:effectLst/>
                        </a:rPr>
                        <a:t>I</a:t>
                      </a:r>
                      <a:r>
                        <a:rPr lang="en-US" sz="1100" spc="-5" dirty="0">
                          <a:effectLst/>
                        </a:rPr>
                        <a:t>VI</a:t>
                      </a:r>
                      <a:r>
                        <a:rPr lang="en-US" sz="1100" dirty="0">
                          <a:effectLst/>
                        </a:rPr>
                        <a:t>D</a:t>
                      </a:r>
                      <a:r>
                        <a:rPr lang="en-US" sz="1100" spc="-5" dirty="0">
                          <a:effectLst/>
                        </a:rPr>
                        <a:t>A</a:t>
                      </a:r>
                      <a:r>
                        <a:rPr lang="en-US" sz="1100" dirty="0">
                          <a:effectLst/>
                        </a:rPr>
                        <a:t>D</a:t>
                      </a:r>
                      <a:endParaRPr lang="es-CO" sz="1100" dirty="0">
                        <a:effectLst/>
                        <a:latin typeface="Calibri"/>
                        <a:ea typeface="Calibri"/>
                        <a:cs typeface="Times New Roman"/>
                      </a:endParaRPr>
                    </a:p>
                  </a:txBody>
                  <a:tcPr marL="0" marR="0" marT="0" marB="0">
                    <a:solidFill>
                      <a:schemeClr val="tx2"/>
                    </a:solidFill>
                  </a:tcPr>
                </a:tc>
                <a:extLst>
                  <a:ext uri="{0D108BD9-81ED-4DB2-BD59-A6C34878D82A}">
                    <a16:rowId xmlns:a16="http://schemas.microsoft.com/office/drawing/2014/main" val="10000"/>
                  </a:ext>
                </a:extLst>
              </a:tr>
              <a:tr h="3376185">
                <a:tc>
                  <a:txBody>
                    <a:bodyPr/>
                    <a:lstStyle/>
                    <a:p>
                      <a:pPr algn="ctr"/>
                      <a:endParaRPr lang="es-MX" sz="1100" dirty="0" smtClean="0">
                        <a:solidFill>
                          <a:srgbClr val="FF0000"/>
                        </a:solidFill>
                      </a:endParaRPr>
                    </a:p>
                    <a:p>
                      <a:pPr algn="ctr"/>
                      <a:endParaRPr lang="es-MX" sz="1100" dirty="0" smtClean="0">
                        <a:solidFill>
                          <a:srgbClr val="FF0000"/>
                        </a:solidFill>
                      </a:endParaRPr>
                    </a:p>
                    <a:p>
                      <a:pPr algn="ctr"/>
                      <a:endParaRPr lang="es-MX" sz="1100" dirty="0" smtClean="0">
                        <a:solidFill>
                          <a:srgbClr val="FF0000"/>
                        </a:solidFill>
                      </a:endParaRPr>
                    </a:p>
                    <a:p>
                      <a:pPr algn="ctr"/>
                      <a:endParaRPr lang="es-MX" sz="1100" dirty="0" smtClean="0">
                        <a:solidFill>
                          <a:srgbClr val="FF0000"/>
                        </a:solidFill>
                      </a:endParaRPr>
                    </a:p>
                    <a:p>
                      <a:pPr algn="ctr"/>
                      <a:r>
                        <a:rPr lang="es-MX" sz="1100" dirty="0" smtClean="0">
                          <a:solidFill>
                            <a:schemeClr val="tx1"/>
                          </a:solidFill>
                        </a:rPr>
                        <a:t>7</a:t>
                      </a:r>
                      <a:endParaRPr lang="es-CO" sz="1100" dirty="0">
                        <a:solidFill>
                          <a:schemeClr val="tx1"/>
                        </a:solidFill>
                      </a:endParaRPr>
                    </a:p>
                  </a:txBody>
                  <a:tcPr marL="0" marR="0" marT="0" marB="0">
                    <a:solidFill>
                      <a:schemeClr val="accent1">
                        <a:lumMod val="40000"/>
                        <a:lumOff val="6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100" b="0" i="0" kern="1200" dirty="0" smtClean="0">
                          <a:solidFill>
                            <a:schemeClr val="tx1"/>
                          </a:solidFill>
                          <a:effectLst/>
                          <a:latin typeface="+mn-lt"/>
                          <a:ea typeface="+mn-ea"/>
                          <a:cs typeface="+mn-cs"/>
                        </a:rPr>
                        <a:t>En la construcción de la Agenda Regulatoria se deben tener en cuenta aquellos proyectos que requieren de un acto administrativo previo, con el fin de establecer el cronograma respectivo.</a:t>
                      </a:r>
                    </a:p>
                    <a:p>
                      <a:pPr marL="0" marR="0" indent="0" algn="just" defTabSz="914400" rtl="0" eaLnBrk="1" fontAlgn="auto" latinLnBrk="0" hangingPunct="1">
                        <a:lnSpc>
                          <a:spcPct val="100000"/>
                        </a:lnSpc>
                        <a:spcBef>
                          <a:spcPts val="0"/>
                        </a:spcBef>
                        <a:spcAft>
                          <a:spcPts val="0"/>
                        </a:spcAft>
                        <a:buClrTx/>
                        <a:buSzTx/>
                        <a:buFontTx/>
                        <a:buNone/>
                        <a:tabLst/>
                        <a:defRPr/>
                      </a:pPr>
                      <a:endParaRPr lang="es-CO" sz="1100" b="0"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MX" sz="1100" b="1" i="0" kern="1200" dirty="0" smtClean="0">
                          <a:solidFill>
                            <a:schemeClr val="tx1"/>
                          </a:solidFill>
                          <a:effectLst/>
                          <a:latin typeface="+mn-lt"/>
                          <a:ea typeface="+mn-ea"/>
                          <a:cs typeface="+mn-cs"/>
                        </a:rPr>
                        <a:t>UNIDAD DE MEDIDA/CANTIDADES:</a:t>
                      </a:r>
                    </a:p>
                    <a:p>
                      <a:pPr marL="0" marR="0" indent="0" algn="just" defTabSz="914400" rtl="0" eaLnBrk="1" fontAlgn="auto" latinLnBrk="0" hangingPunct="1">
                        <a:lnSpc>
                          <a:spcPct val="100000"/>
                        </a:lnSpc>
                        <a:spcBef>
                          <a:spcPts val="0"/>
                        </a:spcBef>
                        <a:spcAft>
                          <a:spcPts val="0"/>
                        </a:spcAft>
                        <a:buClrTx/>
                        <a:buSzTx/>
                        <a:buFontTx/>
                        <a:buNone/>
                        <a:tabLst/>
                        <a:defRPr/>
                      </a:pPr>
                      <a:endParaRPr lang="es-CO" sz="1100" b="0"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CO" sz="1100" b="0" i="0" kern="1200" dirty="0" smtClean="0">
                          <a:solidFill>
                            <a:schemeClr val="tx1"/>
                          </a:solidFill>
                          <a:effectLst/>
                          <a:latin typeface="+mn-lt"/>
                          <a:ea typeface="+mn-ea"/>
                          <a:cs typeface="+mn-cs"/>
                        </a:rPr>
                        <a:t>-Agenda Regulatoria con nota aclaratoria sobre los proyectos precedentes que se requieren para poder expedir todos los proyectos de la agenda de manera armonizada.</a:t>
                      </a:r>
                    </a:p>
                    <a:p>
                      <a:pPr marL="0" marR="0" indent="0" algn="just" defTabSz="914400" rtl="0" eaLnBrk="1" fontAlgn="auto" latinLnBrk="0" hangingPunct="1">
                        <a:lnSpc>
                          <a:spcPct val="100000"/>
                        </a:lnSpc>
                        <a:spcBef>
                          <a:spcPts val="0"/>
                        </a:spcBef>
                        <a:spcAft>
                          <a:spcPts val="0"/>
                        </a:spcAft>
                        <a:buClrTx/>
                        <a:buSzTx/>
                        <a:buFontTx/>
                        <a:buNone/>
                        <a:tabLst/>
                        <a:defRPr/>
                      </a:pPr>
                      <a:endParaRPr lang="es-MX" sz="1100" b="0"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MX" sz="1100" b="0" i="0" kern="1200" dirty="0" smtClean="0">
                          <a:solidFill>
                            <a:schemeClr val="tx1"/>
                          </a:solidFill>
                          <a:effectLst/>
                          <a:latin typeface="+mn-lt"/>
                          <a:ea typeface="+mn-ea"/>
                          <a:cs typeface="+mn-cs"/>
                        </a:rPr>
                        <a:t>- 1</a:t>
                      </a:r>
                      <a:endParaRPr lang="es-CO" sz="1100" b="0" i="0" kern="1200" dirty="0" smtClean="0">
                        <a:solidFill>
                          <a:schemeClr val="tx1"/>
                        </a:solidFill>
                        <a:effectLst/>
                        <a:latin typeface="+mn-lt"/>
                        <a:ea typeface="+mn-ea"/>
                        <a:cs typeface="+mn-cs"/>
                      </a:endParaRPr>
                    </a:p>
                  </a:txBody>
                  <a:tcPr marL="0" marR="0" marT="0" marB="0">
                    <a:solidFill>
                      <a:schemeClr val="accent1">
                        <a:lumMod val="40000"/>
                        <a:lumOff val="60000"/>
                      </a:schemeClr>
                    </a:solidFill>
                  </a:tcPr>
                </a:tc>
                <a:tc>
                  <a:txBody>
                    <a:bodyPr/>
                    <a:lstStyle/>
                    <a:p>
                      <a:endParaRPr lang="es-MX" sz="1100" dirty="0" smtClean="0">
                        <a:solidFill>
                          <a:srgbClr val="FF0000"/>
                        </a:solidFill>
                        <a:latin typeface="+mn-lt"/>
                      </a:endParaRPr>
                    </a:p>
                    <a:p>
                      <a:r>
                        <a:rPr lang="es-MX" sz="1100" b="0" dirty="0" smtClean="0">
                          <a:solidFill>
                            <a:schemeClr val="tx1"/>
                          </a:solidFill>
                          <a:latin typeface="+mn-lt"/>
                        </a:rPr>
                        <a:t>En la agenda regulatoria se encuentra  una casilla que  se denomina “proyecto precedente”, el cual contiene la descripción de los actos administrativos  que preceden</a:t>
                      </a:r>
                      <a:r>
                        <a:rPr lang="es-MX" sz="1100" b="0" baseline="0" dirty="0" smtClean="0">
                          <a:solidFill>
                            <a:schemeClr val="tx1"/>
                          </a:solidFill>
                          <a:latin typeface="+mn-lt"/>
                        </a:rPr>
                        <a:t> a un proyecto que se encuentra programado.</a:t>
                      </a:r>
                      <a:endParaRPr lang="es-CO" sz="1100" b="0" dirty="0">
                        <a:solidFill>
                          <a:schemeClr val="tx1"/>
                        </a:solidFill>
                        <a:latin typeface="+mn-lt"/>
                      </a:endParaRPr>
                    </a:p>
                  </a:txBody>
                  <a:tcPr marL="0" marR="0" marT="0" marB="0">
                    <a:solidFill>
                      <a:schemeClr val="accent1">
                        <a:lumMod val="40000"/>
                        <a:lumOff val="60000"/>
                      </a:schemeClr>
                    </a:solidFill>
                  </a:tcPr>
                </a:tc>
                <a:tc>
                  <a:txBody>
                    <a:bodyPr/>
                    <a:lstStyle/>
                    <a:p>
                      <a:pPr>
                        <a:lnSpc>
                          <a:spcPts val="900"/>
                        </a:lnSpc>
                        <a:spcBef>
                          <a:spcPts val="5"/>
                        </a:spcBef>
                        <a:spcAft>
                          <a:spcPts val="0"/>
                        </a:spcAft>
                      </a:pPr>
                      <a:endParaRPr lang="es-MX" sz="1100" b="0" dirty="0" smtClean="0">
                        <a:solidFill>
                          <a:schemeClr val="tx1"/>
                        </a:solidFill>
                        <a:effectLst/>
                        <a:latin typeface="+mn-lt"/>
                        <a:ea typeface="Calibri"/>
                        <a:cs typeface="Times New Roman"/>
                      </a:endParaRPr>
                    </a:p>
                    <a:p>
                      <a:pPr>
                        <a:lnSpc>
                          <a:spcPts val="900"/>
                        </a:lnSpc>
                        <a:spcBef>
                          <a:spcPts val="5"/>
                        </a:spcBef>
                        <a:spcAft>
                          <a:spcPts val="0"/>
                        </a:spcAft>
                      </a:pPr>
                      <a:endParaRPr lang="es-MX" sz="1100" b="0" dirty="0" smtClean="0">
                        <a:solidFill>
                          <a:schemeClr val="tx1"/>
                        </a:solidFill>
                        <a:effectLst/>
                        <a:latin typeface="+mn-lt"/>
                        <a:ea typeface="Calibri"/>
                        <a:cs typeface="Times New Roman"/>
                      </a:endParaRPr>
                    </a:p>
                    <a:p>
                      <a:pPr marL="0" marR="0" indent="0" algn="ctr" defTabSz="914400" rtl="0" eaLnBrk="1" fontAlgn="auto" latinLnBrk="0" hangingPunct="1">
                        <a:lnSpc>
                          <a:spcPct val="100000"/>
                        </a:lnSpc>
                        <a:spcBef>
                          <a:spcPts val="5"/>
                        </a:spcBef>
                        <a:spcAft>
                          <a:spcPts val="0"/>
                        </a:spcAft>
                        <a:buClrTx/>
                        <a:buSzTx/>
                        <a:buFontTx/>
                        <a:buNone/>
                        <a:tabLst/>
                        <a:defRPr/>
                      </a:pPr>
                      <a:r>
                        <a:rPr lang="es-MX" sz="1100" b="0" dirty="0" smtClean="0">
                          <a:solidFill>
                            <a:schemeClr val="tx1"/>
                          </a:solidFill>
                          <a:effectLst/>
                          <a:latin typeface="+mn-lt"/>
                          <a:ea typeface="Calibri"/>
                          <a:cs typeface="Times New Roman"/>
                        </a:rPr>
                        <a:t>Subdirección de Regulación</a:t>
                      </a:r>
                    </a:p>
                  </a:txBody>
                  <a:tcPr marL="0" marR="0" marT="0" marB="0">
                    <a:solidFill>
                      <a:schemeClr val="accent1">
                        <a:lumMod val="40000"/>
                        <a:lumOff val="60000"/>
                      </a:schemeClr>
                    </a:solidFill>
                  </a:tcPr>
                </a:tc>
                <a:tc>
                  <a:txBody>
                    <a:bodyPr/>
                    <a:lstStyle/>
                    <a:p>
                      <a:pPr algn="ctr">
                        <a:lnSpc>
                          <a:spcPts val="500"/>
                        </a:lnSpc>
                        <a:spcBef>
                          <a:spcPts val="50"/>
                        </a:spcBef>
                        <a:spcAft>
                          <a:spcPts val="0"/>
                        </a:spcAft>
                      </a:pPr>
                      <a:endParaRPr lang="es-MX" sz="1100" b="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MX" sz="1100" b="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MX" sz="1100" b="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MX" sz="1100" b="0" dirty="0" smtClean="0">
                        <a:solidFill>
                          <a:schemeClr val="tx1"/>
                        </a:solidFill>
                        <a:effectLst/>
                        <a:latin typeface="Calibri"/>
                        <a:ea typeface="Calibri"/>
                        <a:cs typeface="Times New Roman"/>
                      </a:endParaRPr>
                    </a:p>
                    <a:p>
                      <a:pPr algn="ctr">
                        <a:lnSpc>
                          <a:spcPts val="500"/>
                        </a:lnSpc>
                        <a:spcBef>
                          <a:spcPts val="50"/>
                        </a:spcBef>
                        <a:spcAft>
                          <a:spcPts val="0"/>
                        </a:spcAft>
                      </a:pPr>
                      <a:r>
                        <a:rPr lang="es-MX" sz="1100" b="0" dirty="0" smtClean="0">
                          <a:solidFill>
                            <a:schemeClr val="tx1"/>
                          </a:solidFill>
                          <a:effectLst/>
                          <a:latin typeface="Calibri"/>
                          <a:ea typeface="Calibri"/>
                          <a:cs typeface="Times New Roman"/>
                        </a:rPr>
                        <a:t>31/12/2016</a:t>
                      </a:r>
                      <a:endParaRPr lang="es-CO" sz="1100" b="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a:lnSpc>
                          <a:spcPts val="950"/>
                        </a:lnSpc>
                        <a:spcBef>
                          <a:spcPts val="15"/>
                        </a:spcBef>
                        <a:spcAft>
                          <a:spcPts val="0"/>
                        </a:spcAft>
                      </a:pPr>
                      <a:endParaRPr lang="es-MX" sz="1100" b="0" dirty="0" smtClean="0">
                        <a:solidFill>
                          <a:schemeClr val="tx1"/>
                        </a:solidFill>
                        <a:effectLst/>
                        <a:latin typeface="Calibri"/>
                        <a:ea typeface="Calibri"/>
                        <a:cs typeface="Times New Roman"/>
                      </a:endParaRPr>
                    </a:p>
                    <a:p>
                      <a:pPr>
                        <a:lnSpc>
                          <a:spcPts val="950"/>
                        </a:lnSpc>
                        <a:spcBef>
                          <a:spcPts val="15"/>
                        </a:spcBef>
                        <a:spcAft>
                          <a:spcPts val="0"/>
                        </a:spcAft>
                      </a:pPr>
                      <a:endParaRPr lang="es-MX" sz="1100" b="0" dirty="0" smtClean="0">
                        <a:solidFill>
                          <a:schemeClr val="tx1"/>
                        </a:solidFill>
                        <a:effectLst/>
                        <a:latin typeface="Calibri"/>
                        <a:ea typeface="Calibri"/>
                        <a:cs typeface="Times New Roman"/>
                      </a:endParaRPr>
                    </a:p>
                    <a:p>
                      <a:pPr marL="0" marR="0" indent="0" algn="l" defTabSz="914400" rtl="0" eaLnBrk="1" fontAlgn="auto" latinLnBrk="0" hangingPunct="1">
                        <a:lnSpc>
                          <a:spcPts val="950"/>
                        </a:lnSpc>
                        <a:spcBef>
                          <a:spcPts val="15"/>
                        </a:spcBef>
                        <a:spcAft>
                          <a:spcPts val="0"/>
                        </a:spcAft>
                        <a:buClrTx/>
                        <a:buSzTx/>
                        <a:buFontTx/>
                        <a:buNone/>
                        <a:tabLst/>
                        <a:defRPr/>
                      </a:pPr>
                      <a:r>
                        <a:rPr lang="es-MX" sz="1100" b="1" dirty="0" smtClean="0">
                          <a:solidFill>
                            <a:schemeClr val="tx1"/>
                          </a:solidFill>
                          <a:effectLst/>
                          <a:latin typeface="+mn-lt"/>
                          <a:ea typeface="Calibri"/>
                          <a:cs typeface="Times New Roman"/>
                        </a:rPr>
                        <a:t>    CUMPLIDA</a:t>
                      </a:r>
                    </a:p>
                  </a:txBody>
                  <a:tcPr marL="0" marR="0" marT="0" marB="0">
                    <a:solidFill>
                      <a:schemeClr val="accent1">
                        <a:lumMod val="40000"/>
                        <a:lumOff val="60000"/>
                      </a:schemeClr>
                    </a:solidFill>
                  </a:tcPr>
                </a:tc>
                <a:extLst>
                  <a:ext uri="{0D108BD9-81ED-4DB2-BD59-A6C34878D82A}">
                    <a16:rowId xmlns:a16="http://schemas.microsoft.com/office/drawing/2014/main" val="10001"/>
                  </a:ext>
                </a:extLst>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476672"/>
            <a:ext cx="1368152" cy="1008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50847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a:t>SEGUIMIENTO PLAN DE MEJORAMIENTO DE LA CGR AL 31 DE DICIEMBRE DE 2017</a:t>
            </a:r>
          </a:p>
        </p:txBody>
      </p:sp>
      <p:graphicFrame>
        <p:nvGraphicFramePr>
          <p:cNvPr id="10" name="9 Tabla"/>
          <p:cNvGraphicFramePr>
            <a:graphicFrameLocks noGrp="1"/>
          </p:cNvGraphicFramePr>
          <p:nvPr>
            <p:extLst>
              <p:ext uri="{D42A27DB-BD31-4B8C-83A1-F6EECF244321}">
                <p14:modId xmlns:p14="http://schemas.microsoft.com/office/powerpoint/2010/main" val="3783688053"/>
              </p:ext>
            </p:extLst>
          </p:nvPr>
        </p:nvGraphicFramePr>
        <p:xfrm>
          <a:off x="179513" y="1700806"/>
          <a:ext cx="8712967" cy="4104457"/>
        </p:xfrm>
        <a:graphic>
          <a:graphicData uri="http://schemas.openxmlformats.org/drawingml/2006/table">
            <a:tbl>
              <a:tblPr firstRow="1" firstCol="1" lastRow="1" lastCol="1" bandRow="1" bandCol="1">
                <a:tableStyleId>{5C22544A-7EE6-4342-B048-85BDC9FD1C3A}</a:tableStyleId>
              </a:tblPr>
              <a:tblGrid>
                <a:gridCol w="714178">
                  <a:extLst>
                    <a:ext uri="{9D8B030D-6E8A-4147-A177-3AD203B41FA5}">
                      <a16:colId xmlns:a16="http://schemas.microsoft.com/office/drawing/2014/main" val="20000"/>
                    </a:ext>
                  </a:extLst>
                </a:gridCol>
                <a:gridCol w="2094133">
                  <a:extLst>
                    <a:ext uri="{9D8B030D-6E8A-4147-A177-3AD203B41FA5}">
                      <a16:colId xmlns:a16="http://schemas.microsoft.com/office/drawing/2014/main" val="20001"/>
                    </a:ext>
                  </a:extLst>
                </a:gridCol>
                <a:gridCol w="2664296">
                  <a:extLst>
                    <a:ext uri="{9D8B030D-6E8A-4147-A177-3AD203B41FA5}">
                      <a16:colId xmlns:a16="http://schemas.microsoft.com/office/drawing/2014/main" val="20002"/>
                    </a:ext>
                  </a:extLst>
                </a:gridCol>
                <a:gridCol w="1152128">
                  <a:extLst>
                    <a:ext uri="{9D8B030D-6E8A-4147-A177-3AD203B41FA5}">
                      <a16:colId xmlns:a16="http://schemas.microsoft.com/office/drawing/2014/main" val="20003"/>
                    </a:ext>
                  </a:extLst>
                </a:gridCol>
                <a:gridCol w="1231218">
                  <a:extLst>
                    <a:ext uri="{9D8B030D-6E8A-4147-A177-3AD203B41FA5}">
                      <a16:colId xmlns:a16="http://schemas.microsoft.com/office/drawing/2014/main" val="20004"/>
                    </a:ext>
                  </a:extLst>
                </a:gridCol>
                <a:gridCol w="857014">
                  <a:extLst>
                    <a:ext uri="{9D8B030D-6E8A-4147-A177-3AD203B41FA5}">
                      <a16:colId xmlns:a16="http://schemas.microsoft.com/office/drawing/2014/main" val="20005"/>
                    </a:ext>
                  </a:extLst>
                </a:gridCol>
              </a:tblGrid>
              <a:tr h="851939">
                <a:tc>
                  <a:txBody>
                    <a:bodyPr/>
                    <a:lstStyle/>
                    <a:p>
                      <a:pPr>
                        <a:lnSpc>
                          <a:spcPts val="1000"/>
                        </a:lnSpc>
                        <a:spcBef>
                          <a:spcPts val="90"/>
                        </a:spcBef>
                        <a:spcAft>
                          <a:spcPts val="0"/>
                        </a:spcAft>
                      </a:pPr>
                      <a:r>
                        <a:rPr lang="en-US" sz="1100" dirty="0">
                          <a:effectLst/>
                        </a:rPr>
                        <a:t> </a:t>
                      </a:r>
                      <a:endParaRPr lang="es-CO" sz="1100" dirty="0">
                        <a:effectLst/>
                      </a:endParaRPr>
                    </a:p>
                    <a:p>
                      <a:pPr marL="26670" marR="20955" algn="ctr">
                        <a:lnSpc>
                          <a:spcPct val="107000"/>
                        </a:lnSpc>
                        <a:spcAft>
                          <a:spcPts val="0"/>
                        </a:spcAft>
                      </a:pPr>
                      <a:endParaRPr lang="en-US" sz="1100" spc="5" dirty="0" smtClean="0">
                        <a:effectLst/>
                      </a:endParaRPr>
                    </a:p>
                    <a:p>
                      <a:pPr marL="26670" marR="20955" algn="ctr">
                        <a:lnSpc>
                          <a:spcPct val="107000"/>
                        </a:lnSpc>
                        <a:spcAft>
                          <a:spcPts val="0"/>
                        </a:spcAft>
                      </a:pPr>
                      <a:r>
                        <a:rPr lang="en-US" sz="1100" spc="5" dirty="0" smtClean="0">
                          <a:effectLst/>
                        </a:rPr>
                        <a:t>HALLAZGO</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750"/>
                        </a:lnSpc>
                        <a:spcBef>
                          <a:spcPts val="5"/>
                        </a:spcBef>
                        <a:spcAft>
                          <a:spcPts val="0"/>
                        </a:spcAft>
                      </a:pPr>
                      <a:r>
                        <a:rPr lang="es-CO" sz="1100" dirty="0">
                          <a:effectLst/>
                        </a:rPr>
                        <a:t> </a:t>
                      </a:r>
                    </a:p>
                    <a:p>
                      <a:pPr>
                        <a:lnSpc>
                          <a:spcPts val="1000"/>
                        </a:lnSpc>
                        <a:spcAft>
                          <a:spcPts val="0"/>
                        </a:spcAft>
                      </a:pPr>
                      <a:r>
                        <a:rPr lang="es-CO" sz="1100" dirty="0">
                          <a:effectLst/>
                        </a:rPr>
                        <a:t>  </a:t>
                      </a:r>
                      <a:endParaRPr lang="es-CO" sz="1100" dirty="0" smtClean="0">
                        <a:effectLst/>
                      </a:endParaRPr>
                    </a:p>
                    <a:p>
                      <a:pPr>
                        <a:lnSpc>
                          <a:spcPts val="1000"/>
                        </a:lnSpc>
                        <a:spcAft>
                          <a:spcPts val="0"/>
                        </a:spcAft>
                      </a:pPr>
                      <a:r>
                        <a:rPr lang="es-MX" sz="1100" dirty="0" smtClean="0">
                          <a:effectLst/>
                        </a:rPr>
                        <a:t>    </a:t>
                      </a:r>
                    </a:p>
                    <a:p>
                      <a:pPr algn="ctr">
                        <a:lnSpc>
                          <a:spcPts val="1000"/>
                        </a:lnSpc>
                        <a:spcAft>
                          <a:spcPts val="0"/>
                        </a:spcAft>
                      </a:pPr>
                      <a:r>
                        <a:rPr lang="es-MX" sz="1100" dirty="0" smtClean="0">
                          <a:effectLst/>
                        </a:rPr>
                        <a:t>  ACCIÓN DE MEJORA/UNIDAD DE MEDIDA /CANTIDADES</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endParaRPr lang="en-US" sz="1100" dirty="0" smtClean="0">
                        <a:effectLst/>
                      </a:endParaRPr>
                    </a:p>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spc="-5" dirty="0" smtClean="0">
                          <a:effectLst/>
                        </a:rPr>
                        <a:t>AC</a:t>
                      </a:r>
                      <a:r>
                        <a:rPr lang="en-US" sz="1100" dirty="0" smtClean="0">
                          <a:effectLst/>
                        </a:rPr>
                        <a:t>T</a:t>
                      </a:r>
                      <a:r>
                        <a:rPr lang="en-US" sz="1100" spc="-10" dirty="0" smtClean="0">
                          <a:effectLst/>
                        </a:rPr>
                        <a:t>I</a:t>
                      </a:r>
                      <a:r>
                        <a:rPr lang="en-US" sz="1100" spc="-5" dirty="0" smtClean="0">
                          <a:effectLst/>
                        </a:rPr>
                        <a:t>VI</a:t>
                      </a:r>
                      <a:r>
                        <a:rPr lang="en-US" sz="1100" dirty="0" smtClean="0">
                          <a:effectLst/>
                        </a:rPr>
                        <a:t>D</a:t>
                      </a:r>
                      <a:r>
                        <a:rPr lang="en-US" sz="1100" spc="-5" dirty="0" smtClean="0">
                          <a:effectLst/>
                        </a:rPr>
                        <a:t>A</a:t>
                      </a:r>
                      <a:r>
                        <a:rPr lang="en-US" sz="1100" dirty="0" smtClean="0">
                          <a:effectLst/>
                        </a:rPr>
                        <a:t>D</a:t>
                      </a:r>
                      <a:r>
                        <a:rPr lang="en-US" sz="1100" spc="5" dirty="0" smtClean="0">
                          <a:effectLst/>
                        </a:rPr>
                        <a:t>E</a:t>
                      </a:r>
                      <a:r>
                        <a:rPr lang="en-US" sz="1100" dirty="0" smtClean="0">
                          <a:effectLst/>
                        </a:rPr>
                        <a:t>S</a:t>
                      </a:r>
                      <a:r>
                        <a:rPr lang="en-US" sz="1100" spc="-15" dirty="0" smtClean="0">
                          <a:effectLst/>
                        </a:rPr>
                        <a:t> </a:t>
                      </a:r>
                      <a:r>
                        <a:rPr lang="en-US" sz="1100" spc="5" dirty="0">
                          <a:effectLst/>
                        </a:rPr>
                        <a:t>RE</a:t>
                      </a:r>
                      <a:r>
                        <a:rPr lang="en-US" sz="1100" spc="-5" dirty="0">
                          <a:effectLst/>
                        </a:rPr>
                        <a:t>A</a:t>
                      </a:r>
                      <a:r>
                        <a:rPr lang="en-US" sz="1100" spc="-10" dirty="0">
                          <a:effectLst/>
                        </a:rPr>
                        <a:t>L</a:t>
                      </a:r>
                      <a:r>
                        <a:rPr lang="en-US" sz="1100" spc="-5" dirty="0">
                          <a:effectLst/>
                        </a:rPr>
                        <a:t>I</a:t>
                      </a:r>
                      <a:r>
                        <a:rPr lang="en-US" sz="1100" dirty="0">
                          <a:effectLst/>
                        </a:rPr>
                        <a:t>Z</a:t>
                      </a:r>
                      <a:r>
                        <a:rPr lang="en-US" sz="1100" spc="-5" dirty="0">
                          <a:effectLst/>
                        </a:rPr>
                        <a:t>A</a:t>
                      </a:r>
                      <a:r>
                        <a:rPr lang="en-US" sz="1100" dirty="0">
                          <a:effectLst/>
                        </a:rPr>
                        <a:t>D</a:t>
                      </a:r>
                      <a:r>
                        <a:rPr lang="en-US" sz="1100" spc="-5" dirty="0">
                          <a:effectLst/>
                        </a:rPr>
                        <a:t>A</a:t>
                      </a:r>
                      <a:r>
                        <a:rPr lang="en-US" sz="1100" dirty="0">
                          <a:effectLst/>
                        </a:rPr>
                        <a:t>S</a:t>
                      </a:r>
                      <a:r>
                        <a:rPr lang="en-US" sz="1100" spc="-35" dirty="0">
                          <a:effectLst/>
                        </a:rPr>
                        <a:t> </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s-CO" sz="1100" dirty="0">
                        <a:effectLst/>
                      </a:endParaRPr>
                    </a:p>
                    <a:p>
                      <a:pPr algn="ctr">
                        <a:lnSpc>
                          <a:spcPts val="1300"/>
                        </a:lnSpc>
                        <a:spcBef>
                          <a:spcPts val="100"/>
                        </a:spcBef>
                        <a:spcAft>
                          <a:spcPts val="0"/>
                        </a:spcAft>
                      </a:pPr>
                      <a:r>
                        <a:rPr lang="en-US" sz="1100" dirty="0">
                          <a:effectLst/>
                        </a:rPr>
                        <a:t> </a:t>
                      </a:r>
                      <a:endParaRPr lang="en-US" sz="1100" dirty="0" smtClean="0">
                        <a:effectLst/>
                      </a:endParaRPr>
                    </a:p>
                    <a:p>
                      <a:pPr algn="ctr">
                        <a:lnSpc>
                          <a:spcPts val="1300"/>
                        </a:lnSpc>
                        <a:spcBef>
                          <a:spcPts val="100"/>
                        </a:spcBef>
                        <a:spcAft>
                          <a:spcPts val="0"/>
                        </a:spcAft>
                      </a:pPr>
                      <a:r>
                        <a:rPr lang="en-US" sz="1100" spc="5" dirty="0" smtClean="0">
                          <a:effectLst/>
                        </a:rPr>
                        <a:t>RESP</a:t>
                      </a:r>
                      <a:r>
                        <a:rPr lang="en-US" sz="1100" dirty="0" smtClean="0">
                          <a:effectLst/>
                        </a:rPr>
                        <a:t>ON</a:t>
                      </a:r>
                      <a:r>
                        <a:rPr lang="en-US" sz="1100" spc="5" dirty="0" smtClean="0">
                          <a:effectLst/>
                        </a:rPr>
                        <a:t>S</a:t>
                      </a:r>
                      <a:r>
                        <a:rPr lang="en-US" sz="1100" spc="-5" dirty="0" smtClean="0">
                          <a:effectLst/>
                        </a:rPr>
                        <a:t>AB</a:t>
                      </a:r>
                      <a:r>
                        <a:rPr lang="en-US" sz="1100" spc="-10" dirty="0" smtClean="0">
                          <a:effectLst/>
                        </a:rPr>
                        <a:t>L</a:t>
                      </a:r>
                      <a:r>
                        <a:rPr lang="en-US" sz="1100" dirty="0" smtClean="0">
                          <a:effectLst/>
                        </a:rPr>
                        <a:t>E</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dirty="0" smtClean="0">
                          <a:effectLst/>
                        </a:rPr>
                        <a:t> </a:t>
                      </a:r>
                    </a:p>
                    <a:p>
                      <a:pPr algn="ctr">
                        <a:lnSpc>
                          <a:spcPts val="1000"/>
                        </a:lnSpc>
                        <a:spcAft>
                          <a:spcPts val="0"/>
                        </a:spcAft>
                      </a:pPr>
                      <a:r>
                        <a:rPr lang="en-US" sz="1100" dirty="0" smtClean="0">
                          <a:effectLst/>
                        </a:rPr>
                        <a:t>FECHA </a:t>
                      </a:r>
                    </a:p>
                    <a:p>
                      <a:pPr algn="ctr">
                        <a:lnSpc>
                          <a:spcPts val="1000"/>
                        </a:lnSpc>
                        <a:spcAft>
                          <a:spcPts val="0"/>
                        </a:spcAft>
                      </a:pPr>
                      <a:r>
                        <a:rPr lang="en-US" sz="1100" dirty="0" smtClean="0">
                          <a:effectLst/>
                        </a:rPr>
                        <a:t>DE  VENCIMIENTO                                             CGR</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spc="5" dirty="0" smtClean="0">
                          <a:effectLst/>
                        </a:rPr>
                        <a:t>ES</a:t>
                      </a:r>
                      <a:r>
                        <a:rPr lang="en-US" sz="1100" dirty="0" smtClean="0">
                          <a:effectLst/>
                        </a:rPr>
                        <a:t>T</a:t>
                      </a:r>
                      <a:r>
                        <a:rPr lang="en-US" sz="1100" spc="-10" dirty="0" smtClean="0">
                          <a:effectLst/>
                        </a:rPr>
                        <a:t>A</a:t>
                      </a:r>
                      <a:r>
                        <a:rPr lang="en-US" sz="1100" dirty="0" smtClean="0">
                          <a:effectLst/>
                        </a:rPr>
                        <a:t>DO</a:t>
                      </a:r>
                      <a:r>
                        <a:rPr lang="en-US" sz="1100" spc="-5" dirty="0" smtClean="0">
                          <a:effectLst/>
                        </a:rPr>
                        <a:t> </a:t>
                      </a:r>
                      <a:r>
                        <a:rPr lang="en-US" sz="1100" dirty="0">
                          <a:effectLst/>
                        </a:rPr>
                        <a:t>DE</a:t>
                      </a:r>
                      <a:r>
                        <a:rPr lang="en-US" sz="1100" spc="10" dirty="0">
                          <a:effectLst/>
                        </a:rPr>
                        <a:t> </a:t>
                      </a:r>
                      <a:r>
                        <a:rPr lang="en-US" sz="1100" spc="-10" dirty="0">
                          <a:effectLst/>
                        </a:rPr>
                        <a:t>L</a:t>
                      </a:r>
                      <a:r>
                        <a:rPr lang="en-US" sz="1100" dirty="0">
                          <a:effectLst/>
                        </a:rPr>
                        <a:t>A </a:t>
                      </a:r>
                      <a:r>
                        <a:rPr lang="en-US" sz="1100" spc="-5" dirty="0">
                          <a:effectLst/>
                        </a:rPr>
                        <a:t>AC</a:t>
                      </a:r>
                      <a:r>
                        <a:rPr lang="en-US" sz="1100" dirty="0">
                          <a:effectLst/>
                        </a:rPr>
                        <a:t>T</a:t>
                      </a:r>
                      <a:r>
                        <a:rPr lang="en-US" sz="1100" spc="-10" dirty="0">
                          <a:effectLst/>
                        </a:rPr>
                        <a:t>I</a:t>
                      </a:r>
                      <a:r>
                        <a:rPr lang="en-US" sz="1100" spc="-5" dirty="0">
                          <a:effectLst/>
                        </a:rPr>
                        <a:t>VI</a:t>
                      </a:r>
                      <a:r>
                        <a:rPr lang="en-US" sz="1100" dirty="0">
                          <a:effectLst/>
                        </a:rPr>
                        <a:t>D</a:t>
                      </a:r>
                      <a:r>
                        <a:rPr lang="en-US" sz="1100" spc="-5" dirty="0">
                          <a:effectLst/>
                        </a:rPr>
                        <a:t>A</a:t>
                      </a:r>
                      <a:r>
                        <a:rPr lang="en-US" sz="1100" dirty="0">
                          <a:effectLst/>
                        </a:rPr>
                        <a:t>D</a:t>
                      </a:r>
                      <a:endParaRPr lang="es-CO" sz="1100" dirty="0">
                        <a:effectLst/>
                        <a:latin typeface="Calibri"/>
                        <a:ea typeface="Calibri"/>
                        <a:cs typeface="Times New Roman"/>
                      </a:endParaRPr>
                    </a:p>
                  </a:txBody>
                  <a:tcPr marL="0" marR="0" marT="0" marB="0">
                    <a:solidFill>
                      <a:schemeClr val="tx2"/>
                    </a:solidFill>
                  </a:tcPr>
                </a:tc>
                <a:extLst>
                  <a:ext uri="{0D108BD9-81ED-4DB2-BD59-A6C34878D82A}">
                    <a16:rowId xmlns:a16="http://schemas.microsoft.com/office/drawing/2014/main" val="10000"/>
                  </a:ext>
                </a:extLst>
              </a:tr>
              <a:tr h="3252518">
                <a:tc>
                  <a:txBody>
                    <a:bodyPr/>
                    <a:lstStyle/>
                    <a:p>
                      <a:pPr algn="ctr"/>
                      <a:endParaRPr lang="es-MX" sz="1100" dirty="0" smtClean="0">
                        <a:solidFill>
                          <a:schemeClr val="tx1"/>
                        </a:solidFill>
                      </a:endParaRPr>
                    </a:p>
                    <a:p>
                      <a:pPr algn="ctr"/>
                      <a:endParaRPr lang="es-MX" sz="1100" dirty="0" smtClean="0">
                        <a:solidFill>
                          <a:schemeClr val="tx1"/>
                        </a:solidFill>
                      </a:endParaRPr>
                    </a:p>
                    <a:p>
                      <a:pPr algn="ctr"/>
                      <a:endParaRPr lang="es-MX" sz="1100" dirty="0" smtClean="0">
                        <a:solidFill>
                          <a:schemeClr val="tx1"/>
                        </a:solidFill>
                      </a:endParaRPr>
                    </a:p>
                    <a:p>
                      <a:pPr algn="ctr"/>
                      <a:r>
                        <a:rPr lang="es-MX" sz="1100" b="0" dirty="0" smtClean="0">
                          <a:solidFill>
                            <a:schemeClr val="tx1"/>
                          </a:solidFill>
                        </a:rPr>
                        <a:t>8</a:t>
                      </a:r>
                      <a:endParaRPr lang="es-CO" sz="1100" b="0" dirty="0">
                        <a:solidFill>
                          <a:schemeClr val="tx1"/>
                        </a:solidFill>
                      </a:endParaRPr>
                    </a:p>
                  </a:txBody>
                  <a:tcPr marL="0" marR="0" marT="0" marB="0">
                    <a:solidFill>
                      <a:schemeClr val="accent1">
                        <a:lumMod val="40000"/>
                        <a:lumOff val="6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s-MX" sz="1100" b="0"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CO" sz="1100" b="0" i="0" kern="1200" dirty="0" smtClean="0">
                          <a:solidFill>
                            <a:schemeClr val="tx1"/>
                          </a:solidFill>
                          <a:effectLst/>
                          <a:latin typeface="+mn-lt"/>
                          <a:ea typeface="+mn-ea"/>
                          <a:cs typeface="+mn-cs"/>
                        </a:rPr>
                        <a:t>Utilizar la página web de la Entidad para socializar las solicitudes de modificación de costos de referencia o  fórmulas tarifarias, que presenten las personas prestadoras de los servicios públicos.</a:t>
                      </a:r>
                    </a:p>
                    <a:p>
                      <a:pPr marL="0" marR="0" indent="0" algn="just" defTabSz="914400" rtl="0" eaLnBrk="1" fontAlgn="auto" latinLnBrk="0" hangingPunct="1">
                        <a:lnSpc>
                          <a:spcPct val="100000"/>
                        </a:lnSpc>
                        <a:spcBef>
                          <a:spcPts val="0"/>
                        </a:spcBef>
                        <a:spcAft>
                          <a:spcPts val="0"/>
                        </a:spcAft>
                        <a:buClrTx/>
                        <a:buSzTx/>
                        <a:buFontTx/>
                        <a:buNone/>
                        <a:tabLst/>
                        <a:defRPr/>
                      </a:pPr>
                      <a:endParaRPr lang="es-MX" sz="1100" b="0"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MX" sz="1100" b="1" i="0" kern="1200" dirty="0" smtClean="0">
                          <a:solidFill>
                            <a:schemeClr val="tx1"/>
                          </a:solidFill>
                          <a:effectLst/>
                          <a:latin typeface="+mn-lt"/>
                          <a:ea typeface="+mn-ea"/>
                          <a:cs typeface="+mn-cs"/>
                        </a:rPr>
                        <a:t>UNIDAD DE MEDIDA/CANTIDADES: </a:t>
                      </a:r>
                    </a:p>
                    <a:p>
                      <a:pPr marL="0" marR="0" indent="0" algn="just" defTabSz="914400" rtl="0" eaLnBrk="1" fontAlgn="auto" latinLnBrk="0" hangingPunct="1">
                        <a:lnSpc>
                          <a:spcPct val="100000"/>
                        </a:lnSpc>
                        <a:spcBef>
                          <a:spcPts val="0"/>
                        </a:spcBef>
                        <a:spcAft>
                          <a:spcPts val="0"/>
                        </a:spcAft>
                        <a:buClrTx/>
                        <a:buSzTx/>
                        <a:buFontTx/>
                        <a:buNone/>
                        <a:tabLst/>
                        <a:defRPr/>
                      </a:pPr>
                      <a:r>
                        <a:rPr lang="es-CO" sz="1100" b="0" i="0" kern="1200" dirty="0" smtClean="0">
                          <a:solidFill>
                            <a:schemeClr val="tx1"/>
                          </a:solidFill>
                          <a:effectLst/>
                          <a:latin typeface="+mn-lt"/>
                          <a:ea typeface="+mn-ea"/>
                          <a:cs typeface="+mn-cs"/>
                        </a:rPr>
                        <a:t>-Creación de un link en la página WEB para la publicación de las solicitudes de modificación.</a:t>
                      </a:r>
                    </a:p>
                    <a:p>
                      <a:pPr marL="0" marR="0" indent="0" algn="just" defTabSz="914400" rtl="0" eaLnBrk="1" fontAlgn="auto" latinLnBrk="0" hangingPunct="1">
                        <a:lnSpc>
                          <a:spcPct val="100000"/>
                        </a:lnSpc>
                        <a:spcBef>
                          <a:spcPts val="0"/>
                        </a:spcBef>
                        <a:spcAft>
                          <a:spcPts val="0"/>
                        </a:spcAft>
                        <a:buClrTx/>
                        <a:buSzTx/>
                        <a:buFontTx/>
                        <a:buNone/>
                        <a:tabLst/>
                        <a:defRPr/>
                      </a:pPr>
                      <a:r>
                        <a:rPr lang="es-MX" sz="1100" b="0" i="0" kern="1200" dirty="0" smtClean="0">
                          <a:solidFill>
                            <a:schemeClr val="tx1"/>
                          </a:solidFill>
                          <a:effectLst/>
                          <a:latin typeface="+mn-lt"/>
                          <a:ea typeface="+mn-ea"/>
                          <a:cs typeface="+mn-cs"/>
                        </a:rPr>
                        <a:t>-1</a:t>
                      </a:r>
                      <a:endParaRPr lang="es-CO" sz="1100" b="0" i="0" kern="1200" dirty="0" smtClean="0">
                        <a:solidFill>
                          <a:schemeClr val="tx1"/>
                        </a:solidFill>
                        <a:effectLst/>
                        <a:latin typeface="+mn-lt"/>
                        <a:ea typeface="+mn-ea"/>
                        <a:cs typeface="+mn-cs"/>
                      </a:endParaRPr>
                    </a:p>
                  </a:txBody>
                  <a:tcPr marL="0" marR="0" marT="0" marB="0">
                    <a:solidFill>
                      <a:schemeClr val="accent1">
                        <a:lumMod val="40000"/>
                        <a:lumOff val="60000"/>
                      </a:schemeClr>
                    </a:solidFill>
                  </a:tcPr>
                </a:tc>
                <a:tc>
                  <a:txBody>
                    <a:bodyPr/>
                    <a:lstStyle/>
                    <a:p>
                      <a:pPr algn="just"/>
                      <a:endParaRPr lang="es-CO" sz="1100" b="0" kern="1200" dirty="0" smtClean="0">
                        <a:solidFill>
                          <a:schemeClr val="dk1"/>
                        </a:solidFill>
                        <a:effectLst/>
                        <a:latin typeface="+mn-lt"/>
                        <a:ea typeface="+mn-ea"/>
                        <a:cs typeface="+mn-cs"/>
                      </a:endParaRPr>
                    </a:p>
                    <a:p>
                      <a:pPr algn="just"/>
                      <a:r>
                        <a:rPr lang="es-CO" sz="1100" b="0" kern="1200" dirty="0" smtClean="0">
                          <a:solidFill>
                            <a:schemeClr val="dk1"/>
                          </a:solidFill>
                          <a:effectLst/>
                          <a:latin typeface="+mn-lt"/>
                          <a:ea typeface="+mn-ea"/>
                          <a:cs typeface="+mn-cs"/>
                        </a:rPr>
                        <a:t>Existe el canal en la página web y en el aplicativo de normatividad para la publicación del estado de las solicitudes de modificación de costos, no obstante, a 30 de junio no se expidieron autos de inicio o comunicados de prensa que den inicio a actuaciones administrativas.</a:t>
                      </a:r>
                    </a:p>
                    <a:p>
                      <a:pPr algn="just"/>
                      <a:r>
                        <a:rPr lang="es-CO" sz="1100" b="0" kern="1200" dirty="0" smtClean="0">
                          <a:solidFill>
                            <a:schemeClr val="dk1"/>
                          </a:solidFill>
                          <a:effectLst/>
                          <a:latin typeface="+mn-lt"/>
                          <a:ea typeface="+mn-ea"/>
                          <a:cs typeface="+mn-cs"/>
                        </a:rPr>
                        <a:t> </a:t>
                      </a:r>
                    </a:p>
                    <a:p>
                      <a:pPr algn="just"/>
                      <a:r>
                        <a:rPr lang="es-CO" sz="1100" b="0" kern="1200" dirty="0" smtClean="0">
                          <a:solidFill>
                            <a:schemeClr val="dk1"/>
                          </a:solidFill>
                          <a:effectLst/>
                          <a:latin typeface="+mn-lt"/>
                          <a:ea typeface="+mn-ea"/>
                          <a:cs typeface="+mn-cs"/>
                        </a:rPr>
                        <a:t>En el aplicativo de normatividad se registra el estado de las actuaciones administrativas de carácter particular, para publicación en la página web a través del link de transparencia. Se expidieron 7 autos en el desarrollo de las actuaciones admirativas. </a:t>
                      </a:r>
                    </a:p>
                  </a:txBody>
                  <a:tcPr marL="0" marR="0" marT="0" marB="0">
                    <a:solidFill>
                      <a:schemeClr val="accent1">
                        <a:lumMod val="40000"/>
                        <a:lumOff val="60000"/>
                      </a:schemeClr>
                    </a:solidFill>
                  </a:tcPr>
                </a:tc>
                <a:tc>
                  <a:txBody>
                    <a:bodyPr/>
                    <a:lstStyle/>
                    <a:p>
                      <a:pPr>
                        <a:lnSpc>
                          <a:spcPts val="900"/>
                        </a:lnSpc>
                        <a:spcBef>
                          <a:spcPts val="5"/>
                        </a:spcBef>
                        <a:spcAft>
                          <a:spcPts val="0"/>
                        </a:spcAft>
                      </a:pPr>
                      <a:endParaRPr lang="es-MX" sz="1100" b="0" dirty="0" smtClean="0">
                        <a:solidFill>
                          <a:schemeClr val="tx1"/>
                        </a:solidFill>
                        <a:effectLst/>
                        <a:latin typeface="+mn-lt"/>
                        <a:ea typeface="Calibri"/>
                        <a:cs typeface="Times New Roman"/>
                      </a:endParaRPr>
                    </a:p>
                    <a:p>
                      <a:pPr>
                        <a:lnSpc>
                          <a:spcPts val="900"/>
                        </a:lnSpc>
                        <a:spcBef>
                          <a:spcPts val="5"/>
                        </a:spcBef>
                        <a:spcAft>
                          <a:spcPts val="0"/>
                        </a:spcAft>
                      </a:pPr>
                      <a:endParaRPr lang="es-MX" sz="1100" b="0" dirty="0" smtClean="0">
                        <a:solidFill>
                          <a:schemeClr val="tx1"/>
                        </a:solidFill>
                        <a:effectLst/>
                        <a:latin typeface="+mn-lt"/>
                        <a:ea typeface="Calibri"/>
                        <a:cs typeface="Times New Roman"/>
                      </a:endParaRPr>
                    </a:p>
                    <a:p>
                      <a:pPr marL="0" marR="0" indent="0" algn="ctr" defTabSz="914400" rtl="0" eaLnBrk="1" fontAlgn="auto" latinLnBrk="0" hangingPunct="1">
                        <a:lnSpc>
                          <a:spcPct val="100000"/>
                        </a:lnSpc>
                        <a:spcBef>
                          <a:spcPts val="5"/>
                        </a:spcBef>
                        <a:spcAft>
                          <a:spcPts val="0"/>
                        </a:spcAft>
                        <a:buClrTx/>
                        <a:buSzTx/>
                        <a:buFontTx/>
                        <a:buNone/>
                        <a:tabLst/>
                        <a:defRPr/>
                      </a:pPr>
                      <a:r>
                        <a:rPr lang="es-MX" sz="1100" b="0" dirty="0" smtClean="0">
                          <a:solidFill>
                            <a:schemeClr val="tx1"/>
                          </a:solidFill>
                          <a:effectLst/>
                          <a:latin typeface="+mn-lt"/>
                          <a:ea typeface="Calibri"/>
                          <a:cs typeface="Times New Roman"/>
                        </a:rPr>
                        <a:t>Subdirección de Regulación</a:t>
                      </a:r>
                    </a:p>
                  </a:txBody>
                  <a:tcPr marL="0" marR="0" marT="0" marB="0">
                    <a:solidFill>
                      <a:schemeClr val="accent1">
                        <a:lumMod val="40000"/>
                        <a:lumOff val="60000"/>
                      </a:schemeClr>
                    </a:solidFill>
                  </a:tcPr>
                </a:tc>
                <a:tc>
                  <a:txBody>
                    <a:bodyPr/>
                    <a:lstStyle/>
                    <a:p>
                      <a:pPr algn="ctr">
                        <a:lnSpc>
                          <a:spcPts val="500"/>
                        </a:lnSpc>
                        <a:spcBef>
                          <a:spcPts val="50"/>
                        </a:spcBef>
                        <a:spcAft>
                          <a:spcPts val="0"/>
                        </a:spcAft>
                      </a:pPr>
                      <a:endParaRPr lang="es-MX" sz="1100" b="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MX" sz="1100" b="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MX" sz="1100" b="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MX" sz="1100" b="0" dirty="0" smtClean="0">
                        <a:solidFill>
                          <a:schemeClr val="tx1"/>
                        </a:solidFill>
                        <a:effectLst/>
                        <a:latin typeface="Calibri"/>
                        <a:ea typeface="Calibri"/>
                        <a:cs typeface="Times New Roman"/>
                      </a:endParaRPr>
                    </a:p>
                    <a:p>
                      <a:pPr algn="ctr">
                        <a:lnSpc>
                          <a:spcPts val="500"/>
                        </a:lnSpc>
                        <a:spcBef>
                          <a:spcPts val="50"/>
                        </a:spcBef>
                        <a:spcAft>
                          <a:spcPts val="0"/>
                        </a:spcAft>
                      </a:pPr>
                      <a:r>
                        <a:rPr lang="es-MX" sz="1100" b="0" baseline="0" dirty="0" smtClean="0">
                          <a:solidFill>
                            <a:schemeClr val="tx1"/>
                          </a:solidFill>
                          <a:effectLst/>
                          <a:latin typeface="+mn-lt"/>
                          <a:ea typeface="Calibri"/>
                          <a:cs typeface="Times New Roman"/>
                        </a:rPr>
                        <a:t> </a:t>
                      </a:r>
                      <a:r>
                        <a:rPr lang="es-MX" sz="1100" b="0" dirty="0" smtClean="0">
                          <a:solidFill>
                            <a:schemeClr val="tx1"/>
                          </a:solidFill>
                          <a:effectLst/>
                          <a:latin typeface="+mn-lt"/>
                          <a:ea typeface="Calibri"/>
                          <a:cs typeface="Times New Roman"/>
                        </a:rPr>
                        <a:t>30/6/2016</a:t>
                      </a:r>
                      <a:endParaRPr lang="es-CO" sz="1100" b="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a:lnSpc>
                          <a:spcPts val="950"/>
                        </a:lnSpc>
                        <a:spcBef>
                          <a:spcPts val="15"/>
                        </a:spcBef>
                        <a:spcAft>
                          <a:spcPts val="0"/>
                        </a:spcAft>
                      </a:pPr>
                      <a:endParaRPr lang="es-MX" sz="1100" b="0" dirty="0" smtClean="0">
                        <a:solidFill>
                          <a:schemeClr val="tx1"/>
                        </a:solidFill>
                        <a:effectLst/>
                        <a:latin typeface="Calibri"/>
                        <a:ea typeface="Calibri"/>
                        <a:cs typeface="Times New Roman"/>
                      </a:endParaRPr>
                    </a:p>
                    <a:p>
                      <a:pPr>
                        <a:lnSpc>
                          <a:spcPts val="950"/>
                        </a:lnSpc>
                        <a:spcBef>
                          <a:spcPts val="15"/>
                        </a:spcBef>
                        <a:spcAft>
                          <a:spcPts val="0"/>
                        </a:spcAft>
                      </a:pPr>
                      <a:endParaRPr lang="es-MX" sz="1100" b="0" dirty="0" smtClean="0">
                        <a:solidFill>
                          <a:schemeClr val="tx1"/>
                        </a:solidFill>
                        <a:effectLst/>
                        <a:latin typeface="Calibri"/>
                        <a:ea typeface="Calibri"/>
                        <a:cs typeface="Times New Roman"/>
                      </a:endParaRPr>
                    </a:p>
                    <a:p>
                      <a:pPr>
                        <a:lnSpc>
                          <a:spcPts val="950"/>
                        </a:lnSpc>
                        <a:spcBef>
                          <a:spcPts val="15"/>
                        </a:spcBef>
                        <a:spcAft>
                          <a:spcPts val="0"/>
                        </a:spcAft>
                      </a:pPr>
                      <a:r>
                        <a:rPr lang="es-MX" sz="900" b="1" baseline="0" dirty="0" smtClean="0">
                          <a:solidFill>
                            <a:schemeClr val="tx1"/>
                          </a:solidFill>
                          <a:effectLst/>
                          <a:latin typeface="+mn-lt"/>
                          <a:ea typeface="Calibri"/>
                          <a:cs typeface="Times New Roman"/>
                        </a:rPr>
                        <a:t>    </a:t>
                      </a:r>
                      <a:r>
                        <a:rPr lang="es-MX" sz="1100" b="1" dirty="0" smtClean="0">
                          <a:solidFill>
                            <a:schemeClr val="tx1"/>
                          </a:solidFill>
                          <a:effectLst/>
                          <a:latin typeface="+mn-lt"/>
                          <a:ea typeface="Calibri"/>
                          <a:cs typeface="Times New Roman"/>
                        </a:rPr>
                        <a:t>CUMPLIDA</a:t>
                      </a:r>
                      <a:endParaRPr lang="es-CO" sz="1100" b="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extLst>
                  <a:ext uri="{0D108BD9-81ED-4DB2-BD59-A6C34878D82A}">
                    <a16:rowId xmlns:a16="http://schemas.microsoft.com/office/drawing/2014/main" val="10001"/>
                  </a:ext>
                </a:extLst>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476672"/>
            <a:ext cx="1368152" cy="1008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88625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a:t>SEGUIMIENTO PLAN DE MEJORAMIENTO DE LA CGR AL 31 DE DICIEMBRE DE 2017</a:t>
            </a:r>
          </a:p>
        </p:txBody>
      </p:sp>
      <p:graphicFrame>
        <p:nvGraphicFramePr>
          <p:cNvPr id="10" name="9 Tabla"/>
          <p:cNvGraphicFramePr>
            <a:graphicFrameLocks noGrp="1"/>
          </p:cNvGraphicFramePr>
          <p:nvPr>
            <p:extLst>
              <p:ext uri="{D42A27DB-BD31-4B8C-83A1-F6EECF244321}">
                <p14:modId xmlns:p14="http://schemas.microsoft.com/office/powerpoint/2010/main" val="382634090"/>
              </p:ext>
            </p:extLst>
          </p:nvPr>
        </p:nvGraphicFramePr>
        <p:xfrm>
          <a:off x="179511" y="1484783"/>
          <a:ext cx="8712968" cy="4392490"/>
        </p:xfrm>
        <a:graphic>
          <a:graphicData uri="http://schemas.openxmlformats.org/drawingml/2006/table">
            <a:tbl>
              <a:tblPr firstRow="1" firstCol="1" lastRow="1" lastCol="1" bandRow="1" bandCol="1">
                <a:tableStyleId>{5C22544A-7EE6-4342-B048-85BDC9FD1C3A}</a:tableStyleId>
              </a:tblPr>
              <a:tblGrid>
                <a:gridCol w="720080">
                  <a:extLst>
                    <a:ext uri="{9D8B030D-6E8A-4147-A177-3AD203B41FA5}">
                      <a16:colId xmlns:a16="http://schemas.microsoft.com/office/drawing/2014/main" val="20000"/>
                    </a:ext>
                  </a:extLst>
                </a:gridCol>
                <a:gridCol w="2088232">
                  <a:extLst>
                    <a:ext uri="{9D8B030D-6E8A-4147-A177-3AD203B41FA5}">
                      <a16:colId xmlns:a16="http://schemas.microsoft.com/office/drawing/2014/main" val="20001"/>
                    </a:ext>
                  </a:extLst>
                </a:gridCol>
                <a:gridCol w="2664297">
                  <a:extLst>
                    <a:ext uri="{9D8B030D-6E8A-4147-A177-3AD203B41FA5}">
                      <a16:colId xmlns:a16="http://schemas.microsoft.com/office/drawing/2014/main" val="20002"/>
                    </a:ext>
                  </a:extLst>
                </a:gridCol>
                <a:gridCol w="1080120">
                  <a:extLst>
                    <a:ext uri="{9D8B030D-6E8A-4147-A177-3AD203B41FA5}">
                      <a16:colId xmlns:a16="http://schemas.microsoft.com/office/drawing/2014/main" val="20003"/>
                    </a:ext>
                  </a:extLst>
                </a:gridCol>
                <a:gridCol w="1303225">
                  <a:extLst>
                    <a:ext uri="{9D8B030D-6E8A-4147-A177-3AD203B41FA5}">
                      <a16:colId xmlns:a16="http://schemas.microsoft.com/office/drawing/2014/main" val="20004"/>
                    </a:ext>
                  </a:extLst>
                </a:gridCol>
                <a:gridCol w="857014">
                  <a:extLst>
                    <a:ext uri="{9D8B030D-6E8A-4147-A177-3AD203B41FA5}">
                      <a16:colId xmlns:a16="http://schemas.microsoft.com/office/drawing/2014/main" val="20005"/>
                    </a:ext>
                  </a:extLst>
                </a:gridCol>
              </a:tblGrid>
              <a:tr h="522144">
                <a:tc>
                  <a:txBody>
                    <a:bodyPr/>
                    <a:lstStyle/>
                    <a:p>
                      <a:pPr>
                        <a:lnSpc>
                          <a:spcPts val="1000"/>
                        </a:lnSpc>
                        <a:spcBef>
                          <a:spcPts val="90"/>
                        </a:spcBef>
                        <a:spcAft>
                          <a:spcPts val="0"/>
                        </a:spcAft>
                      </a:pPr>
                      <a:r>
                        <a:rPr lang="en-US" sz="1100" dirty="0">
                          <a:effectLst/>
                        </a:rPr>
                        <a:t> </a:t>
                      </a:r>
                      <a:endParaRPr lang="en-US" sz="1100" spc="5" dirty="0" smtClean="0">
                        <a:effectLst/>
                      </a:endParaRPr>
                    </a:p>
                    <a:p>
                      <a:pPr marL="26670" marR="20955" algn="ctr">
                        <a:lnSpc>
                          <a:spcPct val="107000"/>
                        </a:lnSpc>
                        <a:spcAft>
                          <a:spcPts val="0"/>
                        </a:spcAft>
                      </a:pPr>
                      <a:r>
                        <a:rPr lang="en-US" sz="1100" spc="5" dirty="0" smtClean="0">
                          <a:effectLst/>
                        </a:rPr>
                        <a:t>HALLAZGO</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750"/>
                        </a:lnSpc>
                        <a:spcBef>
                          <a:spcPts val="5"/>
                        </a:spcBef>
                        <a:spcAft>
                          <a:spcPts val="0"/>
                        </a:spcAft>
                      </a:pPr>
                      <a:r>
                        <a:rPr lang="es-CO" sz="1100" dirty="0">
                          <a:effectLst/>
                        </a:rPr>
                        <a:t> </a:t>
                      </a:r>
                    </a:p>
                    <a:p>
                      <a:pPr algn="ctr">
                        <a:lnSpc>
                          <a:spcPts val="1000"/>
                        </a:lnSpc>
                        <a:spcAft>
                          <a:spcPts val="0"/>
                        </a:spcAft>
                      </a:pPr>
                      <a:r>
                        <a:rPr lang="es-CO" sz="1100" dirty="0">
                          <a:effectLst/>
                        </a:rPr>
                        <a:t> </a:t>
                      </a:r>
                      <a:r>
                        <a:rPr lang="es-MX" sz="1100" dirty="0" smtClean="0">
                          <a:effectLst/>
                        </a:rPr>
                        <a:t>ACCIÓN DE MEJORA/UNIDAD DE MEDIDA/CANTIDADES   </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spc="-5" dirty="0" smtClean="0">
                          <a:effectLst/>
                        </a:rPr>
                        <a:t>AC</a:t>
                      </a:r>
                      <a:r>
                        <a:rPr lang="en-US" sz="1100" dirty="0" smtClean="0">
                          <a:effectLst/>
                        </a:rPr>
                        <a:t>T</a:t>
                      </a:r>
                      <a:r>
                        <a:rPr lang="en-US" sz="1100" spc="-10" dirty="0" smtClean="0">
                          <a:effectLst/>
                        </a:rPr>
                        <a:t>I</a:t>
                      </a:r>
                      <a:r>
                        <a:rPr lang="en-US" sz="1100" spc="-5" dirty="0" smtClean="0">
                          <a:effectLst/>
                        </a:rPr>
                        <a:t>VI</a:t>
                      </a:r>
                      <a:r>
                        <a:rPr lang="en-US" sz="1100" dirty="0" smtClean="0">
                          <a:effectLst/>
                        </a:rPr>
                        <a:t>D</a:t>
                      </a:r>
                      <a:r>
                        <a:rPr lang="en-US" sz="1100" spc="-5" dirty="0" smtClean="0">
                          <a:effectLst/>
                        </a:rPr>
                        <a:t>A</a:t>
                      </a:r>
                      <a:r>
                        <a:rPr lang="en-US" sz="1100" dirty="0" smtClean="0">
                          <a:effectLst/>
                        </a:rPr>
                        <a:t>D</a:t>
                      </a:r>
                      <a:r>
                        <a:rPr lang="en-US" sz="1100" spc="5" dirty="0" smtClean="0">
                          <a:effectLst/>
                        </a:rPr>
                        <a:t>E</a:t>
                      </a:r>
                      <a:r>
                        <a:rPr lang="en-US" sz="1100" dirty="0" smtClean="0">
                          <a:effectLst/>
                        </a:rPr>
                        <a:t>S</a:t>
                      </a:r>
                      <a:r>
                        <a:rPr lang="en-US" sz="1100" spc="-15" dirty="0" smtClean="0">
                          <a:effectLst/>
                        </a:rPr>
                        <a:t> </a:t>
                      </a:r>
                      <a:r>
                        <a:rPr lang="en-US" sz="1100" spc="5" dirty="0">
                          <a:effectLst/>
                        </a:rPr>
                        <a:t>RE</a:t>
                      </a:r>
                      <a:r>
                        <a:rPr lang="en-US" sz="1100" spc="-5" dirty="0">
                          <a:effectLst/>
                        </a:rPr>
                        <a:t>A</a:t>
                      </a:r>
                      <a:r>
                        <a:rPr lang="en-US" sz="1100" spc="-10" dirty="0">
                          <a:effectLst/>
                        </a:rPr>
                        <a:t>L</a:t>
                      </a:r>
                      <a:r>
                        <a:rPr lang="en-US" sz="1100" spc="-5" dirty="0">
                          <a:effectLst/>
                        </a:rPr>
                        <a:t>I</a:t>
                      </a:r>
                      <a:r>
                        <a:rPr lang="en-US" sz="1100" dirty="0">
                          <a:effectLst/>
                        </a:rPr>
                        <a:t>Z</a:t>
                      </a:r>
                      <a:r>
                        <a:rPr lang="en-US" sz="1100" spc="-5" dirty="0">
                          <a:effectLst/>
                        </a:rPr>
                        <a:t>A</a:t>
                      </a:r>
                      <a:r>
                        <a:rPr lang="en-US" sz="1100" dirty="0">
                          <a:effectLst/>
                        </a:rPr>
                        <a:t>D</a:t>
                      </a:r>
                      <a:r>
                        <a:rPr lang="en-US" sz="1100" spc="-5" dirty="0">
                          <a:effectLst/>
                        </a:rPr>
                        <a:t>A</a:t>
                      </a:r>
                      <a:r>
                        <a:rPr lang="en-US" sz="1100" dirty="0">
                          <a:effectLst/>
                        </a:rPr>
                        <a:t>S</a:t>
                      </a:r>
                      <a:r>
                        <a:rPr lang="en-US" sz="1100" spc="-35" dirty="0">
                          <a:effectLst/>
                        </a:rPr>
                        <a:t> </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s-CO" sz="1100" dirty="0">
                        <a:effectLst/>
                      </a:endParaRPr>
                    </a:p>
                    <a:p>
                      <a:pPr algn="ctr">
                        <a:lnSpc>
                          <a:spcPts val="1300"/>
                        </a:lnSpc>
                        <a:spcBef>
                          <a:spcPts val="100"/>
                        </a:spcBef>
                        <a:spcAft>
                          <a:spcPts val="0"/>
                        </a:spcAft>
                      </a:pPr>
                      <a:r>
                        <a:rPr lang="en-US" sz="1100" dirty="0">
                          <a:effectLst/>
                        </a:rPr>
                        <a:t> </a:t>
                      </a:r>
                      <a:r>
                        <a:rPr lang="en-US" sz="1100" spc="5" dirty="0" smtClean="0">
                          <a:effectLst/>
                        </a:rPr>
                        <a:t>RESP</a:t>
                      </a:r>
                      <a:r>
                        <a:rPr lang="en-US" sz="1100" dirty="0" smtClean="0">
                          <a:effectLst/>
                        </a:rPr>
                        <a:t>ON</a:t>
                      </a:r>
                      <a:r>
                        <a:rPr lang="en-US" sz="1100" spc="5" dirty="0" smtClean="0">
                          <a:effectLst/>
                        </a:rPr>
                        <a:t>S</a:t>
                      </a:r>
                      <a:r>
                        <a:rPr lang="en-US" sz="1100" spc="-5" dirty="0" smtClean="0">
                          <a:effectLst/>
                        </a:rPr>
                        <a:t>AB</a:t>
                      </a:r>
                      <a:r>
                        <a:rPr lang="en-US" sz="1100" spc="-10" dirty="0" smtClean="0">
                          <a:effectLst/>
                        </a:rPr>
                        <a:t>L</a:t>
                      </a:r>
                      <a:r>
                        <a:rPr lang="en-US" sz="1100" dirty="0" smtClean="0">
                          <a:effectLst/>
                        </a:rPr>
                        <a:t>E</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dirty="0" smtClean="0">
                          <a:effectLst/>
                        </a:rPr>
                        <a:t> FECHA </a:t>
                      </a:r>
                    </a:p>
                    <a:p>
                      <a:pPr algn="ctr">
                        <a:lnSpc>
                          <a:spcPts val="1000"/>
                        </a:lnSpc>
                        <a:spcAft>
                          <a:spcPts val="0"/>
                        </a:spcAft>
                      </a:pPr>
                      <a:r>
                        <a:rPr lang="en-US" sz="1100" dirty="0" smtClean="0">
                          <a:effectLst/>
                        </a:rPr>
                        <a:t>DE  VENCIMIENTO                                             INTERNA </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r>
                        <a:rPr lang="en-US" sz="1100" spc="5" dirty="0" smtClean="0">
                          <a:effectLst/>
                        </a:rPr>
                        <a:t>ES</a:t>
                      </a:r>
                      <a:r>
                        <a:rPr lang="en-US" sz="1100" dirty="0" smtClean="0">
                          <a:effectLst/>
                        </a:rPr>
                        <a:t>T</a:t>
                      </a:r>
                      <a:r>
                        <a:rPr lang="en-US" sz="1100" spc="-10" dirty="0" smtClean="0">
                          <a:effectLst/>
                        </a:rPr>
                        <a:t>A</a:t>
                      </a:r>
                      <a:r>
                        <a:rPr lang="en-US" sz="1100" dirty="0" smtClean="0">
                          <a:effectLst/>
                        </a:rPr>
                        <a:t>DO</a:t>
                      </a:r>
                      <a:r>
                        <a:rPr lang="en-US" sz="1100" spc="-5" dirty="0" smtClean="0">
                          <a:effectLst/>
                        </a:rPr>
                        <a:t> </a:t>
                      </a:r>
                      <a:r>
                        <a:rPr lang="en-US" sz="1100" dirty="0">
                          <a:effectLst/>
                        </a:rPr>
                        <a:t>DE</a:t>
                      </a:r>
                      <a:r>
                        <a:rPr lang="en-US" sz="1100" spc="10" dirty="0">
                          <a:effectLst/>
                        </a:rPr>
                        <a:t> </a:t>
                      </a:r>
                      <a:r>
                        <a:rPr lang="en-US" sz="1100" spc="-10" dirty="0">
                          <a:effectLst/>
                        </a:rPr>
                        <a:t>L</a:t>
                      </a:r>
                      <a:r>
                        <a:rPr lang="en-US" sz="1100" dirty="0">
                          <a:effectLst/>
                        </a:rPr>
                        <a:t>A </a:t>
                      </a:r>
                      <a:r>
                        <a:rPr lang="en-US" sz="1100" spc="-5" dirty="0">
                          <a:effectLst/>
                        </a:rPr>
                        <a:t>AC</a:t>
                      </a:r>
                      <a:r>
                        <a:rPr lang="en-US" sz="1100" dirty="0">
                          <a:effectLst/>
                        </a:rPr>
                        <a:t>T</a:t>
                      </a:r>
                      <a:r>
                        <a:rPr lang="en-US" sz="1100" spc="-10" dirty="0">
                          <a:effectLst/>
                        </a:rPr>
                        <a:t>I</a:t>
                      </a:r>
                      <a:r>
                        <a:rPr lang="en-US" sz="1100" spc="-5" dirty="0">
                          <a:effectLst/>
                        </a:rPr>
                        <a:t>VI</a:t>
                      </a:r>
                      <a:r>
                        <a:rPr lang="en-US" sz="1100" dirty="0">
                          <a:effectLst/>
                        </a:rPr>
                        <a:t>D</a:t>
                      </a:r>
                      <a:r>
                        <a:rPr lang="en-US" sz="1100" spc="-5" dirty="0">
                          <a:effectLst/>
                        </a:rPr>
                        <a:t>A</a:t>
                      </a:r>
                      <a:r>
                        <a:rPr lang="en-US" sz="1100" dirty="0">
                          <a:effectLst/>
                        </a:rPr>
                        <a:t>D</a:t>
                      </a:r>
                      <a:endParaRPr lang="es-CO" sz="1100" dirty="0">
                        <a:effectLst/>
                        <a:latin typeface="Calibri"/>
                        <a:ea typeface="Calibri"/>
                        <a:cs typeface="Times New Roman"/>
                      </a:endParaRPr>
                    </a:p>
                  </a:txBody>
                  <a:tcPr marL="0" marR="0" marT="0" marB="0">
                    <a:solidFill>
                      <a:schemeClr val="tx2"/>
                    </a:solidFill>
                  </a:tcPr>
                </a:tc>
                <a:extLst>
                  <a:ext uri="{0D108BD9-81ED-4DB2-BD59-A6C34878D82A}">
                    <a16:rowId xmlns:a16="http://schemas.microsoft.com/office/drawing/2014/main" val="10000"/>
                  </a:ext>
                </a:extLst>
              </a:tr>
              <a:tr h="2164545">
                <a:tc>
                  <a:txBody>
                    <a:bodyPr/>
                    <a:lstStyle/>
                    <a:p>
                      <a:pPr algn="ctr"/>
                      <a:endParaRPr lang="es-CO" sz="1100" b="0" dirty="0" smtClean="0">
                        <a:solidFill>
                          <a:schemeClr val="tx1"/>
                        </a:solidFill>
                      </a:endParaRPr>
                    </a:p>
                    <a:p>
                      <a:pPr algn="ctr"/>
                      <a:endParaRPr lang="es-CO" sz="1100" b="0" dirty="0" smtClean="0">
                        <a:solidFill>
                          <a:schemeClr val="tx1"/>
                        </a:solidFill>
                      </a:endParaRPr>
                    </a:p>
                    <a:p>
                      <a:pPr algn="ctr"/>
                      <a:endParaRPr lang="es-CO" sz="1100" b="0" dirty="0" smtClean="0">
                        <a:solidFill>
                          <a:schemeClr val="tx1"/>
                        </a:solidFill>
                      </a:endParaRPr>
                    </a:p>
                    <a:p>
                      <a:pPr algn="ctr"/>
                      <a:endParaRPr lang="es-CO" sz="1100" b="0" dirty="0" smtClean="0">
                        <a:solidFill>
                          <a:schemeClr val="tx1"/>
                        </a:solidFill>
                      </a:endParaRPr>
                    </a:p>
                    <a:p>
                      <a:pPr algn="ctr"/>
                      <a:endParaRPr lang="es-CO" sz="1100" b="0" dirty="0" smtClean="0">
                        <a:solidFill>
                          <a:schemeClr val="tx1"/>
                        </a:solidFill>
                      </a:endParaRPr>
                    </a:p>
                    <a:p>
                      <a:pPr algn="ctr"/>
                      <a:r>
                        <a:rPr lang="es-CO" sz="1100" b="0" dirty="0" smtClean="0">
                          <a:solidFill>
                            <a:schemeClr val="tx1"/>
                          </a:solidFill>
                        </a:rPr>
                        <a:t>9</a:t>
                      </a:r>
                      <a:endParaRPr lang="es-CO" sz="1100" b="0" dirty="0">
                        <a:solidFill>
                          <a:schemeClr val="tx1"/>
                        </a:solidFill>
                      </a:endParaRPr>
                    </a:p>
                  </a:txBody>
                  <a:tcPr marL="0" marR="0" marT="0" marB="0">
                    <a:solidFill>
                      <a:schemeClr val="accent1">
                        <a:lumMod val="40000"/>
                        <a:lumOff val="60000"/>
                      </a:schemeClr>
                    </a:solidFill>
                  </a:tcPr>
                </a:tc>
                <a:tc>
                  <a:txBody>
                    <a:bodyPr/>
                    <a:lstStyle/>
                    <a:p>
                      <a:pPr algn="just" fontAlgn="ctr"/>
                      <a:r>
                        <a:rPr lang="es-CO" sz="1100" b="0" i="0" kern="1200" dirty="0">
                          <a:solidFill>
                            <a:schemeClr val="tx1"/>
                          </a:solidFill>
                          <a:effectLst/>
                          <a:latin typeface="+mn-lt"/>
                          <a:ea typeface="+mn-ea"/>
                          <a:cs typeface="+mn-cs"/>
                        </a:rPr>
                        <a:t>Remitir a todos los miembros de la comisión las invitaciones a las sesiones de comisión programadas</a:t>
                      </a:r>
                    </a:p>
                  </a:txBody>
                  <a:tcPr marL="9525" marR="9525" marT="9525" marB="0" anchor="ctr">
                    <a:solidFill>
                      <a:schemeClr val="accent1">
                        <a:lumMod val="40000"/>
                        <a:lumOff val="60000"/>
                      </a:schemeClr>
                    </a:solidFill>
                  </a:tcPr>
                </a:tc>
                <a:tc>
                  <a:txBody>
                    <a:bodyPr/>
                    <a:lstStyle/>
                    <a:p>
                      <a:endParaRPr lang="es-CO" sz="1100" dirty="0" smtClean="0">
                        <a:solidFill>
                          <a:schemeClr val="tx1"/>
                        </a:solidFill>
                        <a:latin typeface="+mn-lt"/>
                      </a:endParaRPr>
                    </a:p>
                    <a:p>
                      <a:pPr algn="just"/>
                      <a:r>
                        <a:rPr lang="es-CO" sz="1100" dirty="0" smtClean="0">
                          <a:solidFill>
                            <a:schemeClr val="tx1"/>
                          </a:solidFill>
                          <a:latin typeface="+mn-lt"/>
                        </a:rPr>
                        <a:t>Se enviaron las citaciones por correo electrónico a todos los miembros de la Sesión de Comisión que se celebraron en el cuarto trimestre, las cuales fueron las siguientes: Sesión de comisión 227 de 21 de octubre de 2016, Sesión de comisión Extraordinaria 7 de 28 de octubre de 2016, Sesión de comisión 228 de 30 de noviembre de 2016, Sesión de comisión Extraordinaria 8 de 14 de diciembre de 2016, Sesión de comisión Extraordinaria 9 de 21 de diciembre de 2016</a:t>
                      </a:r>
                      <a:endParaRPr lang="es-CO" sz="1100" dirty="0">
                        <a:solidFill>
                          <a:schemeClr val="tx1"/>
                        </a:solidFill>
                        <a:latin typeface="+mn-lt"/>
                      </a:endParaRPr>
                    </a:p>
                  </a:txBody>
                  <a:tcPr marL="0" marR="0" marT="0" marB="0">
                    <a:solidFill>
                      <a:schemeClr val="accent1">
                        <a:lumMod val="40000"/>
                        <a:lumOff val="60000"/>
                      </a:schemeClr>
                    </a:solidFill>
                  </a:tcPr>
                </a:tc>
                <a:tc>
                  <a:txBody>
                    <a:bodyPr/>
                    <a:lstStyle/>
                    <a:p>
                      <a:pPr algn="ctr">
                        <a:lnSpc>
                          <a:spcPts val="900"/>
                        </a:lnSpc>
                        <a:spcBef>
                          <a:spcPts val="5"/>
                        </a:spcBef>
                        <a:spcAft>
                          <a:spcPts val="0"/>
                        </a:spcAft>
                      </a:pPr>
                      <a:endParaRPr lang="es-CO" sz="1100" b="0" dirty="0" smtClean="0">
                        <a:solidFill>
                          <a:schemeClr val="tx1"/>
                        </a:solidFill>
                        <a:effectLst/>
                        <a:latin typeface="+mn-lt"/>
                        <a:ea typeface="Calibri"/>
                        <a:cs typeface="Times New Roman"/>
                      </a:endParaRPr>
                    </a:p>
                    <a:p>
                      <a:pPr algn="ctr">
                        <a:lnSpc>
                          <a:spcPts val="900"/>
                        </a:lnSpc>
                        <a:spcBef>
                          <a:spcPts val="5"/>
                        </a:spcBef>
                        <a:spcAft>
                          <a:spcPts val="0"/>
                        </a:spcAft>
                      </a:pPr>
                      <a:endParaRPr lang="es-CO" sz="1100" b="0" dirty="0" smtClean="0">
                        <a:solidFill>
                          <a:schemeClr val="tx1"/>
                        </a:solidFill>
                        <a:effectLst/>
                        <a:latin typeface="+mn-lt"/>
                        <a:ea typeface="Calibri"/>
                        <a:cs typeface="Times New Roman"/>
                      </a:endParaRPr>
                    </a:p>
                    <a:p>
                      <a:pPr algn="ctr">
                        <a:lnSpc>
                          <a:spcPts val="900"/>
                        </a:lnSpc>
                        <a:spcBef>
                          <a:spcPts val="5"/>
                        </a:spcBef>
                        <a:spcAft>
                          <a:spcPts val="0"/>
                        </a:spcAft>
                      </a:pPr>
                      <a:endParaRPr lang="es-CO" sz="1100" b="0" dirty="0" smtClean="0">
                        <a:solidFill>
                          <a:schemeClr val="tx1"/>
                        </a:solidFill>
                        <a:effectLst/>
                        <a:latin typeface="+mn-lt"/>
                        <a:ea typeface="Calibri"/>
                        <a:cs typeface="Times New Roman"/>
                      </a:endParaRPr>
                    </a:p>
                    <a:p>
                      <a:pPr algn="ctr">
                        <a:lnSpc>
                          <a:spcPts val="900"/>
                        </a:lnSpc>
                        <a:spcBef>
                          <a:spcPts val="5"/>
                        </a:spcBef>
                        <a:spcAft>
                          <a:spcPts val="0"/>
                        </a:spcAft>
                      </a:pPr>
                      <a:endParaRPr lang="es-CO" sz="1100" b="0" dirty="0" smtClean="0">
                        <a:solidFill>
                          <a:schemeClr val="tx1"/>
                        </a:solidFill>
                        <a:effectLst/>
                        <a:latin typeface="+mn-lt"/>
                        <a:ea typeface="Calibri"/>
                        <a:cs typeface="Times New Roman"/>
                      </a:endParaRPr>
                    </a:p>
                    <a:p>
                      <a:pPr algn="ctr">
                        <a:lnSpc>
                          <a:spcPts val="900"/>
                        </a:lnSpc>
                        <a:spcBef>
                          <a:spcPts val="5"/>
                        </a:spcBef>
                        <a:spcAft>
                          <a:spcPts val="0"/>
                        </a:spcAft>
                      </a:pPr>
                      <a:endParaRPr lang="es-CO" sz="1100" b="0" dirty="0" smtClean="0">
                        <a:solidFill>
                          <a:schemeClr val="tx1"/>
                        </a:solidFill>
                        <a:effectLst/>
                        <a:latin typeface="+mn-lt"/>
                        <a:ea typeface="Calibri"/>
                        <a:cs typeface="Times New Roman"/>
                      </a:endParaRPr>
                    </a:p>
                    <a:p>
                      <a:pPr algn="ctr">
                        <a:lnSpc>
                          <a:spcPts val="900"/>
                        </a:lnSpc>
                        <a:spcBef>
                          <a:spcPts val="5"/>
                        </a:spcBef>
                        <a:spcAft>
                          <a:spcPts val="0"/>
                        </a:spcAft>
                      </a:pPr>
                      <a:endParaRPr lang="es-CO" sz="1100" b="0" dirty="0" smtClean="0">
                        <a:solidFill>
                          <a:schemeClr val="tx1"/>
                        </a:solidFill>
                        <a:effectLst/>
                        <a:latin typeface="+mn-lt"/>
                        <a:ea typeface="Calibri"/>
                        <a:cs typeface="Times New Roman"/>
                      </a:endParaRPr>
                    </a:p>
                    <a:p>
                      <a:pPr algn="ctr">
                        <a:lnSpc>
                          <a:spcPts val="900"/>
                        </a:lnSpc>
                        <a:spcBef>
                          <a:spcPts val="5"/>
                        </a:spcBef>
                        <a:spcAft>
                          <a:spcPts val="0"/>
                        </a:spcAft>
                      </a:pPr>
                      <a:endParaRPr lang="es-CO" sz="1100" b="0" dirty="0" smtClean="0">
                        <a:solidFill>
                          <a:schemeClr val="tx1"/>
                        </a:solidFill>
                        <a:effectLst/>
                        <a:latin typeface="+mn-lt"/>
                        <a:ea typeface="Calibri"/>
                        <a:cs typeface="Times New Roman"/>
                      </a:endParaRPr>
                    </a:p>
                    <a:p>
                      <a:pPr algn="ctr">
                        <a:lnSpc>
                          <a:spcPts val="900"/>
                        </a:lnSpc>
                        <a:spcBef>
                          <a:spcPts val="5"/>
                        </a:spcBef>
                        <a:spcAft>
                          <a:spcPts val="0"/>
                        </a:spcAft>
                      </a:pPr>
                      <a:r>
                        <a:rPr lang="es-CO" sz="1100" b="0" dirty="0" smtClean="0">
                          <a:solidFill>
                            <a:schemeClr val="tx1"/>
                          </a:solidFill>
                          <a:effectLst/>
                          <a:latin typeface="+mn-lt"/>
                          <a:ea typeface="Calibri"/>
                          <a:cs typeface="Times New Roman"/>
                        </a:rPr>
                        <a:t>Oficina</a:t>
                      </a:r>
                      <a:r>
                        <a:rPr lang="es-CO" sz="1100" b="0" baseline="0" dirty="0" smtClean="0">
                          <a:solidFill>
                            <a:schemeClr val="tx1"/>
                          </a:solidFill>
                          <a:effectLst/>
                          <a:latin typeface="+mn-lt"/>
                          <a:ea typeface="Calibri"/>
                          <a:cs typeface="Times New Roman"/>
                        </a:rPr>
                        <a:t> Jurídica</a:t>
                      </a:r>
                      <a:endParaRPr lang="es-CO" sz="1100" b="0" dirty="0">
                        <a:solidFill>
                          <a:schemeClr val="tx1"/>
                        </a:solidFill>
                        <a:effectLst/>
                        <a:latin typeface="+mn-lt"/>
                        <a:ea typeface="Calibri"/>
                        <a:cs typeface="Times New Roman"/>
                      </a:endParaRPr>
                    </a:p>
                  </a:txBody>
                  <a:tcPr marL="0" marR="0" marT="0" marB="0">
                    <a:solidFill>
                      <a:schemeClr val="accent1">
                        <a:lumMod val="40000"/>
                        <a:lumOff val="60000"/>
                      </a:schemeClr>
                    </a:solidFill>
                  </a:tcPr>
                </a:tc>
                <a:tc>
                  <a:txBody>
                    <a:bodyPr/>
                    <a:lstStyle/>
                    <a:p>
                      <a:pPr algn="ctr">
                        <a:lnSpc>
                          <a:spcPts val="500"/>
                        </a:lnSpc>
                        <a:spcBef>
                          <a:spcPts val="50"/>
                        </a:spcBef>
                        <a:spcAft>
                          <a:spcPts val="0"/>
                        </a:spcAft>
                      </a:pPr>
                      <a:endParaRPr lang="es-CO" sz="1100" b="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CO" sz="1100" b="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CO" sz="1100" b="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CO" sz="1100" b="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CO" sz="1100" b="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CO" sz="1100" b="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CO" sz="1100" b="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CO" sz="1100" b="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CO" sz="1100" b="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CO" sz="1100" b="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CO" sz="1100" b="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CO" sz="1100" b="0" dirty="0" smtClean="0">
                        <a:solidFill>
                          <a:schemeClr val="tx1"/>
                        </a:solidFill>
                        <a:effectLst/>
                        <a:latin typeface="Calibri"/>
                        <a:ea typeface="Calibri"/>
                        <a:cs typeface="Times New Roman"/>
                      </a:endParaRPr>
                    </a:p>
                    <a:p>
                      <a:pPr algn="ctr">
                        <a:lnSpc>
                          <a:spcPts val="500"/>
                        </a:lnSpc>
                        <a:spcBef>
                          <a:spcPts val="50"/>
                        </a:spcBef>
                        <a:spcAft>
                          <a:spcPts val="0"/>
                        </a:spcAft>
                      </a:pPr>
                      <a:r>
                        <a:rPr lang="es-CO" sz="1100" b="0" dirty="0" smtClean="0">
                          <a:solidFill>
                            <a:schemeClr val="tx1"/>
                          </a:solidFill>
                          <a:effectLst/>
                          <a:latin typeface="Calibri"/>
                          <a:ea typeface="Calibri"/>
                          <a:cs typeface="Times New Roman"/>
                        </a:rPr>
                        <a:t>31/12/2016</a:t>
                      </a:r>
                      <a:endParaRPr lang="es-CO" sz="1100" b="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a:lnSpc>
                          <a:spcPts val="950"/>
                        </a:lnSpc>
                        <a:spcBef>
                          <a:spcPts val="15"/>
                        </a:spcBef>
                        <a:spcAft>
                          <a:spcPts val="0"/>
                        </a:spcAft>
                      </a:pPr>
                      <a:endParaRPr lang="es-MX" sz="1100" b="1" dirty="0" smtClean="0">
                        <a:solidFill>
                          <a:schemeClr val="tx1"/>
                        </a:solidFill>
                        <a:effectLst/>
                        <a:latin typeface="Calibri"/>
                        <a:ea typeface="Calibri"/>
                        <a:cs typeface="Times New Roman"/>
                      </a:endParaRPr>
                    </a:p>
                    <a:p>
                      <a:pPr>
                        <a:lnSpc>
                          <a:spcPts val="950"/>
                        </a:lnSpc>
                        <a:spcBef>
                          <a:spcPts val="15"/>
                        </a:spcBef>
                        <a:spcAft>
                          <a:spcPts val="0"/>
                        </a:spcAft>
                      </a:pPr>
                      <a:endParaRPr lang="es-MX" sz="1100" b="1" dirty="0" smtClean="0">
                        <a:solidFill>
                          <a:schemeClr val="tx1"/>
                        </a:solidFill>
                        <a:effectLst/>
                        <a:latin typeface="Calibri"/>
                        <a:ea typeface="Calibri"/>
                        <a:cs typeface="Times New Roman"/>
                      </a:endParaRPr>
                    </a:p>
                    <a:p>
                      <a:pPr>
                        <a:lnSpc>
                          <a:spcPts val="950"/>
                        </a:lnSpc>
                        <a:spcBef>
                          <a:spcPts val="15"/>
                        </a:spcBef>
                        <a:spcAft>
                          <a:spcPts val="0"/>
                        </a:spcAft>
                      </a:pPr>
                      <a:endParaRPr lang="es-MX" sz="1100" b="1" dirty="0" smtClean="0">
                        <a:solidFill>
                          <a:schemeClr val="tx1"/>
                        </a:solidFill>
                        <a:effectLst/>
                        <a:latin typeface="Calibri"/>
                        <a:ea typeface="Calibri"/>
                        <a:cs typeface="Times New Roman"/>
                      </a:endParaRPr>
                    </a:p>
                    <a:p>
                      <a:pPr>
                        <a:lnSpc>
                          <a:spcPts val="950"/>
                        </a:lnSpc>
                        <a:spcBef>
                          <a:spcPts val="15"/>
                        </a:spcBef>
                        <a:spcAft>
                          <a:spcPts val="0"/>
                        </a:spcAft>
                      </a:pPr>
                      <a:endParaRPr lang="es-MX" sz="1100" b="1" dirty="0" smtClean="0">
                        <a:solidFill>
                          <a:schemeClr val="tx1"/>
                        </a:solidFill>
                        <a:effectLst/>
                        <a:latin typeface="Calibri"/>
                        <a:ea typeface="Calibri"/>
                        <a:cs typeface="Times New Roman"/>
                      </a:endParaRPr>
                    </a:p>
                    <a:p>
                      <a:pPr>
                        <a:lnSpc>
                          <a:spcPts val="950"/>
                        </a:lnSpc>
                        <a:spcBef>
                          <a:spcPts val="15"/>
                        </a:spcBef>
                        <a:spcAft>
                          <a:spcPts val="0"/>
                        </a:spcAft>
                      </a:pPr>
                      <a:endParaRPr lang="es-MX" sz="1100" b="1" dirty="0" smtClean="0">
                        <a:solidFill>
                          <a:schemeClr val="tx1"/>
                        </a:solidFill>
                        <a:effectLst/>
                        <a:latin typeface="Calibri"/>
                        <a:ea typeface="Calibri"/>
                        <a:cs typeface="Times New Roman"/>
                      </a:endParaRPr>
                    </a:p>
                    <a:p>
                      <a:pPr>
                        <a:lnSpc>
                          <a:spcPts val="950"/>
                        </a:lnSpc>
                        <a:spcBef>
                          <a:spcPts val="15"/>
                        </a:spcBef>
                        <a:spcAft>
                          <a:spcPts val="0"/>
                        </a:spcAft>
                      </a:pPr>
                      <a:endParaRPr lang="es-MX" sz="1100" b="1" dirty="0" smtClean="0">
                        <a:solidFill>
                          <a:schemeClr val="tx1"/>
                        </a:solidFill>
                        <a:effectLst/>
                        <a:latin typeface="Calibri"/>
                        <a:ea typeface="Calibri"/>
                        <a:cs typeface="Times New Roman"/>
                      </a:endParaRPr>
                    </a:p>
                    <a:p>
                      <a:pPr>
                        <a:lnSpc>
                          <a:spcPts val="950"/>
                        </a:lnSpc>
                        <a:spcBef>
                          <a:spcPts val="15"/>
                        </a:spcBef>
                        <a:spcAft>
                          <a:spcPts val="0"/>
                        </a:spcAft>
                      </a:pPr>
                      <a:endParaRPr lang="es-MX" sz="1100" b="1" dirty="0" smtClean="0">
                        <a:solidFill>
                          <a:schemeClr val="tx1"/>
                        </a:solidFill>
                        <a:effectLst/>
                        <a:latin typeface="Calibri"/>
                        <a:ea typeface="Calibri"/>
                        <a:cs typeface="Times New Roman"/>
                      </a:endParaRPr>
                    </a:p>
                    <a:p>
                      <a:pPr>
                        <a:lnSpc>
                          <a:spcPts val="950"/>
                        </a:lnSpc>
                        <a:spcBef>
                          <a:spcPts val="15"/>
                        </a:spcBef>
                        <a:spcAft>
                          <a:spcPts val="0"/>
                        </a:spcAft>
                      </a:pPr>
                      <a:r>
                        <a:rPr lang="es-MX" sz="1100" b="1" dirty="0" smtClean="0">
                          <a:solidFill>
                            <a:schemeClr val="tx1"/>
                          </a:solidFill>
                          <a:effectLst/>
                          <a:latin typeface="+mn-lt"/>
                          <a:ea typeface="Calibri"/>
                          <a:cs typeface="Times New Roman"/>
                        </a:rPr>
                        <a:t>    CUMPLIDA</a:t>
                      </a:r>
                      <a:endParaRPr lang="es-MX" sz="1100" b="1" dirty="0" smtClean="0">
                        <a:solidFill>
                          <a:schemeClr val="tx1"/>
                        </a:solidFill>
                        <a:effectLst/>
                        <a:latin typeface="Calibri"/>
                        <a:ea typeface="Calibri"/>
                        <a:cs typeface="Times New Roman"/>
                      </a:endParaRPr>
                    </a:p>
                  </a:txBody>
                  <a:tcPr marL="0" marR="0" marT="0" marB="0">
                    <a:solidFill>
                      <a:schemeClr val="accent1">
                        <a:lumMod val="40000"/>
                        <a:lumOff val="60000"/>
                      </a:schemeClr>
                    </a:solidFill>
                  </a:tcPr>
                </a:tc>
                <a:extLst>
                  <a:ext uri="{0D108BD9-81ED-4DB2-BD59-A6C34878D82A}">
                    <a16:rowId xmlns:a16="http://schemas.microsoft.com/office/drawing/2014/main" val="10001"/>
                  </a:ext>
                </a:extLst>
              </a:tr>
              <a:tr h="1705801">
                <a:tc>
                  <a:txBody>
                    <a:bodyPr/>
                    <a:lstStyle/>
                    <a:p>
                      <a:pPr marL="12065" marR="3175" algn="ctr">
                        <a:lnSpc>
                          <a:spcPct val="107000"/>
                        </a:lnSpc>
                        <a:spcBef>
                          <a:spcPts val="445"/>
                        </a:spcBef>
                        <a:spcAft>
                          <a:spcPts val="0"/>
                        </a:spcAft>
                      </a:pPr>
                      <a:endParaRPr lang="es-MX" sz="900" b="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MX" sz="900" b="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r>
                        <a:rPr lang="es-MX" sz="900" b="0" dirty="0" smtClean="0">
                          <a:solidFill>
                            <a:schemeClr val="tx1"/>
                          </a:solidFill>
                          <a:effectLst/>
                          <a:latin typeface="Calibri"/>
                          <a:ea typeface="Calibri"/>
                          <a:cs typeface="Times New Roman"/>
                        </a:rPr>
                        <a:t>10</a:t>
                      </a:r>
                      <a:endParaRPr lang="es-CO" sz="900" b="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algn="just">
                        <a:lnSpc>
                          <a:spcPct val="100000"/>
                        </a:lnSpc>
                        <a:spcBef>
                          <a:spcPts val="5"/>
                        </a:spcBef>
                        <a:spcAft>
                          <a:spcPts val="0"/>
                        </a:spcAft>
                      </a:pPr>
                      <a:endParaRPr lang="es-CO" sz="1100" b="0" kern="1200" dirty="0" smtClean="0">
                        <a:solidFill>
                          <a:schemeClr val="dk1"/>
                        </a:solidFill>
                        <a:effectLst/>
                        <a:latin typeface="+mn-lt"/>
                        <a:ea typeface="+mn-ea"/>
                        <a:cs typeface="+mn-cs"/>
                      </a:endParaRPr>
                    </a:p>
                    <a:p>
                      <a:pPr algn="just">
                        <a:lnSpc>
                          <a:spcPct val="100000"/>
                        </a:lnSpc>
                        <a:spcBef>
                          <a:spcPts val="5"/>
                        </a:spcBef>
                        <a:spcAft>
                          <a:spcPts val="0"/>
                        </a:spcAft>
                      </a:pPr>
                      <a:r>
                        <a:rPr lang="es-CO" sz="1100" b="0" kern="1200" dirty="0" smtClean="0">
                          <a:solidFill>
                            <a:schemeClr val="dk1"/>
                          </a:solidFill>
                          <a:effectLst/>
                          <a:latin typeface="+mn-lt"/>
                          <a:ea typeface="+mn-ea"/>
                          <a:cs typeface="+mn-cs"/>
                        </a:rPr>
                        <a:t>Documentar los procedimientos de cobro persuasivo y cobro coactivo.</a:t>
                      </a:r>
                    </a:p>
                    <a:p>
                      <a:pPr algn="just">
                        <a:lnSpc>
                          <a:spcPct val="100000"/>
                        </a:lnSpc>
                        <a:spcBef>
                          <a:spcPts val="5"/>
                        </a:spcBef>
                        <a:spcAft>
                          <a:spcPts val="0"/>
                        </a:spcAft>
                      </a:pPr>
                      <a:endParaRPr lang="es-MX" sz="1100" b="0" kern="1200" dirty="0" smtClean="0">
                        <a:solidFill>
                          <a:schemeClr val="dk1"/>
                        </a:solidFill>
                        <a:effectLst/>
                        <a:latin typeface="+mn-lt"/>
                        <a:ea typeface="+mn-ea"/>
                        <a:cs typeface="+mn-cs"/>
                      </a:endParaRPr>
                    </a:p>
                    <a:p>
                      <a:pPr marL="0" marR="0" indent="0" algn="just" defTabSz="914400" rtl="0" eaLnBrk="1" fontAlgn="auto" latinLnBrk="0" hangingPunct="1">
                        <a:lnSpc>
                          <a:spcPct val="100000"/>
                        </a:lnSpc>
                        <a:spcBef>
                          <a:spcPts val="5"/>
                        </a:spcBef>
                        <a:spcAft>
                          <a:spcPts val="0"/>
                        </a:spcAft>
                        <a:buClrTx/>
                        <a:buSzTx/>
                        <a:buFontTx/>
                        <a:buNone/>
                        <a:tabLst/>
                        <a:defRPr/>
                      </a:pPr>
                      <a:r>
                        <a:rPr lang="es-CO" sz="1100" b="1" kern="1200" dirty="0" smtClean="0">
                          <a:solidFill>
                            <a:schemeClr val="dk1"/>
                          </a:solidFill>
                          <a:latin typeface="+mn-lt"/>
                          <a:ea typeface="+mn-ea"/>
                          <a:cs typeface="+mn-cs"/>
                        </a:rPr>
                        <a:t>UNIDAD DE MEDIDA/CANTIDADES:</a:t>
                      </a:r>
                    </a:p>
                    <a:p>
                      <a:pPr marL="0" marR="0" indent="0" algn="just" defTabSz="914400" rtl="0" eaLnBrk="1" fontAlgn="auto" latinLnBrk="0" hangingPunct="1">
                        <a:lnSpc>
                          <a:spcPct val="100000"/>
                        </a:lnSpc>
                        <a:spcBef>
                          <a:spcPts val="5"/>
                        </a:spcBef>
                        <a:spcAft>
                          <a:spcPts val="0"/>
                        </a:spcAft>
                        <a:buClrTx/>
                        <a:buSzTx/>
                        <a:buFontTx/>
                        <a:buNone/>
                        <a:tabLst/>
                        <a:defRPr/>
                      </a:pPr>
                      <a:endParaRPr lang="es-CO" sz="1100" b="1" kern="1200" dirty="0" smtClean="0">
                        <a:solidFill>
                          <a:schemeClr val="dk1"/>
                        </a:solidFill>
                        <a:latin typeface="+mn-lt"/>
                        <a:ea typeface="+mn-ea"/>
                        <a:cs typeface="+mn-cs"/>
                      </a:endParaRPr>
                    </a:p>
                    <a:p>
                      <a:pPr algn="just">
                        <a:lnSpc>
                          <a:spcPct val="100000"/>
                        </a:lnSpc>
                        <a:spcBef>
                          <a:spcPts val="5"/>
                        </a:spcBef>
                        <a:spcAft>
                          <a:spcPts val="0"/>
                        </a:spcAft>
                      </a:pPr>
                      <a:r>
                        <a:rPr lang="es-CO" sz="1100" b="0" kern="1200" dirty="0" smtClean="0">
                          <a:solidFill>
                            <a:schemeClr val="dk1"/>
                          </a:solidFill>
                          <a:effectLst/>
                          <a:latin typeface="+mn-lt"/>
                          <a:ea typeface="+mn-ea"/>
                          <a:cs typeface="+mn-cs"/>
                        </a:rPr>
                        <a:t>-Procedimientos de cobro persuasivo y cobro coactivo aprobados en SIGC.</a:t>
                      </a:r>
                    </a:p>
                    <a:p>
                      <a:pPr algn="just">
                        <a:lnSpc>
                          <a:spcPct val="100000"/>
                        </a:lnSpc>
                        <a:spcBef>
                          <a:spcPts val="5"/>
                        </a:spcBef>
                        <a:spcAft>
                          <a:spcPts val="0"/>
                        </a:spcAft>
                      </a:pPr>
                      <a:r>
                        <a:rPr lang="es-MX" sz="1100" b="0" kern="1200" dirty="0" smtClean="0">
                          <a:solidFill>
                            <a:schemeClr val="dk1"/>
                          </a:solidFill>
                          <a:effectLst/>
                          <a:latin typeface="+mn-lt"/>
                          <a:ea typeface="+mn-ea"/>
                          <a:cs typeface="+mn-cs"/>
                        </a:rPr>
                        <a:t>- 2</a:t>
                      </a:r>
                      <a:endParaRPr lang="es-CO" sz="1100" b="0" kern="1200" dirty="0">
                        <a:solidFill>
                          <a:schemeClr val="dk1"/>
                        </a:solidFill>
                        <a:effectLst/>
                        <a:latin typeface="+mn-lt"/>
                        <a:ea typeface="+mn-ea"/>
                        <a:cs typeface="+mn-cs"/>
                      </a:endParaRPr>
                    </a:p>
                  </a:txBody>
                  <a:tcPr marL="0" marR="0" marT="0" marB="0">
                    <a:solidFill>
                      <a:schemeClr val="accent1">
                        <a:lumMod val="40000"/>
                        <a:lumOff val="60000"/>
                      </a:schemeClr>
                    </a:solidFill>
                  </a:tcPr>
                </a:tc>
                <a:tc>
                  <a:txBody>
                    <a:bodyPr/>
                    <a:lstStyle/>
                    <a:p>
                      <a:pPr>
                        <a:lnSpc>
                          <a:spcPct val="100000"/>
                        </a:lnSpc>
                        <a:spcBef>
                          <a:spcPts val="50"/>
                        </a:spcBef>
                        <a:spcAft>
                          <a:spcPts val="0"/>
                        </a:spcAft>
                      </a:pPr>
                      <a:endParaRPr lang="es-MX" sz="900" b="0" dirty="0" smtClean="0">
                        <a:solidFill>
                          <a:schemeClr val="tx1"/>
                        </a:solidFill>
                        <a:effectLst/>
                      </a:endParaRPr>
                    </a:p>
                    <a:p>
                      <a:pPr>
                        <a:lnSpc>
                          <a:spcPct val="100000"/>
                        </a:lnSpc>
                      </a:pPr>
                      <a:r>
                        <a:rPr lang="es-CO" sz="1100" b="0" kern="1200" dirty="0" smtClean="0">
                          <a:solidFill>
                            <a:schemeClr val="dk1"/>
                          </a:solidFill>
                          <a:effectLst/>
                          <a:latin typeface="+mn-lt"/>
                          <a:ea typeface="+mn-ea"/>
                          <a:cs typeface="+mn-cs"/>
                        </a:rPr>
                        <a:t>Los dos procedimientos se encuentran documentados en la carpeta de</a:t>
                      </a:r>
                      <a:r>
                        <a:rPr lang="es-CO" sz="1100" b="0" kern="1200" baseline="0" dirty="0" smtClean="0">
                          <a:solidFill>
                            <a:schemeClr val="dk1"/>
                          </a:solidFill>
                          <a:effectLst/>
                          <a:latin typeface="+mn-lt"/>
                          <a:ea typeface="+mn-ea"/>
                          <a:cs typeface="+mn-cs"/>
                        </a:rPr>
                        <a:t> </a:t>
                      </a:r>
                      <a:r>
                        <a:rPr lang="es-CO" sz="1100" b="0" kern="1200" dirty="0" smtClean="0">
                          <a:solidFill>
                            <a:schemeClr val="dk1"/>
                          </a:solidFill>
                          <a:effectLst/>
                          <a:latin typeface="+mn-lt"/>
                          <a:ea typeface="+mn-ea"/>
                          <a:cs typeface="+mn-cs"/>
                        </a:rPr>
                        <a:t>calidad / gestión financiera, así:</a:t>
                      </a:r>
                    </a:p>
                    <a:p>
                      <a:pPr>
                        <a:lnSpc>
                          <a:spcPct val="100000"/>
                        </a:lnSpc>
                      </a:pPr>
                      <a:r>
                        <a:rPr lang="es-CO" sz="1100" b="0" kern="1200" dirty="0" smtClean="0">
                          <a:solidFill>
                            <a:schemeClr val="dk1"/>
                          </a:solidFill>
                          <a:effectLst/>
                          <a:latin typeface="+mn-lt"/>
                          <a:ea typeface="+mn-ea"/>
                          <a:cs typeface="+mn-cs"/>
                        </a:rPr>
                        <a:t>1.- “FIN-PRC06 Procedimiento de Cobro Persuasivo V02”.</a:t>
                      </a:r>
                    </a:p>
                    <a:p>
                      <a:pPr>
                        <a:lnSpc>
                          <a:spcPct val="100000"/>
                        </a:lnSpc>
                      </a:pPr>
                      <a:r>
                        <a:rPr lang="es-CO" sz="1100" b="0" kern="1200" dirty="0" smtClean="0">
                          <a:solidFill>
                            <a:schemeClr val="dk1"/>
                          </a:solidFill>
                          <a:effectLst/>
                          <a:latin typeface="+mn-lt"/>
                          <a:ea typeface="+mn-ea"/>
                          <a:cs typeface="+mn-cs"/>
                        </a:rPr>
                        <a:t>2.- “FIN-PRC07 Procedimiento de Cobro Coactivo V03”.</a:t>
                      </a:r>
                    </a:p>
                  </a:txBody>
                  <a:tcPr marL="0" marR="0" marT="0" marB="0">
                    <a:solidFill>
                      <a:schemeClr val="accent1">
                        <a:lumMod val="40000"/>
                        <a:lumOff val="60000"/>
                      </a:schemeClr>
                    </a:solidFill>
                  </a:tcPr>
                </a:tc>
                <a:tc>
                  <a:txBody>
                    <a:bodyPr/>
                    <a:lstStyle/>
                    <a:p>
                      <a:pPr>
                        <a:lnSpc>
                          <a:spcPct val="100000"/>
                        </a:lnSpc>
                        <a:spcBef>
                          <a:spcPts val="5"/>
                        </a:spcBef>
                        <a:spcAft>
                          <a:spcPts val="0"/>
                        </a:spcAft>
                      </a:pPr>
                      <a:endParaRPr lang="es-MX" sz="900" b="0" dirty="0" smtClean="0">
                        <a:solidFill>
                          <a:schemeClr val="tx1"/>
                        </a:solidFill>
                        <a:effectLst/>
                        <a:latin typeface="Calibri"/>
                        <a:ea typeface="Calibri"/>
                        <a:cs typeface="Times New Roman"/>
                      </a:endParaRPr>
                    </a:p>
                    <a:p>
                      <a:pPr algn="ctr">
                        <a:lnSpc>
                          <a:spcPct val="100000"/>
                        </a:lnSpc>
                        <a:spcBef>
                          <a:spcPts val="5"/>
                        </a:spcBef>
                        <a:spcAft>
                          <a:spcPts val="0"/>
                        </a:spcAft>
                      </a:pPr>
                      <a:endParaRPr lang="es-MX" sz="1100" b="0" dirty="0" smtClean="0">
                        <a:solidFill>
                          <a:schemeClr val="tx1"/>
                        </a:solidFill>
                        <a:effectLst/>
                        <a:latin typeface="Calibri"/>
                        <a:ea typeface="Calibri"/>
                        <a:cs typeface="Times New Roman"/>
                      </a:endParaRPr>
                    </a:p>
                    <a:p>
                      <a:pPr algn="ctr">
                        <a:lnSpc>
                          <a:spcPct val="100000"/>
                        </a:lnSpc>
                        <a:spcBef>
                          <a:spcPts val="5"/>
                        </a:spcBef>
                        <a:spcAft>
                          <a:spcPts val="0"/>
                        </a:spcAft>
                      </a:pPr>
                      <a:endParaRPr lang="es-MX" sz="1100" b="0" dirty="0" smtClean="0">
                        <a:solidFill>
                          <a:schemeClr val="tx1"/>
                        </a:solidFill>
                        <a:effectLst/>
                        <a:latin typeface="Calibri"/>
                        <a:ea typeface="Calibri"/>
                        <a:cs typeface="Times New Roman"/>
                      </a:endParaRPr>
                    </a:p>
                    <a:p>
                      <a:pPr algn="ctr">
                        <a:lnSpc>
                          <a:spcPct val="100000"/>
                        </a:lnSpc>
                        <a:spcBef>
                          <a:spcPts val="5"/>
                        </a:spcBef>
                        <a:spcAft>
                          <a:spcPts val="0"/>
                        </a:spcAft>
                      </a:pPr>
                      <a:r>
                        <a:rPr lang="es-MX" sz="1100" b="0" dirty="0" smtClean="0">
                          <a:solidFill>
                            <a:schemeClr val="tx1"/>
                          </a:solidFill>
                          <a:effectLst/>
                          <a:latin typeface="Calibri"/>
                          <a:ea typeface="Calibri"/>
                          <a:cs typeface="Times New Roman"/>
                        </a:rPr>
                        <a:t>Subdirección </a:t>
                      </a:r>
                    </a:p>
                    <a:p>
                      <a:pPr algn="ctr">
                        <a:lnSpc>
                          <a:spcPct val="100000"/>
                        </a:lnSpc>
                        <a:spcBef>
                          <a:spcPts val="5"/>
                        </a:spcBef>
                        <a:spcAft>
                          <a:spcPts val="0"/>
                        </a:spcAft>
                      </a:pPr>
                      <a:r>
                        <a:rPr lang="es-MX" sz="1100" b="0" dirty="0" smtClean="0">
                          <a:solidFill>
                            <a:schemeClr val="tx1"/>
                          </a:solidFill>
                          <a:effectLst/>
                          <a:latin typeface="Calibri"/>
                          <a:ea typeface="Calibri"/>
                          <a:cs typeface="Times New Roman"/>
                        </a:rPr>
                        <a:t>Administrativa y Financiera </a:t>
                      </a:r>
                      <a:endParaRPr lang="es-CO" sz="1100" b="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a:lnSpc>
                          <a:spcPts val="500"/>
                        </a:lnSpc>
                        <a:spcBef>
                          <a:spcPts val="50"/>
                        </a:spcBef>
                        <a:spcAft>
                          <a:spcPts val="0"/>
                        </a:spcAft>
                      </a:pPr>
                      <a:endParaRPr lang="es-MX" sz="900" dirty="0" smtClean="0">
                        <a:solidFill>
                          <a:schemeClr val="tx1"/>
                        </a:solidFill>
                        <a:effectLst/>
                        <a:latin typeface="Calibri"/>
                        <a:ea typeface="Calibri"/>
                        <a:cs typeface="Times New Roman"/>
                      </a:endParaRPr>
                    </a:p>
                    <a:p>
                      <a:pPr>
                        <a:lnSpc>
                          <a:spcPts val="500"/>
                        </a:lnSpc>
                        <a:spcBef>
                          <a:spcPts val="50"/>
                        </a:spcBef>
                        <a:spcAft>
                          <a:spcPts val="0"/>
                        </a:spcAft>
                      </a:pPr>
                      <a:endParaRPr lang="es-MX" sz="900" dirty="0" smtClean="0">
                        <a:solidFill>
                          <a:schemeClr val="tx1"/>
                        </a:solidFill>
                        <a:effectLst/>
                        <a:latin typeface="Calibri"/>
                        <a:ea typeface="Calibri"/>
                        <a:cs typeface="Times New Roman"/>
                      </a:endParaRPr>
                    </a:p>
                    <a:p>
                      <a:pPr>
                        <a:lnSpc>
                          <a:spcPts val="500"/>
                        </a:lnSpc>
                        <a:spcBef>
                          <a:spcPts val="50"/>
                        </a:spcBef>
                        <a:spcAft>
                          <a:spcPts val="0"/>
                        </a:spcAft>
                      </a:pPr>
                      <a:endParaRPr lang="es-MX" sz="900" dirty="0" smtClean="0">
                        <a:solidFill>
                          <a:schemeClr val="tx1"/>
                        </a:solidFill>
                        <a:effectLst/>
                        <a:latin typeface="Calibri"/>
                        <a:ea typeface="Calibri"/>
                        <a:cs typeface="Times New Roman"/>
                      </a:endParaRPr>
                    </a:p>
                    <a:p>
                      <a:pPr>
                        <a:lnSpc>
                          <a:spcPts val="500"/>
                        </a:lnSpc>
                        <a:spcBef>
                          <a:spcPts val="50"/>
                        </a:spcBef>
                        <a:spcAft>
                          <a:spcPts val="0"/>
                        </a:spcAft>
                      </a:pPr>
                      <a:endParaRPr lang="es-MX" sz="900" dirty="0" smtClean="0">
                        <a:solidFill>
                          <a:schemeClr val="tx1"/>
                        </a:solidFill>
                        <a:effectLst/>
                        <a:latin typeface="Calibri"/>
                        <a:ea typeface="Calibri"/>
                        <a:cs typeface="Times New Roman"/>
                      </a:endParaRPr>
                    </a:p>
                    <a:p>
                      <a:pPr>
                        <a:lnSpc>
                          <a:spcPts val="500"/>
                        </a:lnSpc>
                        <a:spcBef>
                          <a:spcPts val="50"/>
                        </a:spcBef>
                        <a:spcAft>
                          <a:spcPts val="0"/>
                        </a:spcAft>
                      </a:pPr>
                      <a:endParaRPr lang="es-MX" sz="900" dirty="0" smtClean="0">
                        <a:solidFill>
                          <a:schemeClr val="tx1"/>
                        </a:solidFill>
                        <a:effectLst/>
                        <a:latin typeface="Calibri"/>
                        <a:ea typeface="Calibri"/>
                        <a:cs typeface="Times New Roman"/>
                      </a:endParaRPr>
                    </a:p>
                    <a:p>
                      <a:pPr>
                        <a:lnSpc>
                          <a:spcPts val="500"/>
                        </a:lnSpc>
                        <a:spcBef>
                          <a:spcPts val="50"/>
                        </a:spcBef>
                        <a:spcAft>
                          <a:spcPts val="0"/>
                        </a:spcAft>
                      </a:pPr>
                      <a:endParaRPr lang="es-MX" sz="900" dirty="0" smtClean="0">
                        <a:solidFill>
                          <a:schemeClr val="tx1"/>
                        </a:solidFill>
                        <a:effectLst/>
                        <a:latin typeface="Calibri"/>
                        <a:ea typeface="Calibri"/>
                        <a:cs typeface="Times New Roman"/>
                      </a:endParaRPr>
                    </a:p>
                    <a:p>
                      <a:pPr>
                        <a:lnSpc>
                          <a:spcPts val="500"/>
                        </a:lnSpc>
                        <a:spcBef>
                          <a:spcPts val="50"/>
                        </a:spcBef>
                        <a:spcAft>
                          <a:spcPts val="0"/>
                        </a:spcAft>
                      </a:pPr>
                      <a:endParaRPr lang="es-MX" sz="900" dirty="0" smtClean="0">
                        <a:solidFill>
                          <a:schemeClr val="tx1"/>
                        </a:solidFill>
                        <a:effectLst/>
                        <a:latin typeface="Calibri"/>
                        <a:ea typeface="Calibri"/>
                        <a:cs typeface="Times New Roman"/>
                      </a:endParaRPr>
                    </a:p>
                    <a:p>
                      <a:pPr>
                        <a:lnSpc>
                          <a:spcPts val="500"/>
                        </a:lnSpc>
                        <a:spcBef>
                          <a:spcPts val="50"/>
                        </a:spcBef>
                        <a:spcAft>
                          <a:spcPts val="0"/>
                        </a:spcAft>
                      </a:pPr>
                      <a:endParaRPr lang="es-MX" sz="1100" b="0" dirty="0" smtClean="0">
                        <a:solidFill>
                          <a:schemeClr val="tx1"/>
                        </a:solidFill>
                        <a:effectLst/>
                        <a:latin typeface="Calibri"/>
                        <a:ea typeface="Calibri"/>
                        <a:cs typeface="Times New Roman"/>
                      </a:endParaRPr>
                    </a:p>
                    <a:p>
                      <a:pPr algn="ctr">
                        <a:lnSpc>
                          <a:spcPts val="500"/>
                        </a:lnSpc>
                        <a:spcBef>
                          <a:spcPts val="50"/>
                        </a:spcBef>
                        <a:spcAft>
                          <a:spcPts val="0"/>
                        </a:spcAft>
                      </a:pPr>
                      <a:r>
                        <a:rPr lang="es-MX" sz="1100" b="0" dirty="0" smtClean="0">
                          <a:solidFill>
                            <a:schemeClr val="tx1"/>
                          </a:solidFill>
                          <a:effectLst/>
                          <a:latin typeface="Calibri"/>
                          <a:ea typeface="Calibri"/>
                          <a:cs typeface="Times New Roman"/>
                        </a:rPr>
                        <a:t>    29/2/</a:t>
                      </a:r>
                      <a:r>
                        <a:rPr lang="es-MX" sz="1100" b="0" baseline="0" dirty="0" smtClean="0">
                          <a:solidFill>
                            <a:schemeClr val="tx1"/>
                          </a:solidFill>
                          <a:effectLst/>
                          <a:latin typeface="Calibri"/>
                          <a:ea typeface="Calibri"/>
                          <a:cs typeface="Times New Roman"/>
                        </a:rPr>
                        <a:t>2016</a:t>
                      </a:r>
                      <a:endParaRPr lang="es-CO" sz="1100" b="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a:lnSpc>
                          <a:spcPts val="950"/>
                        </a:lnSpc>
                        <a:spcBef>
                          <a:spcPts val="15"/>
                        </a:spcBef>
                        <a:spcAft>
                          <a:spcPts val="0"/>
                        </a:spcAft>
                      </a:pPr>
                      <a:endParaRPr lang="es-MX" sz="1100" dirty="0" smtClean="0">
                        <a:solidFill>
                          <a:schemeClr val="tx1"/>
                        </a:solidFill>
                        <a:effectLst/>
                        <a:latin typeface="Calibri"/>
                        <a:ea typeface="Calibri"/>
                        <a:cs typeface="Times New Roman"/>
                      </a:endParaRPr>
                    </a:p>
                    <a:p>
                      <a:pPr>
                        <a:lnSpc>
                          <a:spcPts val="950"/>
                        </a:lnSpc>
                        <a:spcBef>
                          <a:spcPts val="15"/>
                        </a:spcBef>
                        <a:spcAft>
                          <a:spcPts val="0"/>
                        </a:spcAft>
                      </a:pPr>
                      <a:endParaRPr lang="es-MX" sz="1100" dirty="0" smtClean="0">
                        <a:solidFill>
                          <a:schemeClr val="tx1"/>
                        </a:solidFill>
                        <a:effectLst/>
                        <a:latin typeface="Calibri"/>
                        <a:ea typeface="Calibri"/>
                        <a:cs typeface="Times New Roman"/>
                      </a:endParaRPr>
                    </a:p>
                    <a:p>
                      <a:pPr algn="ctr">
                        <a:lnSpc>
                          <a:spcPts val="950"/>
                        </a:lnSpc>
                        <a:spcBef>
                          <a:spcPts val="15"/>
                        </a:spcBef>
                        <a:spcAft>
                          <a:spcPts val="0"/>
                        </a:spcAft>
                      </a:pPr>
                      <a:endParaRPr lang="es-MX" sz="1100" dirty="0" smtClean="0">
                        <a:solidFill>
                          <a:schemeClr val="tx1"/>
                        </a:solidFill>
                        <a:effectLst/>
                        <a:latin typeface="Calibri"/>
                        <a:ea typeface="Calibri"/>
                        <a:cs typeface="Times New Roman"/>
                      </a:endParaRPr>
                    </a:p>
                    <a:p>
                      <a:pPr algn="ctr">
                        <a:lnSpc>
                          <a:spcPts val="950"/>
                        </a:lnSpc>
                        <a:spcBef>
                          <a:spcPts val="15"/>
                        </a:spcBef>
                        <a:spcAft>
                          <a:spcPts val="0"/>
                        </a:spcAft>
                      </a:pPr>
                      <a:endParaRPr lang="es-MX" sz="1100" dirty="0" smtClean="0">
                        <a:solidFill>
                          <a:schemeClr val="tx1"/>
                        </a:solidFill>
                        <a:effectLst/>
                        <a:latin typeface="Calibri"/>
                        <a:ea typeface="Calibri"/>
                        <a:cs typeface="Times New Roman"/>
                      </a:endParaRPr>
                    </a:p>
                    <a:p>
                      <a:pPr>
                        <a:lnSpc>
                          <a:spcPts val="950"/>
                        </a:lnSpc>
                        <a:spcBef>
                          <a:spcPts val="15"/>
                        </a:spcBef>
                        <a:spcAft>
                          <a:spcPts val="0"/>
                        </a:spcAft>
                      </a:pPr>
                      <a:r>
                        <a:rPr lang="es-MX" sz="1100" b="1" dirty="0" smtClean="0">
                          <a:solidFill>
                            <a:schemeClr val="tx1"/>
                          </a:solidFill>
                          <a:effectLst/>
                          <a:latin typeface="+mn-lt"/>
                          <a:ea typeface="Calibri"/>
                          <a:cs typeface="Times New Roman"/>
                        </a:rPr>
                        <a:t>    </a:t>
                      </a:r>
                    </a:p>
                    <a:p>
                      <a:pPr>
                        <a:lnSpc>
                          <a:spcPts val="950"/>
                        </a:lnSpc>
                        <a:spcBef>
                          <a:spcPts val="15"/>
                        </a:spcBef>
                        <a:spcAft>
                          <a:spcPts val="0"/>
                        </a:spcAft>
                      </a:pPr>
                      <a:r>
                        <a:rPr lang="es-MX" sz="1100" b="1" dirty="0" smtClean="0">
                          <a:solidFill>
                            <a:schemeClr val="tx1"/>
                          </a:solidFill>
                          <a:effectLst/>
                          <a:latin typeface="+mn-lt"/>
                          <a:ea typeface="Calibri"/>
                          <a:cs typeface="Times New Roman"/>
                        </a:rPr>
                        <a:t>  CUMPLIDA</a:t>
                      </a:r>
                      <a:endParaRPr lang="es-CO" sz="1100" b="1" dirty="0">
                        <a:solidFill>
                          <a:schemeClr val="tx1"/>
                        </a:solidFill>
                        <a:effectLst/>
                        <a:latin typeface="+mn-lt"/>
                        <a:ea typeface="Calibri"/>
                        <a:cs typeface="Times New Roman"/>
                      </a:endParaRPr>
                    </a:p>
                  </a:txBody>
                  <a:tcPr marL="0" marR="0" marT="0" marB="0">
                    <a:solidFill>
                      <a:schemeClr val="accent1">
                        <a:lumMod val="40000"/>
                        <a:lumOff val="60000"/>
                      </a:schemeClr>
                    </a:solidFill>
                  </a:tcPr>
                </a:tc>
                <a:extLst>
                  <a:ext uri="{0D108BD9-81ED-4DB2-BD59-A6C34878D82A}">
                    <a16:rowId xmlns:a16="http://schemas.microsoft.com/office/drawing/2014/main" val="2662868159"/>
                  </a:ext>
                </a:extLst>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370556"/>
            <a:ext cx="1512168" cy="847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923796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18259</TotalTime>
  <Words>4378</Words>
  <Application>Microsoft Office PowerPoint</Application>
  <PresentationFormat>Presentación en pantalla (4:3)</PresentationFormat>
  <Paragraphs>1831</Paragraphs>
  <Slides>36</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36</vt:i4>
      </vt:variant>
    </vt:vector>
  </HeadingPairs>
  <TitlesOfParts>
    <vt:vector size="40" baseType="lpstr">
      <vt:lpstr>Arial</vt:lpstr>
      <vt:lpstr>Calibri</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Mercadeo básico</dc:title>
  <dc:creator>Preferred Customer</dc:creator>
  <cp:lastModifiedBy>Giovanni Soto Cagua</cp:lastModifiedBy>
  <cp:revision>820</cp:revision>
  <cp:lastPrinted>2015-08-03T15:59:57Z</cp:lastPrinted>
  <dcterms:created xsi:type="dcterms:W3CDTF">2009-07-03T14:17:45Z</dcterms:created>
  <dcterms:modified xsi:type="dcterms:W3CDTF">2018-01-11T19:55:19Z</dcterms:modified>
</cp:coreProperties>
</file>