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555" r:id="rId2"/>
    <p:sldId id="576" r:id="rId3"/>
    <p:sldId id="608" r:id="rId4"/>
    <p:sldId id="614" r:id="rId5"/>
    <p:sldId id="615" r:id="rId6"/>
    <p:sldId id="610" r:id="rId7"/>
    <p:sldId id="617" r:id="rId8"/>
    <p:sldId id="618" r:id="rId9"/>
    <p:sldId id="616" r:id="rId10"/>
    <p:sldId id="620" r:id="rId11"/>
    <p:sldId id="619" r:id="rId12"/>
    <p:sldId id="621" r:id="rId13"/>
    <p:sldId id="622" r:id="rId14"/>
    <p:sldId id="611" r:id="rId15"/>
    <p:sldId id="623" r:id="rId16"/>
    <p:sldId id="624" r:id="rId17"/>
    <p:sldId id="625" r:id="rId18"/>
    <p:sldId id="626" r:id="rId19"/>
    <p:sldId id="627" r:id="rId20"/>
    <p:sldId id="628" r:id="rId21"/>
    <p:sldId id="629" r:id="rId22"/>
    <p:sldId id="630" r:id="rId23"/>
    <p:sldId id="631" r:id="rId24"/>
    <p:sldId id="632" r:id="rId25"/>
    <p:sldId id="633" r:id="rId26"/>
    <p:sldId id="612" r:id="rId27"/>
    <p:sldId id="635" r:id="rId28"/>
    <p:sldId id="636" r:id="rId29"/>
    <p:sldId id="637" r:id="rId30"/>
    <p:sldId id="642" r:id="rId31"/>
    <p:sldId id="638" r:id="rId32"/>
    <p:sldId id="634" r:id="rId33"/>
    <p:sldId id="639" r:id="rId34"/>
    <p:sldId id="613" r:id="rId35"/>
    <p:sldId id="640" r:id="rId36"/>
    <p:sldId id="641" r:id="rId37"/>
    <p:sldId id="554" r:id="rId38"/>
  </p:sldIdLst>
  <p:sldSz cx="9144000" cy="6858000" type="screen4x3"/>
  <p:notesSz cx="9296400" cy="70104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481"/>
    <a:srgbClr val="003399"/>
    <a:srgbClr val="961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86530" autoAdjust="0"/>
  </p:normalViewPr>
  <p:slideViewPr>
    <p:cSldViewPr>
      <p:cViewPr varScale="1">
        <p:scale>
          <a:sx n="115" d="100"/>
          <a:sy n="115" d="100"/>
        </p:scale>
        <p:origin x="157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5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81D21-C594-44A1-9FE4-9F52305E624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90B5DFB1-2B7C-4C66-9CD9-01ED8AC76300}">
      <dgm:prSet phldrT="[Texto]" custT="1"/>
      <dgm:spPr/>
      <dgm:t>
        <a:bodyPr/>
        <a:lstStyle/>
        <a:p>
          <a:r>
            <a:rPr lang="es-MX" sz="2000" dirty="0" smtClean="0"/>
            <a:t>CUMPLIMIENTO DEL PLAN (62.02/66):</a:t>
          </a:r>
          <a:r>
            <a:rPr lang="es-MX" sz="2000" dirty="0" smtClean="0"/>
            <a:t>		   </a:t>
          </a:r>
          <a:r>
            <a:rPr lang="es-MX" sz="2000" dirty="0" smtClean="0"/>
            <a:t>94%</a:t>
          </a:r>
          <a:endParaRPr lang="es-CO" sz="2000" dirty="0"/>
        </a:p>
      </dgm:t>
    </dgm:pt>
    <dgm:pt modelId="{6585EBD2-54D2-4CE7-A3BF-4A8CFD37DBC7}" type="parTrans" cxnId="{F6CE9967-0630-4CC3-BF86-CE20470AE2DD}">
      <dgm:prSet/>
      <dgm:spPr/>
      <dgm:t>
        <a:bodyPr/>
        <a:lstStyle/>
        <a:p>
          <a:endParaRPr lang="es-CO"/>
        </a:p>
      </dgm:t>
    </dgm:pt>
    <dgm:pt modelId="{1D455664-74C2-4C4B-820E-6188826A6D42}" type="sibTrans" cxnId="{F6CE9967-0630-4CC3-BF86-CE20470AE2DD}">
      <dgm:prSet/>
      <dgm:spPr/>
      <dgm:t>
        <a:bodyPr/>
        <a:lstStyle/>
        <a:p>
          <a:endParaRPr lang="es-CO"/>
        </a:p>
      </dgm:t>
    </dgm:pt>
    <dgm:pt modelId="{14932536-4481-4A1C-8D6F-8C406D879C42}" type="pres">
      <dgm:prSet presAssocID="{D9881D21-C594-44A1-9FE4-9F52305E6242}" presName="linear" presStyleCnt="0">
        <dgm:presLayoutVars>
          <dgm:dir/>
          <dgm:animLvl val="lvl"/>
          <dgm:resizeHandles val="exact"/>
        </dgm:presLayoutVars>
      </dgm:prSet>
      <dgm:spPr/>
      <dgm:t>
        <a:bodyPr/>
        <a:lstStyle/>
        <a:p>
          <a:endParaRPr lang="es-CO"/>
        </a:p>
      </dgm:t>
    </dgm:pt>
    <dgm:pt modelId="{07D412B5-9B15-44A1-BC29-EF02D8FD17C9}" type="pres">
      <dgm:prSet presAssocID="{90B5DFB1-2B7C-4C66-9CD9-01ED8AC76300}" presName="parentLin" presStyleCnt="0"/>
      <dgm:spPr/>
    </dgm:pt>
    <dgm:pt modelId="{7ECCDC65-038D-4912-A673-6959C98EB63F}" type="pres">
      <dgm:prSet presAssocID="{90B5DFB1-2B7C-4C66-9CD9-01ED8AC76300}" presName="parentLeftMargin" presStyleLbl="node1" presStyleIdx="0" presStyleCnt="1"/>
      <dgm:spPr/>
      <dgm:t>
        <a:bodyPr/>
        <a:lstStyle/>
        <a:p>
          <a:endParaRPr lang="es-CO"/>
        </a:p>
      </dgm:t>
    </dgm:pt>
    <dgm:pt modelId="{0B896676-27AA-4E44-8EF8-B790F54AA448}" type="pres">
      <dgm:prSet presAssocID="{90B5DFB1-2B7C-4C66-9CD9-01ED8AC76300}" presName="parentText" presStyleLbl="node1" presStyleIdx="0" presStyleCnt="1" custScaleX="116667" custScaleY="71626">
        <dgm:presLayoutVars>
          <dgm:chMax val="0"/>
          <dgm:bulletEnabled val="1"/>
        </dgm:presLayoutVars>
      </dgm:prSet>
      <dgm:spPr/>
      <dgm:t>
        <a:bodyPr/>
        <a:lstStyle/>
        <a:p>
          <a:endParaRPr lang="es-CO"/>
        </a:p>
      </dgm:t>
    </dgm:pt>
    <dgm:pt modelId="{577122B1-852C-4BBE-B1B5-60C72BAA7AAD}" type="pres">
      <dgm:prSet presAssocID="{90B5DFB1-2B7C-4C66-9CD9-01ED8AC76300}" presName="negativeSpace" presStyleCnt="0"/>
      <dgm:spPr/>
    </dgm:pt>
    <dgm:pt modelId="{3353BBBC-B41F-4CA6-B6FF-47EF2E651CDF}" type="pres">
      <dgm:prSet presAssocID="{90B5DFB1-2B7C-4C66-9CD9-01ED8AC76300}" presName="childText" presStyleLbl="conFgAcc1" presStyleIdx="0" presStyleCnt="1">
        <dgm:presLayoutVars>
          <dgm:bulletEnabled val="1"/>
        </dgm:presLayoutVars>
      </dgm:prSet>
      <dgm:spPr/>
    </dgm:pt>
  </dgm:ptLst>
  <dgm:cxnLst>
    <dgm:cxn modelId="{300CF35B-1DFB-4EE6-A8FD-3DF374E3E5AD}" type="presOf" srcId="{90B5DFB1-2B7C-4C66-9CD9-01ED8AC76300}" destId="{0B896676-27AA-4E44-8EF8-B790F54AA448}" srcOrd="1" destOrd="0" presId="urn:microsoft.com/office/officeart/2005/8/layout/list1"/>
    <dgm:cxn modelId="{F6CE9967-0630-4CC3-BF86-CE20470AE2DD}" srcId="{D9881D21-C594-44A1-9FE4-9F52305E6242}" destId="{90B5DFB1-2B7C-4C66-9CD9-01ED8AC76300}" srcOrd="0" destOrd="0" parTransId="{6585EBD2-54D2-4CE7-A3BF-4A8CFD37DBC7}" sibTransId="{1D455664-74C2-4C4B-820E-6188826A6D42}"/>
    <dgm:cxn modelId="{374036D5-21C1-4FDF-B428-80267F24DA1D}" type="presOf" srcId="{D9881D21-C594-44A1-9FE4-9F52305E6242}" destId="{14932536-4481-4A1C-8D6F-8C406D879C42}" srcOrd="0" destOrd="0" presId="urn:microsoft.com/office/officeart/2005/8/layout/list1"/>
    <dgm:cxn modelId="{744A69B6-3B74-45A8-AA7B-33C7D102BF1B}" type="presOf" srcId="{90B5DFB1-2B7C-4C66-9CD9-01ED8AC76300}" destId="{7ECCDC65-038D-4912-A673-6959C98EB63F}" srcOrd="0" destOrd="0" presId="urn:microsoft.com/office/officeart/2005/8/layout/list1"/>
    <dgm:cxn modelId="{BAAFD484-6B09-46D1-8B07-CA9735E8EBB8}" type="presParOf" srcId="{14932536-4481-4A1C-8D6F-8C406D879C42}" destId="{07D412B5-9B15-44A1-BC29-EF02D8FD17C9}" srcOrd="0" destOrd="0" presId="urn:microsoft.com/office/officeart/2005/8/layout/list1"/>
    <dgm:cxn modelId="{D9137323-8D12-4748-AA26-BD1427867E9F}" type="presParOf" srcId="{07D412B5-9B15-44A1-BC29-EF02D8FD17C9}" destId="{7ECCDC65-038D-4912-A673-6959C98EB63F}" srcOrd="0" destOrd="0" presId="urn:microsoft.com/office/officeart/2005/8/layout/list1"/>
    <dgm:cxn modelId="{16900FE1-DB29-4596-8C34-098499B01A0F}" type="presParOf" srcId="{07D412B5-9B15-44A1-BC29-EF02D8FD17C9}" destId="{0B896676-27AA-4E44-8EF8-B790F54AA448}" srcOrd="1" destOrd="0" presId="urn:microsoft.com/office/officeart/2005/8/layout/list1"/>
    <dgm:cxn modelId="{F012D6DE-72DB-4814-9962-3DF8BA11904C}" type="presParOf" srcId="{14932536-4481-4A1C-8D6F-8C406D879C42}" destId="{577122B1-852C-4BBE-B1B5-60C72BAA7AAD}" srcOrd="1" destOrd="0" presId="urn:microsoft.com/office/officeart/2005/8/layout/list1"/>
    <dgm:cxn modelId="{C23254EA-43F4-477C-A9F4-B03612B5840B}" type="presParOf" srcId="{14932536-4481-4A1C-8D6F-8C406D879C42}" destId="{3353BBBC-B41F-4CA6-B6FF-47EF2E651CD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3BBBC-B41F-4CA6-B6FF-47EF2E651CDF}">
      <dsp:nvSpPr>
        <dsp:cNvPr id="0" name=""/>
        <dsp:cNvSpPr/>
      </dsp:nvSpPr>
      <dsp:spPr>
        <a:xfrm>
          <a:off x="0" y="1232571"/>
          <a:ext cx="8640960" cy="163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896676-27AA-4E44-8EF8-B790F54AA448}">
      <dsp:nvSpPr>
        <dsp:cNvPr id="0" name=""/>
        <dsp:cNvSpPr/>
      </dsp:nvSpPr>
      <dsp:spPr>
        <a:xfrm>
          <a:off x="432048" y="817612"/>
          <a:ext cx="7056804" cy="13743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889000">
            <a:lnSpc>
              <a:spcPct val="90000"/>
            </a:lnSpc>
            <a:spcBef>
              <a:spcPct val="0"/>
            </a:spcBef>
            <a:spcAft>
              <a:spcPct val="35000"/>
            </a:spcAft>
          </a:pPr>
          <a:r>
            <a:rPr lang="es-MX" sz="2000" kern="1200" dirty="0" smtClean="0"/>
            <a:t>CUMPLIMIENTO DEL PLAN (62.02/66):</a:t>
          </a:r>
          <a:r>
            <a:rPr lang="es-MX" sz="2000" kern="1200" dirty="0" smtClean="0"/>
            <a:t>		   </a:t>
          </a:r>
          <a:r>
            <a:rPr lang="es-MX" sz="2000" kern="1200" dirty="0" smtClean="0"/>
            <a:t>94%</a:t>
          </a:r>
          <a:endParaRPr lang="es-CO" sz="2000" kern="1200" dirty="0"/>
        </a:p>
      </dsp:txBody>
      <dsp:txXfrm>
        <a:off x="499139" y="884703"/>
        <a:ext cx="6922622" cy="124017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CO"/>
          </a:p>
        </p:txBody>
      </p:sp>
      <p:sp>
        <p:nvSpPr>
          <p:cNvPr id="3" name="2 Marcador de fecha"/>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99B95587-273F-410D-A590-A10B34E4BEE7}" type="datetimeFigureOut">
              <a:rPr lang="es-CO" smtClean="0"/>
              <a:t>31/01/2017</a:t>
            </a:fld>
            <a:endParaRPr lang="es-CO"/>
          </a:p>
        </p:txBody>
      </p:sp>
      <p:sp>
        <p:nvSpPr>
          <p:cNvPr id="4" name="3 Marcador de pie de página"/>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A72A0AC5-F40D-4B9F-A325-5C1799BE5B39}" type="slidenum">
              <a:rPr lang="es-CO" smtClean="0"/>
              <a:t>‹Nº›</a:t>
            </a:fld>
            <a:endParaRPr lang="es-CO"/>
          </a:p>
        </p:txBody>
      </p:sp>
    </p:spTree>
    <p:extLst>
      <p:ext uri="{BB962C8B-B14F-4D97-AF65-F5344CB8AC3E}">
        <p14:creationId xmlns:p14="http://schemas.microsoft.com/office/powerpoint/2010/main" val="306268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5265809" y="0"/>
            <a:ext cx="4028440" cy="3505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460D1703-ACE4-420A-821C-51DE8E173ABF}" type="datetimeFigureOut">
              <a:rPr lang="es-ES"/>
              <a:pPr>
                <a:defRPr/>
              </a:pPr>
              <a:t>31/01/2017</a:t>
            </a:fld>
            <a:endParaRPr lang="es-ES"/>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s-ES" noProof="0" smtClean="0"/>
          </a:p>
        </p:txBody>
      </p:sp>
      <p:sp>
        <p:nvSpPr>
          <p:cNvPr id="5" name="4 Marcador de notas"/>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C1D1E2E-2358-40A7-B802-0AC69B49B2DC}" type="slidenum">
              <a:rPr lang="es-ES"/>
              <a:pPr>
                <a:defRPr/>
              </a:pPr>
              <a:t>‹Nº›</a:t>
            </a:fld>
            <a:endParaRPr lang="es-ES"/>
          </a:p>
        </p:txBody>
      </p:sp>
    </p:spTree>
    <p:extLst>
      <p:ext uri="{BB962C8B-B14F-4D97-AF65-F5344CB8AC3E}">
        <p14:creationId xmlns:p14="http://schemas.microsoft.com/office/powerpoint/2010/main" val="1290487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lvl1pPr>
              <a:defRPr>
                <a:solidFill>
                  <a:schemeClr val="tx2">
                    <a:lumMod val="60000"/>
                    <a:lumOff val="40000"/>
                  </a:schemeClr>
                </a:solidFill>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pic>
        <p:nvPicPr>
          <p:cNvPr id="9" name="8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Tree>
    <p:extLst>
      <p:ext uri="{BB962C8B-B14F-4D97-AF65-F5344CB8AC3E}">
        <p14:creationId xmlns:p14="http://schemas.microsoft.com/office/powerpoint/2010/main" val="9387012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7" name="3 Marcador de fecha"/>
          <p:cNvSpPr>
            <a:spLocks noGrp="1"/>
          </p:cNvSpPr>
          <p:nvPr>
            <p:ph type="dt" sz="half" idx="10"/>
          </p:nvPr>
        </p:nvSpPr>
        <p:spPr/>
        <p:txBody>
          <a:bodyPr/>
          <a:lstStyle>
            <a:lvl1pPr>
              <a:defRPr/>
            </a:lvl1pPr>
          </a:lstStyle>
          <a:p>
            <a:pPr>
              <a:defRPr/>
            </a:pPr>
            <a:fld id="{7DA63B11-977F-4743-96A8-4B85430EE86B}" type="datetimeFigureOut">
              <a:rPr lang="es-ES"/>
              <a:pPr>
                <a:defRPr/>
              </a:pPr>
              <a:t>31/01/2017</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F2B26EA-FA4B-4855-AECD-10A6642E8768}" type="slidenum">
              <a:rPr lang="es-ES"/>
              <a:pPr>
                <a:defRPr/>
              </a:pPr>
              <a:t>‹Nº›</a:t>
            </a:fld>
            <a:endParaRPr lang="es-ES"/>
          </a:p>
        </p:txBody>
      </p:sp>
      <p:pic>
        <p:nvPicPr>
          <p:cNvPr id="11" name="10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3" name="12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722240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5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7" name="6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2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15250280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4" name="3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a:xfrm>
            <a:off x="1720850" y="4714884"/>
            <a:ext cx="5851546" cy="652455"/>
          </a:xfrm>
        </p:spPr>
        <p:txBody>
          <a:bodyPr anchor="b"/>
          <a:lstStyle>
            <a:lvl1pPr algn="ctr">
              <a:defRPr sz="2200" b="1"/>
            </a:lvl1pPr>
          </a:lstStyle>
          <a:p>
            <a:r>
              <a:rPr lang="es-ES" dirty="0" smtClean="0"/>
              <a:t>Haga clic para modificar el estilo de título del patrón</a:t>
            </a:r>
            <a:endParaRPr lang="es-ES" dirty="0"/>
          </a:p>
        </p:txBody>
      </p:sp>
      <p:sp>
        <p:nvSpPr>
          <p:cNvPr id="3" name="2 Marcador de posición de imagen"/>
          <p:cNvSpPr>
            <a:spLocks noGrp="1"/>
          </p:cNvSpPr>
          <p:nvPr>
            <p:ph type="pic" idx="1"/>
          </p:nvPr>
        </p:nvSpPr>
        <p:spPr>
          <a:xfrm>
            <a:off x="1792288" y="428604"/>
            <a:ext cx="5637232" cy="429897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6" name="3 Marcador de fecha"/>
          <p:cNvSpPr>
            <a:spLocks noGrp="1"/>
          </p:cNvSpPr>
          <p:nvPr>
            <p:ph type="dt" sz="half" idx="10"/>
          </p:nvPr>
        </p:nvSpPr>
        <p:spPr/>
        <p:txBody>
          <a:bodyPr/>
          <a:lstStyle>
            <a:lvl1pPr>
              <a:defRPr/>
            </a:lvl1pPr>
          </a:lstStyle>
          <a:p>
            <a:pPr>
              <a:defRPr/>
            </a:pPr>
            <a:fld id="{4B42C719-70E1-4D6E-903D-C00A4E1955DB}" type="datetimeFigureOut">
              <a:rPr lang="es-ES"/>
              <a:pPr>
                <a:defRPr/>
              </a:pPr>
              <a:t>31/01/2017</a:t>
            </a:fld>
            <a:endParaRPr lang="es-ES"/>
          </a:p>
        </p:txBody>
      </p:sp>
      <p:sp>
        <p:nvSpPr>
          <p:cNvPr id="7" name="4 Marcador de pie de página"/>
          <p:cNvSpPr>
            <a:spLocks noGrp="1"/>
          </p:cNvSpPr>
          <p:nvPr>
            <p:ph type="ftr" sz="quarter" idx="11"/>
          </p:nvPr>
        </p:nvSpPr>
        <p:spPr/>
        <p:txBody>
          <a:bodyPr/>
          <a:lstStyle>
            <a:lvl1pPr>
              <a:defRPr/>
            </a:lvl1pPr>
          </a:lstStyle>
          <a:p>
            <a:pPr>
              <a:defRPr/>
            </a:pPr>
            <a:endParaRPr lang="es-ES"/>
          </a:p>
        </p:txBody>
      </p:sp>
      <p:sp>
        <p:nvSpPr>
          <p:cNvPr id="8" name="5 Marcador de número de diapositiva"/>
          <p:cNvSpPr>
            <a:spLocks noGrp="1"/>
          </p:cNvSpPr>
          <p:nvPr>
            <p:ph type="sldNum" sz="quarter" idx="12"/>
          </p:nvPr>
        </p:nvSpPr>
        <p:spPr/>
        <p:txBody>
          <a:bodyPr/>
          <a:lstStyle>
            <a:lvl1pPr>
              <a:defRPr/>
            </a:lvl1pPr>
          </a:lstStyle>
          <a:p>
            <a:pPr>
              <a:defRPr/>
            </a:pPr>
            <a:fld id="{8D69F176-EFAC-476E-A100-82FCE2B13E5D}" type="slidenum">
              <a:rPr lang="es-ES"/>
              <a:pPr>
                <a:defRPr/>
              </a:pPr>
              <a:t>‹Nº›</a:t>
            </a:fld>
            <a:endParaRPr lang="es-ES"/>
          </a:p>
        </p:txBody>
      </p:sp>
      <p:pic>
        <p:nvPicPr>
          <p:cNvPr id="10" name="9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6" name="15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7341933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1"/>
            <a:ext cx="8229600" cy="413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89852C0-83AC-45BD-8080-8739EC462417}" type="datetimeFigureOut">
              <a:rPr lang="es-ES"/>
              <a:pPr>
                <a:defRPr/>
              </a:pPr>
              <a:t>31/01/2017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719B8-940F-4129-85A9-4F3830CCB4DF}" type="slidenum">
              <a:rPr lang="es-ES"/>
              <a:pPr>
                <a:defRPr/>
              </a:pPr>
              <a:t>‹Nº›</a:t>
            </a:fld>
            <a:endParaRPr lang="es-ES"/>
          </a:p>
        </p:txBody>
      </p:sp>
      <p:sp>
        <p:nvSpPr>
          <p:cNvPr id="7" name="6 Rectángulo"/>
          <p:cNvSpPr/>
          <p:nvPr/>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6" name="15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7">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Lst>
  <p:timing>
    <p:tnLst>
      <p:par>
        <p:cTn id="1" dur="indefinite" restart="never" nodeType="tmRoot"/>
      </p:par>
    </p:tnLst>
  </p:timing>
  <p:txStyles>
    <p:titleStyle>
      <a:lvl1pPr algn="ctr" rtl="0" eaLnBrk="0" fontAlgn="base" hangingPunct="0">
        <a:spcBef>
          <a:spcPct val="0"/>
        </a:spcBef>
        <a:spcAft>
          <a:spcPct val="0"/>
        </a:spcAft>
        <a:defRPr sz="3600" b="1" kern="1200">
          <a:solidFill>
            <a:srgbClr val="558ED5"/>
          </a:solidFill>
          <a:latin typeface="+mj-lt"/>
          <a:ea typeface="+mj-ea"/>
          <a:cs typeface="+mj-cs"/>
        </a:defRPr>
      </a:lvl1pPr>
      <a:lvl2pPr algn="ctr" rtl="0" eaLnBrk="0" fontAlgn="base" hangingPunct="0">
        <a:spcBef>
          <a:spcPct val="0"/>
        </a:spcBef>
        <a:spcAft>
          <a:spcPct val="0"/>
        </a:spcAft>
        <a:defRPr sz="3600" b="1">
          <a:solidFill>
            <a:srgbClr val="558ED5"/>
          </a:solidFill>
          <a:latin typeface="Calibri" pitchFamily="34" charset="0"/>
        </a:defRPr>
      </a:lvl2pPr>
      <a:lvl3pPr algn="ctr" rtl="0" eaLnBrk="0" fontAlgn="base" hangingPunct="0">
        <a:spcBef>
          <a:spcPct val="0"/>
        </a:spcBef>
        <a:spcAft>
          <a:spcPct val="0"/>
        </a:spcAft>
        <a:defRPr sz="3600" b="1">
          <a:solidFill>
            <a:srgbClr val="558ED5"/>
          </a:solidFill>
          <a:latin typeface="Calibri" pitchFamily="34" charset="0"/>
        </a:defRPr>
      </a:lvl3pPr>
      <a:lvl4pPr algn="ctr" rtl="0" eaLnBrk="0" fontAlgn="base" hangingPunct="0">
        <a:spcBef>
          <a:spcPct val="0"/>
        </a:spcBef>
        <a:spcAft>
          <a:spcPct val="0"/>
        </a:spcAft>
        <a:defRPr sz="3600" b="1">
          <a:solidFill>
            <a:srgbClr val="558ED5"/>
          </a:solidFill>
          <a:latin typeface="Calibri" pitchFamily="34" charset="0"/>
        </a:defRPr>
      </a:lvl4pPr>
      <a:lvl5pPr algn="ctr" rtl="0" eaLnBrk="0" fontAlgn="base" hangingPunct="0">
        <a:spcBef>
          <a:spcPct val="0"/>
        </a:spcBef>
        <a:spcAft>
          <a:spcPct val="0"/>
        </a:spcAft>
        <a:defRPr sz="3600" b="1">
          <a:solidFill>
            <a:srgbClr val="558ED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cra.gov.co/apc-aa-files/31663137343035333435343330306137/plan-anticorrupcin-cra-2016.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bit.ly/29uh4L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bit.ly/29uh4L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ra.gov.co/es/nuestra-gestion/politicas-y-planes/24507-protocolo-sectorial-para-la-atenc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cra.gov.co/informes.shtml?apc=/es/buscar?als%5bvbuscar%5d=pqrs&amp;amp;Ir=Buscar&amp;x=2388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cra.gov.co/es/nuestra-gestion/politicas-y-planes/23747-plan-estra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ra.gov.co/es/nuestra-gestion/politicas-y-planes/23876-anteproyecto-de-presupuesto-2017"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cra.gov.co/es/otras-secciones/item-otras-secciones/23936-6-planeac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19 Imagen" descr="Ambiente.jpg"/>
          <p:cNvPicPr>
            <a:picLocks noChangeAspect="1"/>
          </p:cNvPicPr>
          <p:nvPr/>
        </p:nvPicPr>
        <p:blipFill>
          <a:blip r:embed="rId2" cstate="print"/>
          <a:stretch>
            <a:fillRect/>
          </a:stretch>
        </p:blipFill>
        <p:spPr>
          <a:xfrm>
            <a:off x="9128" y="-101"/>
            <a:ext cx="9180000" cy="6885000"/>
          </a:xfrm>
          <a:prstGeom prst="rect">
            <a:avLst/>
          </a:prstGeom>
        </p:spPr>
      </p:pic>
      <p:sp>
        <p:nvSpPr>
          <p:cNvPr id="5" name="4 Rectángulo"/>
          <p:cNvSpPr/>
          <p:nvPr/>
        </p:nvSpPr>
        <p:spPr>
          <a:xfrm>
            <a:off x="0" y="3861048"/>
            <a:ext cx="9144000" cy="1440160"/>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nvGrpSpPr>
          <p:cNvPr id="4" name="3 Grupo"/>
          <p:cNvGrpSpPr/>
          <p:nvPr/>
        </p:nvGrpSpPr>
        <p:grpSpPr>
          <a:xfrm>
            <a:off x="-1" y="416992"/>
            <a:ext cx="4716017" cy="1440160"/>
            <a:chOff x="-1" y="416992"/>
            <a:chExt cx="4716017" cy="1440160"/>
          </a:xfrm>
        </p:grpSpPr>
        <p:sp>
          <p:nvSpPr>
            <p:cNvPr id="14" name="13 Rectángulo redondeado"/>
            <p:cNvSpPr/>
            <p:nvPr/>
          </p:nvSpPr>
          <p:spPr>
            <a:xfrm>
              <a:off x="-1" y="416992"/>
              <a:ext cx="4716017" cy="1440160"/>
            </a:xfrm>
            <a:prstGeom prst="round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48" y="620688"/>
              <a:ext cx="3564904" cy="1095150"/>
            </a:xfrm>
            <a:prstGeom prst="rect">
              <a:avLst/>
            </a:prstGeom>
          </p:spPr>
        </p:pic>
      </p:grpSp>
      <p:sp>
        <p:nvSpPr>
          <p:cNvPr id="17" name="1 Título"/>
          <p:cNvSpPr txBox="1">
            <a:spLocks/>
          </p:cNvSpPr>
          <p:nvPr/>
        </p:nvSpPr>
        <p:spPr bwMode="auto">
          <a:xfrm>
            <a:off x="535434" y="3795315"/>
            <a:ext cx="85010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tx2">
                    <a:lumMod val="60000"/>
                    <a:lumOff val="40000"/>
                  </a:schemeClr>
                </a:solidFill>
                <a:latin typeface="+mj-lt"/>
                <a:ea typeface="+mj-ea"/>
                <a:cs typeface="+mj-cs"/>
              </a:defRPr>
            </a:lvl1pPr>
            <a:lvl2pPr algn="ctr" rtl="0" eaLnBrk="0" fontAlgn="base" hangingPunct="0">
              <a:spcBef>
                <a:spcPct val="0"/>
              </a:spcBef>
              <a:spcAft>
                <a:spcPct val="0"/>
              </a:spcAft>
              <a:defRPr sz="3600" b="1">
                <a:solidFill>
                  <a:srgbClr val="558ED5"/>
                </a:solidFill>
                <a:latin typeface="Calibri" pitchFamily="34" charset="0"/>
              </a:defRPr>
            </a:lvl2pPr>
            <a:lvl3pPr algn="ctr" rtl="0" eaLnBrk="0" fontAlgn="base" hangingPunct="0">
              <a:spcBef>
                <a:spcPct val="0"/>
              </a:spcBef>
              <a:spcAft>
                <a:spcPct val="0"/>
              </a:spcAft>
              <a:defRPr sz="3600" b="1">
                <a:solidFill>
                  <a:srgbClr val="558ED5"/>
                </a:solidFill>
                <a:latin typeface="Calibri" pitchFamily="34" charset="0"/>
              </a:defRPr>
            </a:lvl3pPr>
            <a:lvl4pPr algn="ctr" rtl="0" eaLnBrk="0" fontAlgn="base" hangingPunct="0">
              <a:spcBef>
                <a:spcPct val="0"/>
              </a:spcBef>
              <a:spcAft>
                <a:spcPct val="0"/>
              </a:spcAft>
              <a:defRPr sz="3600" b="1">
                <a:solidFill>
                  <a:srgbClr val="558ED5"/>
                </a:solidFill>
                <a:latin typeface="Calibri" pitchFamily="34" charset="0"/>
              </a:defRPr>
            </a:lvl4pPr>
            <a:lvl5pPr algn="ctr" rtl="0" eaLnBrk="0" fontAlgn="base" hangingPunct="0">
              <a:spcBef>
                <a:spcPct val="0"/>
              </a:spcBef>
              <a:spcAft>
                <a:spcPct val="0"/>
              </a:spcAft>
              <a:defRPr sz="3600" b="1">
                <a:solidFill>
                  <a:srgbClr val="558ED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s-MX" dirty="0" smtClean="0">
                <a:solidFill>
                  <a:schemeClr val="tx1"/>
                </a:solidFill>
              </a:rPr>
              <a:t>Control Interno </a:t>
            </a:r>
          </a:p>
          <a:p>
            <a:pPr algn="l" eaLnBrk="1" hangingPunct="1"/>
            <a:r>
              <a:rPr lang="es-MX" dirty="0" smtClean="0">
                <a:solidFill>
                  <a:schemeClr val="tx1"/>
                </a:solidFill>
              </a:rPr>
              <a:t>Seguimiento al Plan de Acción</a:t>
            </a:r>
          </a:p>
          <a:p>
            <a:pPr algn="l" eaLnBrk="1" hangingPunct="1"/>
            <a:r>
              <a:rPr lang="es-MX" dirty="0">
                <a:solidFill>
                  <a:schemeClr val="tx1"/>
                </a:solidFill>
              </a:rPr>
              <a:t>a</a:t>
            </a:r>
            <a:r>
              <a:rPr lang="es-MX" dirty="0" smtClean="0">
                <a:solidFill>
                  <a:schemeClr val="tx1"/>
                </a:solidFill>
              </a:rPr>
              <a:t> fecha 31 de diciembre de 2016</a:t>
            </a:r>
            <a:endParaRPr lang="es-ES" dirty="0" smtClean="0">
              <a:solidFill>
                <a:schemeClr val="tx1"/>
              </a:solidFill>
            </a:endParaRPr>
          </a:p>
        </p:txBody>
      </p:sp>
      <p:sp>
        <p:nvSpPr>
          <p:cNvPr id="21" name="20 CuadroTexto"/>
          <p:cNvSpPr txBox="1"/>
          <p:nvPr/>
        </p:nvSpPr>
        <p:spPr>
          <a:xfrm>
            <a:off x="683568" y="5684570"/>
            <a:ext cx="3013451" cy="1200329"/>
          </a:xfrm>
          <a:prstGeom prst="rect">
            <a:avLst/>
          </a:prstGeom>
          <a:noFill/>
        </p:spPr>
        <p:txBody>
          <a:bodyPr wrap="square" rtlCol="0">
            <a:spAutoFit/>
          </a:bodyPr>
          <a:lstStyle/>
          <a:p>
            <a:pPr eaLnBrk="1" hangingPunct="1"/>
            <a:r>
              <a:rPr lang="es-MX" sz="3600" b="1" dirty="0" smtClean="0">
                <a:latin typeface="+mj-lt"/>
                <a:ea typeface="+mj-ea"/>
                <a:cs typeface="+mj-cs"/>
              </a:rPr>
              <a:t>Enero 31 </a:t>
            </a:r>
            <a:r>
              <a:rPr lang="es-MX" sz="3600" b="1" dirty="0">
                <a:latin typeface="+mj-lt"/>
                <a:ea typeface="+mj-ea"/>
                <a:cs typeface="+mj-cs"/>
              </a:rPr>
              <a:t>de </a:t>
            </a:r>
            <a:r>
              <a:rPr lang="es-MX" sz="3600" b="1" dirty="0" smtClean="0">
                <a:latin typeface="+mj-lt"/>
                <a:ea typeface="+mj-ea"/>
                <a:cs typeface="+mj-cs"/>
              </a:rPr>
              <a:t>2017</a:t>
            </a:r>
            <a:endParaRPr lang="es-ES" sz="3600" b="1" dirty="0">
              <a:latin typeface="+mj-lt"/>
              <a:ea typeface="+mj-ea"/>
              <a:cs typeface="+mj-cs"/>
            </a:endParaRPr>
          </a:p>
        </p:txBody>
      </p:sp>
      <p:sp>
        <p:nvSpPr>
          <p:cNvPr id="19" name="18 Rectángulo redondeado"/>
          <p:cNvSpPr/>
          <p:nvPr/>
        </p:nvSpPr>
        <p:spPr>
          <a:xfrm>
            <a:off x="5004048" y="5697352"/>
            <a:ext cx="4166593"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22" name="21 Imagen"/>
          <p:cNvPicPr>
            <a:picLocks noChangeAspect="1"/>
          </p:cNvPicPr>
          <p:nvPr/>
        </p:nvPicPr>
        <p:blipFill rotWithShape="1">
          <a:blip r:embed="rId4">
            <a:extLst>
              <a:ext uri="{28A0092B-C50C-407E-A947-70E740481C1C}">
                <a14:useLocalDpi xmlns:a14="http://schemas.microsoft.com/office/drawing/2010/main" val="0"/>
              </a:ext>
            </a:extLst>
          </a:blip>
          <a:srcRect t="7813" b="7813"/>
          <a:stretch/>
        </p:blipFill>
        <p:spPr>
          <a:xfrm>
            <a:off x="5285975" y="5733256"/>
            <a:ext cx="3602736" cy="864096"/>
          </a:xfrm>
          <a:prstGeom prst="rect">
            <a:avLst/>
          </a:prstGeom>
        </p:spPr>
      </p:pic>
    </p:spTree>
    <p:extLst>
      <p:ext uri="{BB962C8B-B14F-4D97-AF65-F5344CB8AC3E}">
        <p14:creationId xmlns:p14="http://schemas.microsoft.com/office/powerpoint/2010/main" val="318549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1418009009"/>
              </p:ext>
            </p:extLst>
          </p:nvPr>
        </p:nvGraphicFramePr>
        <p:xfrm>
          <a:off x="132285" y="1628800"/>
          <a:ext cx="8784974" cy="4001733"/>
        </p:xfrm>
        <a:graphic>
          <a:graphicData uri="http://schemas.openxmlformats.org/drawingml/2006/table">
            <a:tbl>
              <a:tblPr firstRow="1" firstCol="1" lastRow="1" lastCol="1" bandRow="1" bandCol="1">
                <a:tableStyleId>{5C22544A-7EE6-4342-B048-85BDC9FD1C3A}</a:tableStyleId>
              </a:tblPr>
              <a:tblGrid>
                <a:gridCol w="902099">
                  <a:extLst>
                    <a:ext uri="{9D8B030D-6E8A-4147-A177-3AD203B41FA5}">
                      <a16:colId xmlns:a16="http://schemas.microsoft.com/office/drawing/2014/main" val="20000"/>
                    </a:ext>
                  </a:extLst>
                </a:gridCol>
                <a:gridCol w="1189877">
                  <a:extLst>
                    <a:ext uri="{9D8B030D-6E8A-4147-A177-3AD203B41FA5}">
                      <a16:colId xmlns:a16="http://schemas.microsoft.com/office/drawing/2014/main" val="20001"/>
                    </a:ext>
                  </a:extLst>
                </a:gridCol>
                <a:gridCol w="1182422">
                  <a:extLst>
                    <a:ext uri="{9D8B030D-6E8A-4147-A177-3AD203B41FA5}">
                      <a16:colId xmlns:a16="http://schemas.microsoft.com/office/drawing/2014/main" val="20002"/>
                    </a:ext>
                  </a:extLst>
                </a:gridCol>
                <a:gridCol w="1564138">
                  <a:extLst>
                    <a:ext uri="{9D8B030D-6E8A-4147-A177-3AD203B41FA5}">
                      <a16:colId xmlns:a16="http://schemas.microsoft.com/office/drawing/2014/main" val="20003"/>
                    </a:ext>
                  </a:extLst>
                </a:gridCol>
                <a:gridCol w="1066119">
                  <a:extLst>
                    <a:ext uri="{9D8B030D-6E8A-4147-A177-3AD203B41FA5}">
                      <a16:colId xmlns:a16="http://schemas.microsoft.com/office/drawing/2014/main" val="20004"/>
                    </a:ext>
                  </a:extLst>
                </a:gridCol>
                <a:gridCol w="820091">
                  <a:extLst>
                    <a:ext uri="{9D8B030D-6E8A-4147-A177-3AD203B41FA5}">
                      <a16:colId xmlns:a16="http://schemas.microsoft.com/office/drawing/2014/main" val="20005"/>
                    </a:ext>
                  </a:extLst>
                </a:gridCol>
                <a:gridCol w="2060228">
                  <a:extLst>
                    <a:ext uri="{9D8B030D-6E8A-4147-A177-3AD203B41FA5}">
                      <a16:colId xmlns:a16="http://schemas.microsoft.com/office/drawing/2014/main" val="20006"/>
                    </a:ext>
                  </a:extLst>
                </a:gridCol>
              </a:tblGrid>
              <a:tr h="936104">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487698">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CE 79</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Modificación del Anexo II de la Resolución CRA 688 de 2014, modificado y adicionado por el artículo 47 de la Resolución CRA 735 de 2015 </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100" b="0" kern="1200" dirty="0" smtClean="0">
                          <a:solidFill>
                            <a:schemeClr val="tx1"/>
                          </a:solidFill>
                          <a:effectLst/>
                          <a:latin typeface="+mn-lt"/>
                          <a:ea typeface="+mn-ea"/>
                          <a:cs typeface="+mn-cs"/>
                        </a:rPr>
                        <a:t>Expedición Resolución Definitiva</a:t>
                      </a: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dirty="0" smtClean="0">
                          <a:solidFill>
                            <a:schemeClr val="tx1"/>
                          </a:solidFill>
                          <a:effectLst/>
                          <a:latin typeface="Calibri"/>
                          <a:ea typeface="Calibri"/>
                          <a:cs typeface="Times New Roman"/>
                        </a:rPr>
                        <a:t>100%</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3er trimestre </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100</a:t>
                      </a:r>
                      <a:r>
                        <a:rPr lang="es-MX" sz="1100" b="1" dirty="0" smtClean="0">
                          <a:solidFill>
                            <a:schemeClr val="tx1"/>
                          </a:solidFill>
                          <a:effectLst/>
                          <a:latin typeface="+mn-lt"/>
                          <a:ea typeface="Calibri"/>
                          <a:cs typeface="Times New Roman"/>
                        </a:rPr>
                        <a:t>% de cumplimiento</a:t>
                      </a: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dirty="0" smtClean="0">
                          <a:solidFill>
                            <a:schemeClr val="tx1"/>
                          </a:solidFill>
                          <a:effectLst/>
                          <a:latin typeface="+mn-lt"/>
                          <a:ea typeface="Calibri"/>
                          <a:cs typeface="Times New Roman"/>
                        </a:rPr>
                        <a:t>Se expidió resolución CRA 770 del 15 de septiembre de 2016. </a:t>
                      </a: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 </a:t>
                      </a:r>
                      <a:r>
                        <a:rPr lang="es-MX" sz="1100" b="1" dirty="0" smtClean="0">
                          <a:solidFill>
                            <a:schemeClr val="tx1"/>
                          </a:solidFill>
                          <a:effectLst/>
                          <a:latin typeface="+mn-lt"/>
                          <a:ea typeface="Calibri"/>
                          <a:cs typeface="Times New Roman"/>
                        </a:rPr>
                        <a:t>$63.227.076</a:t>
                      </a:r>
                    </a:p>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Valor ejecutado: $ 63.227.076*</a:t>
                      </a:r>
                    </a:p>
                    <a:p>
                      <a:pPr algn="ct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57793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dirty="0" smtClean="0">
                          <a:solidFill>
                            <a:srgbClr val="000000"/>
                          </a:solidFill>
                          <a:effectLst/>
                          <a:latin typeface="+mn-lt"/>
                        </a:rPr>
                        <a:t>CE 21</a:t>
                      </a: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Consumo Básico</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100" b="0" kern="1200" dirty="0" smtClean="0">
                          <a:solidFill>
                            <a:schemeClr val="tx1"/>
                          </a:solidFill>
                          <a:effectLst/>
                          <a:latin typeface="+mn-lt"/>
                          <a:ea typeface="+mn-ea"/>
                          <a:cs typeface="+mn-cs"/>
                        </a:rPr>
                        <a:t>Expedición Resolución Definitiva</a:t>
                      </a: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 trimestre</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100</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Calibri"/>
                          <a:ea typeface="Calibri"/>
                          <a:cs typeface="Times New Roman"/>
                        </a:rPr>
                        <a:t>100</a:t>
                      </a:r>
                      <a:r>
                        <a:rPr lang="es-MX" sz="1100" b="1" dirty="0" smtClean="0">
                          <a:solidFill>
                            <a:schemeClr val="tx1"/>
                          </a:solidFill>
                          <a:effectLst/>
                          <a:latin typeface="+mn-lt"/>
                          <a:ea typeface="Calibri"/>
                          <a:cs typeface="Times New Roman"/>
                        </a:rPr>
                        <a:t>% de cumplimiento</a:t>
                      </a:r>
                      <a:endParaRPr lang="es-MX" sz="1100" b="1" baseline="0" dirty="0" smtClean="0">
                        <a:solidFill>
                          <a:schemeClr val="tx1"/>
                        </a:solidFill>
                        <a:effectLst/>
                        <a:latin typeface="+mn-lt"/>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endParaRPr lang="es-MX" sz="1100" b="0" baseline="0" dirty="0" smtClean="0">
                        <a:solidFill>
                          <a:schemeClr val="tx1"/>
                        </a:solidFill>
                        <a:effectLst/>
                        <a:latin typeface="+mn-lt"/>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endParaRPr lang="es-CO" sz="1100" b="0"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dirty="0" smtClean="0">
                          <a:solidFill>
                            <a:schemeClr val="tx1"/>
                          </a:solidFill>
                          <a:effectLst/>
                          <a:latin typeface="+mn-lt"/>
                          <a:ea typeface="Calibri"/>
                          <a:cs typeface="Times New Roman"/>
                        </a:rPr>
                        <a:t>Resolución CRA 750 de 2016 el  08 de febrero de 2016</a:t>
                      </a:r>
                      <a:r>
                        <a:rPr lang="es-CO" sz="1100" b="1" dirty="0" smtClean="0">
                          <a:solidFill>
                            <a:schemeClr val="tx1"/>
                          </a:solidFill>
                          <a:effectLst/>
                          <a:latin typeface="+mn-lt"/>
                          <a:ea typeface="Calibri"/>
                          <a:cs typeface="Times New Roman"/>
                        </a:rPr>
                        <a:t> </a:t>
                      </a:r>
                    </a:p>
                    <a:p>
                      <a:pPr algn="ct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 </a:t>
                      </a:r>
                      <a:r>
                        <a:rPr lang="es-MX" sz="1100" b="1" baseline="0" dirty="0" smtClean="0">
                          <a:solidFill>
                            <a:schemeClr val="tx1"/>
                          </a:solidFill>
                          <a:effectLst/>
                          <a:latin typeface="+mn-lt"/>
                          <a:ea typeface="Calibri"/>
                          <a:cs typeface="Times New Roman"/>
                        </a:rPr>
                        <a:t> presupuestado: </a:t>
                      </a:r>
                      <a:r>
                        <a:rPr lang="es-MX" sz="1100" b="1" dirty="0" smtClean="0">
                          <a:solidFill>
                            <a:schemeClr val="tx1"/>
                          </a:solidFill>
                          <a:effectLst/>
                          <a:latin typeface="+mn-lt"/>
                          <a:ea typeface="Calibri"/>
                          <a:cs typeface="Times New Roman"/>
                        </a:rPr>
                        <a:t>$22.746.173</a:t>
                      </a: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 ejecutado: $22.746.173*</a:t>
                      </a:r>
                      <a:endParaRPr lang="es-CO" sz="1100" b="1"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32285" y="5651439"/>
            <a:ext cx="3528392" cy="400110"/>
          </a:xfrm>
          <a:prstGeom prst="rect">
            <a:avLst/>
          </a:prstGeom>
          <a:noFill/>
        </p:spPr>
        <p:txBody>
          <a:bodyPr wrap="square" rtlCol="0">
            <a:spAutoFit/>
          </a:bodyPr>
          <a:lstStyle/>
          <a:p>
            <a:r>
              <a:rPr lang="es-ES" sz="1000" dirty="0" smtClean="0"/>
              <a:t>* </a:t>
            </a:r>
            <a:r>
              <a:rPr lang="es-ES" sz="1000" dirty="0"/>
              <a:t>Valor informado por la Subdirectora de Regulación (e).</a:t>
            </a:r>
          </a:p>
          <a:p>
            <a:endParaRPr lang="es-ES" sz="1000" dirty="0"/>
          </a:p>
        </p:txBody>
      </p:sp>
    </p:spTree>
    <p:extLst>
      <p:ext uri="{BB962C8B-B14F-4D97-AF65-F5344CB8AC3E}">
        <p14:creationId xmlns:p14="http://schemas.microsoft.com/office/powerpoint/2010/main" val="2206164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2636204428"/>
              </p:ext>
            </p:extLst>
          </p:nvPr>
        </p:nvGraphicFramePr>
        <p:xfrm>
          <a:off x="132285" y="1628800"/>
          <a:ext cx="8784974" cy="4001733"/>
        </p:xfrm>
        <a:graphic>
          <a:graphicData uri="http://schemas.openxmlformats.org/drawingml/2006/table">
            <a:tbl>
              <a:tblPr firstRow="1" firstCol="1" lastRow="1" lastCol="1" bandRow="1" bandCol="1">
                <a:tableStyleId>{5C22544A-7EE6-4342-B048-85BDC9FD1C3A}</a:tableStyleId>
              </a:tblPr>
              <a:tblGrid>
                <a:gridCol w="902099">
                  <a:extLst>
                    <a:ext uri="{9D8B030D-6E8A-4147-A177-3AD203B41FA5}">
                      <a16:colId xmlns:a16="http://schemas.microsoft.com/office/drawing/2014/main" val="20000"/>
                    </a:ext>
                  </a:extLst>
                </a:gridCol>
                <a:gridCol w="1189877">
                  <a:extLst>
                    <a:ext uri="{9D8B030D-6E8A-4147-A177-3AD203B41FA5}">
                      <a16:colId xmlns:a16="http://schemas.microsoft.com/office/drawing/2014/main" val="20001"/>
                    </a:ext>
                  </a:extLst>
                </a:gridCol>
                <a:gridCol w="1182422">
                  <a:extLst>
                    <a:ext uri="{9D8B030D-6E8A-4147-A177-3AD203B41FA5}">
                      <a16:colId xmlns:a16="http://schemas.microsoft.com/office/drawing/2014/main" val="20002"/>
                    </a:ext>
                  </a:extLst>
                </a:gridCol>
                <a:gridCol w="1564138">
                  <a:extLst>
                    <a:ext uri="{9D8B030D-6E8A-4147-A177-3AD203B41FA5}">
                      <a16:colId xmlns:a16="http://schemas.microsoft.com/office/drawing/2014/main" val="20003"/>
                    </a:ext>
                  </a:extLst>
                </a:gridCol>
                <a:gridCol w="1066119">
                  <a:extLst>
                    <a:ext uri="{9D8B030D-6E8A-4147-A177-3AD203B41FA5}">
                      <a16:colId xmlns:a16="http://schemas.microsoft.com/office/drawing/2014/main" val="20004"/>
                    </a:ext>
                  </a:extLst>
                </a:gridCol>
                <a:gridCol w="820091">
                  <a:extLst>
                    <a:ext uri="{9D8B030D-6E8A-4147-A177-3AD203B41FA5}">
                      <a16:colId xmlns:a16="http://schemas.microsoft.com/office/drawing/2014/main" val="20005"/>
                    </a:ext>
                  </a:extLst>
                </a:gridCol>
                <a:gridCol w="2060228">
                  <a:extLst>
                    <a:ext uri="{9D8B030D-6E8A-4147-A177-3AD203B41FA5}">
                      <a16:colId xmlns:a16="http://schemas.microsoft.com/office/drawing/2014/main" val="20006"/>
                    </a:ext>
                  </a:extLst>
                </a:gridCol>
              </a:tblGrid>
              <a:tr h="936104">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487698">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CE 83</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Entrega a terceros</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100" b="0" kern="1200" dirty="0" smtClean="0">
                          <a:solidFill>
                            <a:schemeClr val="tx1"/>
                          </a:solidFill>
                          <a:effectLst/>
                          <a:latin typeface="+mn-lt"/>
                          <a:ea typeface="+mn-ea"/>
                          <a:cs typeface="+mn-cs"/>
                        </a:rPr>
                        <a:t>Expedición Resolución Definitiva</a:t>
                      </a: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dirty="0" smtClean="0">
                          <a:solidFill>
                            <a:schemeClr val="tx1"/>
                          </a:solidFill>
                          <a:effectLst/>
                          <a:latin typeface="+mn-lt"/>
                          <a:ea typeface="Calibri"/>
                          <a:cs typeface="Times New Roman"/>
                        </a:rPr>
                        <a:t>100%</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4° trimestre</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100</a:t>
                      </a:r>
                    </a:p>
                    <a:p>
                      <a:pPr>
                        <a:lnSpc>
                          <a:spcPts val="950"/>
                        </a:lnSpc>
                        <a:spcBef>
                          <a:spcPts val="15"/>
                        </a:spcBef>
                        <a:spcAft>
                          <a:spcPts val="0"/>
                        </a:spcAft>
                      </a:pP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100% de cumplimiento</a:t>
                      </a: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dirty="0" smtClean="0">
                          <a:solidFill>
                            <a:schemeClr val="tx1"/>
                          </a:solidFill>
                          <a:effectLst/>
                          <a:latin typeface="+mn-lt"/>
                          <a:ea typeface="Calibri"/>
                          <a:cs typeface="Times New Roman"/>
                        </a:rPr>
                        <a:t>Se expidió resolución CRA 781 del 21 de diciembre de 2016. </a:t>
                      </a: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 </a:t>
                      </a:r>
                      <a:r>
                        <a:rPr lang="es-MX" sz="1100" b="1" dirty="0" smtClean="0">
                          <a:solidFill>
                            <a:schemeClr val="tx1"/>
                          </a:solidFill>
                          <a:effectLst/>
                          <a:latin typeface="+mn-lt"/>
                          <a:ea typeface="Calibri"/>
                          <a:cs typeface="Times New Roman"/>
                        </a:rPr>
                        <a:t>$63.227.076</a:t>
                      </a:r>
                    </a:p>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Valor ejecutado: $ 63.227.076*</a:t>
                      </a:r>
                    </a:p>
                    <a:p>
                      <a:pPr algn="ct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57793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dirty="0" smtClean="0">
                          <a:solidFill>
                            <a:srgbClr val="000000"/>
                          </a:solidFill>
                          <a:effectLst/>
                          <a:latin typeface="+mn-lt"/>
                        </a:rPr>
                        <a:t>CE 84</a:t>
                      </a: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Modificación de la Resolución CRA 359 de 2006 (Pasos directos y excepciones al procedimiento de la res CRA 271 de 2003)</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100" b="0" kern="1200" dirty="0" smtClean="0">
                          <a:solidFill>
                            <a:schemeClr val="tx1"/>
                          </a:solidFill>
                          <a:effectLst/>
                          <a:latin typeface="+mn-lt"/>
                          <a:ea typeface="+mn-ea"/>
                          <a:cs typeface="+mn-cs"/>
                        </a:rPr>
                        <a:t>Expedición Resolución Definitiva</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
                        </a:spcBef>
                        <a:spcAft>
                          <a:spcPts val="0"/>
                        </a:spcAft>
                        <a:buClrTx/>
                        <a:buSzTx/>
                        <a:buFontTx/>
                        <a:buNone/>
                        <a:tabLst/>
                        <a:defRPr/>
                      </a:pPr>
                      <a:r>
                        <a:rPr lang="es-CO" sz="1100" b="0" dirty="0" smtClean="0">
                          <a:solidFill>
                            <a:schemeClr val="tx1"/>
                          </a:solidFill>
                          <a:effectLst/>
                          <a:latin typeface="+mn-lt"/>
                          <a:ea typeface="Calibri"/>
                          <a:cs typeface="Times New Roman"/>
                        </a:rPr>
                        <a:t>Avance Proyecto (Trabajo realizado / Trabajo programado)</a:t>
                      </a:r>
                    </a:p>
                    <a:p>
                      <a:pPr algn="ctr">
                        <a:lnSpc>
                          <a:spcPct val="100000"/>
                        </a:lnSpc>
                        <a:spcBef>
                          <a:spcPts val="5"/>
                        </a:spcBef>
                        <a:spcAft>
                          <a:spcPts val="0"/>
                        </a:spcAft>
                      </a:pP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b="0" dirty="0" smtClean="0">
                          <a:solidFill>
                            <a:schemeClr val="tx1"/>
                          </a:solidFill>
                          <a:effectLst/>
                          <a:latin typeface="+mn-lt"/>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4° trimestre</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100</a:t>
                      </a: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100% de cumplimiento</a:t>
                      </a: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dirty="0" smtClean="0">
                          <a:solidFill>
                            <a:schemeClr val="tx1"/>
                          </a:solidFill>
                          <a:effectLst/>
                          <a:latin typeface="+mn-lt"/>
                          <a:ea typeface="Calibri"/>
                          <a:cs typeface="Times New Roman"/>
                        </a:rPr>
                        <a:t>Se expidió resolución CRA 783 del 21 de diciembre de 2016. </a:t>
                      </a: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 </a:t>
                      </a:r>
                      <a:r>
                        <a:rPr lang="es-MX" sz="1100" b="1" dirty="0" smtClean="0">
                          <a:solidFill>
                            <a:schemeClr val="tx1"/>
                          </a:solidFill>
                          <a:effectLst/>
                          <a:latin typeface="+mn-lt"/>
                          <a:ea typeface="Calibri"/>
                          <a:cs typeface="Times New Roman"/>
                        </a:rPr>
                        <a:t>$63.227.076</a:t>
                      </a:r>
                    </a:p>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Valor ejecutado: $ 63.227.076*</a:t>
                      </a:r>
                    </a:p>
                    <a:p>
                      <a:pPr algn="ct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66459" y="5651439"/>
            <a:ext cx="3528392" cy="400110"/>
          </a:xfrm>
          <a:prstGeom prst="rect">
            <a:avLst/>
          </a:prstGeom>
          <a:noFill/>
        </p:spPr>
        <p:txBody>
          <a:bodyPr wrap="square" rtlCol="0">
            <a:spAutoFit/>
          </a:bodyPr>
          <a:lstStyle/>
          <a:p>
            <a:r>
              <a:rPr lang="es-ES" sz="1000" dirty="0" smtClean="0"/>
              <a:t>* </a:t>
            </a:r>
            <a:r>
              <a:rPr lang="es-ES" sz="1000" dirty="0"/>
              <a:t>Valor informado por la Subdirectora de Regulación (e).</a:t>
            </a:r>
          </a:p>
          <a:p>
            <a:endParaRPr lang="es-ES" sz="1000" dirty="0"/>
          </a:p>
        </p:txBody>
      </p:sp>
    </p:spTree>
    <p:extLst>
      <p:ext uri="{BB962C8B-B14F-4D97-AF65-F5344CB8AC3E}">
        <p14:creationId xmlns:p14="http://schemas.microsoft.com/office/powerpoint/2010/main" val="597608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338945079"/>
              </p:ext>
            </p:extLst>
          </p:nvPr>
        </p:nvGraphicFramePr>
        <p:xfrm>
          <a:off x="-1" y="1239975"/>
          <a:ext cx="9036495" cy="4781313"/>
        </p:xfrm>
        <a:graphic>
          <a:graphicData uri="http://schemas.openxmlformats.org/drawingml/2006/table">
            <a:tbl>
              <a:tblPr firstRow="1" firstCol="1" lastRow="1" lastCol="1" bandRow="1" bandCol="1">
                <a:tableStyleId>{5C22544A-7EE6-4342-B048-85BDC9FD1C3A}</a:tableStyleId>
              </a:tblPr>
              <a:tblGrid>
                <a:gridCol w="927927">
                  <a:extLst>
                    <a:ext uri="{9D8B030D-6E8A-4147-A177-3AD203B41FA5}">
                      <a16:colId xmlns:a16="http://schemas.microsoft.com/office/drawing/2014/main" val="20000"/>
                    </a:ext>
                  </a:extLst>
                </a:gridCol>
                <a:gridCol w="1223944">
                  <a:extLst>
                    <a:ext uri="{9D8B030D-6E8A-4147-A177-3AD203B41FA5}">
                      <a16:colId xmlns:a16="http://schemas.microsoft.com/office/drawing/2014/main" val="20001"/>
                    </a:ext>
                  </a:extLst>
                </a:gridCol>
                <a:gridCol w="1216276">
                  <a:extLst>
                    <a:ext uri="{9D8B030D-6E8A-4147-A177-3AD203B41FA5}">
                      <a16:colId xmlns:a16="http://schemas.microsoft.com/office/drawing/2014/main" val="20002"/>
                    </a:ext>
                  </a:extLst>
                </a:gridCol>
                <a:gridCol w="1608921">
                  <a:extLst>
                    <a:ext uri="{9D8B030D-6E8A-4147-A177-3AD203B41FA5}">
                      <a16:colId xmlns:a16="http://schemas.microsoft.com/office/drawing/2014/main" val="20003"/>
                    </a:ext>
                  </a:extLst>
                </a:gridCol>
                <a:gridCol w="1096642">
                  <a:extLst>
                    <a:ext uri="{9D8B030D-6E8A-4147-A177-3AD203B41FA5}">
                      <a16:colId xmlns:a16="http://schemas.microsoft.com/office/drawing/2014/main" val="20004"/>
                    </a:ext>
                  </a:extLst>
                </a:gridCol>
                <a:gridCol w="843571">
                  <a:extLst>
                    <a:ext uri="{9D8B030D-6E8A-4147-A177-3AD203B41FA5}">
                      <a16:colId xmlns:a16="http://schemas.microsoft.com/office/drawing/2014/main" val="20005"/>
                    </a:ext>
                  </a:extLst>
                </a:gridCol>
                <a:gridCol w="2119214">
                  <a:extLst>
                    <a:ext uri="{9D8B030D-6E8A-4147-A177-3AD203B41FA5}">
                      <a16:colId xmlns:a16="http://schemas.microsoft.com/office/drawing/2014/main" val="20006"/>
                    </a:ext>
                  </a:extLst>
                </a:gridCol>
              </a:tblGrid>
              <a:tr h="859443">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2441667">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OAJ 25</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Elaborar en Project  los cronogramas de los Proyectos de regulación particular</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100" b="0" kern="1200" dirty="0" smtClean="0">
                          <a:solidFill>
                            <a:schemeClr val="tx1"/>
                          </a:solidFill>
                          <a:effectLst/>
                          <a:latin typeface="+mn-lt"/>
                          <a:ea typeface="+mn-ea"/>
                          <a:cs typeface="+mn-cs"/>
                        </a:rPr>
                        <a:t>Definir cronograma en Project para todas las actuaciones particulares iniciadas</a:t>
                      </a: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 de actuaciones con HV en Project  /# de actuaciones particulares con auto de inicio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dirty="0" smtClean="0">
                          <a:solidFill>
                            <a:schemeClr val="tx1"/>
                          </a:solidFill>
                          <a:effectLst/>
                          <a:latin typeface="+mn-lt"/>
                          <a:ea typeface="Calibri"/>
                          <a:cs typeface="Times New Roman"/>
                        </a:rPr>
                        <a:t>100%</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4° trimestre</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100</a:t>
                      </a:r>
                    </a:p>
                    <a:p>
                      <a:pPr>
                        <a:lnSpc>
                          <a:spcPts val="950"/>
                        </a:lnSpc>
                        <a:spcBef>
                          <a:spcPts val="15"/>
                        </a:spcBef>
                        <a:spcAft>
                          <a:spcPts val="0"/>
                        </a:spcAft>
                      </a:pP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0% de cumplimiento</a:t>
                      </a:r>
                      <a:r>
                        <a:rPr lang="es-MX" sz="1100" b="1" baseline="0" dirty="0" smtClean="0">
                          <a:solidFill>
                            <a:schemeClr val="tx1"/>
                          </a:solidFill>
                          <a:effectLst/>
                          <a:latin typeface="+mn-lt"/>
                          <a:ea typeface="Calibri"/>
                          <a:cs typeface="Times New Roman"/>
                        </a:rPr>
                        <a:t> </a:t>
                      </a: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just"/>
                      <a:r>
                        <a:rPr lang="es-ES" sz="1000" b="0" kern="1200" dirty="0" smtClean="0">
                          <a:solidFill>
                            <a:schemeClr val="tx1"/>
                          </a:solidFill>
                          <a:effectLst/>
                          <a:latin typeface="+mn-lt"/>
                          <a:ea typeface="+mn-ea"/>
                          <a:cs typeface="+mn-cs"/>
                        </a:rPr>
                        <a:t>En el mes de diciembre se realizó capacitación a diferentes funcionarios en dirección de Proyectos con enfoque práctico en (Microsoft Project), quedando pendiente la capacitación sobre Project Server. </a:t>
                      </a:r>
                    </a:p>
                    <a:p>
                      <a:pPr algn="just"/>
                      <a:r>
                        <a:rPr lang="es-ES" sz="1000" b="0" kern="1200" dirty="0" smtClean="0">
                          <a:solidFill>
                            <a:schemeClr val="tx1"/>
                          </a:solidFill>
                          <a:effectLst/>
                          <a:latin typeface="+mn-lt"/>
                          <a:ea typeface="+mn-ea"/>
                          <a:cs typeface="+mn-cs"/>
                        </a:rPr>
                        <a:t>Para vigencia 2016 los proyectos de regulación particular se llevaron en Microsoft Excel, de acuerdo a lo manifestado por el funcionario Alejandro Hidalgo  responsable de la actividad</a:t>
                      </a:r>
                      <a:r>
                        <a:rPr lang="es-ES" sz="1000" b="1" kern="1200" dirty="0" smtClean="0">
                          <a:solidFill>
                            <a:schemeClr val="tx1"/>
                          </a:solidFill>
                          <a:effectLst/>
                          <a:latin typeface="+mn-lt"/>
                          <a:ea typeface="+mn-ea"/>
                          <a:cs typeface="+mn-cs"/>
                        </a:rPr>
                        <a:t>. </a:t>
                      </a: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 </a:t>
                      </a:r>
                      <a:r>
                        <a:rPr lang="es-MX" sz="1100" b="1" dirty="0" smtClean="0">
                          <a:solidFill>
                            <a:schemeClr val="tx1"/>
                          </a:solidFill>
                          <a:effectLst/>
                          <a:latin typeface="+mn-lt"/>
                          <a:ea typeface="Calibri"/>
                          <a:cs typeface="Times New Roman"/>
                        </a:rPr>
                        <a:t>$42.202.608</a:t>
                      </a: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 ejecutado: $10.000.000*</a:t>
                      </a:r>
                      <a:endParaRPr lang="es-CO" sz="1100" b="1"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48020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dirty="0" smtClean="0">
                          <a:solidFill>
                            <a:srgbClr val="000000"/>
                          </a:solidFill>
                          <a:effectLst/>
                          <a:latin typeface="+mn-lt"/>
                        </a:rPr>
                        <a:t>CE 26</a:t>
                      </a: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Trámite de las actuaciones particulares radicadas en la entidad</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Cumplir con el cronograma de las actuaciones particulares</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
                        </a:spcBef>
                        <a:spcAft>
                          <a:spcPts val="0"/>
                        </a:spcAft>
                        <a:buClrTx/>
                        <a:buSzTx/>
                        <a:buFontTx/>
                        <a:buNone/>
                        <a:tabLst/>
                        <a:defRPr/>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b="0" dirty="0" smtClean="0">
                          <a:solidFill>
                            <a:schemeClr val="tx1"/>
                          </a:solidFill>
                          <a:effectLst/>
                          <a:latin typeface="+mn-lt"/>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4° trimestre</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100</a:t>
                      </a: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100% de cumplimiento</a:t>
                      </a:r>
                      <a:r>
                        <a:rPr lang="es-MX" sz="1100" b="1" baseline="0" dirty="0" smtClean="0">
                          <a:solidFill>
                            <a:schemeClr val="tx1"/>
                          </a:solidFill>
                          <a:effectLst/>
                          <a:latin typeface="+mn-lt"/>
                          <a:ea typeface="Calibri"/>
                          <a:cs typeface="Times New Roman"/>
                        </a:rPr>
                        <a:t> </a:t>
                      </a: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dirty="0" smtClean="0">
                          <a:solidFill>
                            <a:schemeClr val="tx1"/>
                          </a:solidFill>
                          <a:effectLst/>
                          <a:latin typeface="+mn-lt"/>
                          <a:ea typeface="Calibri"/>
                          <a:cs typeface="Times New Roman"/>
                        </a:rPr>
                        <a:t>Se dio</a:t>
                      </a:r>
                      <a:r>
                        <a:rPr lang="es-CO" sz="1100" b="0" baseline="0" dirty="0" smtClean="0">
                          <a:solidFill>
                            <a:schemeClr val="tx1"/>
                          </a:solidFill>
                          <a:effectLst/>
                          <a:latin typeface="+mn-lt"/>
                          <a:ea typeface="Calibri"/>
                          <a:cs typeface="Times New Roman"/>
                        </a:rPr>
                        <a:t> cumplimiento al cronograma de actuaciones particulares programadas en la vigencia 2016.</a:t>
                      </a:r>
                      <a:endParaRPr lang="es-CO" sz="1100" b="0"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a:t>
                      </a:r>
                      <a:r>
                        <a:rPr lang="es-MX" sz="1100" b="1" dirty="0" smtClean="0">
                          <a:solidFill>
                            <a:schemeClr val="tx1"/>
                          </a:solidFill>
                          <a:effectLst/>
                          <a:latin typeface="+mn-lt"/>
                          <a:ea typeface="Calibri"/>
                          <a:cs typeface="Times New Roman"/>
                        </a:rPr>
                        <a:t>$379.821.132</a:t>
                      </a:r>
                    </a:p>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Valor ejecutado: $379.821.132*</a:t>
                      </a: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 </a:t>
                      </a:r>
                      <a:endParaRPr lang="es-CO" sz="1100" b="1"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90703"/>
            <a:ext cx="1368152" cy="100811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79512" y="5805264"/>
            <a:ext cx="3528392" cy="246221"/>
          </a:xfrm>
          <a:prstGeom prst="rect">
            <a:avLst/>
          </a:prstGeom>
          <a:noFill/>
        </p:spPr>
        <p:txBody>
          <a:bodyPr wrap="square" rtlCol="0">
            <a:spAutoFit/>
          </a:bodyPr>
          <a:lstStyle/>
          <a:p>
            <a:r>
              <a:rPr lang="es-ES" sz="1000" dirty="0" smtClean="0"/>
              <a:t>* Valor informado por la oficina responsable de la actividad</a:t>
            </a:r>
            <a:endParaRPr lang="es-ES" sz="1000" dirty="0"/>
          </a:p>
        </p:txBody>
      </p:sp>
    </p:spTree>
    <p:extLst>
      <p:ext uri="{BB962C8B-B14F-4D97-AF65-F5344CB8AC3E}">
        <p14:creationId xmlns:p14="http://schemas.microsoft.com/office/powerpoint/2010/main" val="4094981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697975484"/>
              </p:ext>
            </p:extLst>
          </p:nvPr>
        </p:nvGraphicFramePr>
        <p:xfrm>
          <a:off x="107505" y="1250556"/>
          <a:ext cx="8784974" cy="4545859"/>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474199">
                  <a:extLst>
                    <a:ext uri="{9D8B030D-6E8A-4147-A177-3AD203B41FA5}">
                      <a16:colId xmlns:a16="http://schemas.microsoft.com/office/drawing/2014/main" val="20002"/>
                    </a:ext>
                  </a:extLst>
                </a:gridCol>
                <a:gridCol w="1190097">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2448271">
                  <a:extLst>
                    <a:ext uri="{9D8B030D-6E8A-4147-A177-3AD203B41FA5}">
                      <a16:colId xmlns:a16="http://schemas.microsoft.com/office/drawing/2014/main" val="20006"/>
                    </a:ext>
                  </a:extLst>
                </a:gridCol>
              </a:tblGrid>
              <a:tr h="570218">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2517545">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OAJ 27</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Respuesta a solicitudes de los requerimientos sobre consultas de atención regulatoria</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90% Respuestas a solicitudes de los requerimientos sobre consultas de atención regulatoria</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Solicitudes recibidas / Solicitud atendidas * 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dirty="0" smtClean="0">
                          <a:solidFill>
                            <a:schemeClr val="tx1"/>
                          </a:solidFill>
                          <a:effectLst/>
                          <a:latin typeface="+mn-lt"/>
                          <a:ea typeface="Calibri"/>
                          <a:cs typeface="Times New Roman"/>
                        </a:rPr>
                        <a:t>90%</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4° trimestre</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100</a:t>
                      </a:r>
                    </a:p>
                    <a:p>
                      <a:pPr>
                        <a:lnSpc>
                          <a:spcPts val="950"/>
                        </a:lnSpc>
                        <a:spcBef>
                          <a:spcPts val="15"/>
                        </a:spcBef>
                        <a:spcAft>
                          <a:spcPts val="0"/>
                        </a:spcAft>
                      </a:pP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100% de cumplimiento</a:t>
                      </a:r>
                      <a:endParaRPr lang="es-CO" sz="1100" b="1" dirty="0" smtClean="0">
                        <a:solidFill>
                          <a:schemeClr val="tx1"/>
                        </a:solidFill>
                        <a:effectLst/>
                        <a:latin typeface="+mn-lt"/>
                        <a:ea typeface="Calibri"/>
                        <a:cs typeface="Times New Roman"/>
                      </a:endParaRPr>
                    </a:p>
                    <a:p>
                      <a:pPr marL="0" algn="just" defTabSz="914400" rtl="0" eaLnBrk="1" latinLnBrk="0" hangingPunct="1">
                        <a:lnSpc>
                          <a:spcPct val="100000"/>
                        </a:lnSpc>
                        <a:spcBef>
                          <a:spcPts val="5"/>
                        </a:spcBef>
                        <a:spcAft>
                          <a:spcPts val="0"/>
                        </a:spcAft>
                      </a:pPr>
                      <a:r>
                        <a:rPr lang="es-CO" sz="1100" b="0" kern="1200" dirty="0" smtClean="0">
                          <a:solidFill>
                            <a:schemeClr val="tx1"/>
                          </a:solidFill>
                          <a:effectLst/>
                          <a:latin typeface="+mn-lt"/>
                          <a:ea typeface="Calibri"/>
                          <a:cs typeface="Times New Roman"/>
                        </a:rPr>
                        <a:t>De</a:t>
                      </a:r>
                      <a:r>
                        <a:rPr lang="es-CO" sz="1100" b="0" kern="1200" baseline="0" dirty="0" smtClean="0">
                          <a:solidFill>
                            <a:schemeClr val="tx1"/>
                          </a:solidFill>
                          <a:effectLst/>
                          <a:latin typeface="+mn-lt"/>
                          <a:ea typeface="Calibri"/>
                          <a:cs typeface="Times New Roman"/>
                        </a:rPr>
                        <a:t> acuerdo al reporte generado por el sistema ORFEO se recibieron 3.116 solicitudes de las cuales 3.099 se dio respuesta durante la vigencia 2016.</a:t>
                      </a:r>
                    </a:p>
                    <a:p>
                      <a:pPr algn="ct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a:t>
                      </a:r>
                      <a:r>
                        <a:rPr lang="es-MX" sz="1100" b="1" dirty="0" smtClean="0">
                          <a:solidFill>
                            <a:schemeClr val="tx1"/>
                          </a:solidFill>
                          <a:effectLst/>
                          <a:latin typeface="+mn-lt"/>
                          <a:ea typeface="Calibri"/>
                          <a:cs typeface="Times New Roman"/>
                        </a:rPr>
                        <a:t>$146.674.560</a:t>
                      </a: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 ejecutado: $ 168.215.400*</a:t>
                      </a:r>
                    </a:p>
                    <a:p>
                      <a:pPr algn="ct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i="0" u="none" strike="noStrike" kern="1200" dirty="0" smtClean="0">
                          <a:solidFill>
                            <a:schemeClr val="dk1"/>
                          </a:solidFill>
                          <a:effectLst/>
                          <a:latin typeface="+mn-lt"/>
                          <a:ea typeface="+mn-ea"/>
                          <a:cs typeface="+mn-cs"/>
                        </a:rPr>
                        <a:t>Según la </a:t>
                      </a:r>
                      <a:r>
                        <a:rPr lang="es-CO" sz="1100" b="0" i="0" u="none" strike="noStrike" kern="1200" dirty="0" smtClean="0">
                          <a:solidFill>
                            <a:schemeClr val="dk1"/>
                          </a:solidFill>
                          <a:effectLst/>
                          <a:latin typeface="+mn-lt"/>
                          <a:ea typeface="+mn-ea"/>
                          <a:cs typeface="+mn-cs"/>
                        </a:rPr>
                        <a:t>Jefe de la Oficina</a:t>
                      </a:r>
                      <a:r>
                        <a:rPr lang="es-CO" sz="1100" b="0" i="0" u="none" strike="noStrike" kern="1200" baseline="0" dirty="0" smtClean="0">
                          <a:solidFill>
                            <a:schemeClr val="dk1"/>
                          </a:solidFill>
                          <a:effectLst/>
                          <a:latin typeface="+mn-lt"/>
                          <a:ea typeface="+mn-ea"/>
                          <a:cs typeface="+mn-cs"/>
                        </a:rPr>
                        <a:t> Asesora de Planeación </a:t>
                      </a:r>
                      <a:r>
                        <a:rPr lang="es-CO" sz="1100" b="0" i="0" u="none" strike="noStrike" kern="1200" dirty="0" smtClean="0">
                          <a:solidFill>
                            <a:schemeClr val="dk1"/>
                          </a:solidFill>
                          <a:effectLst/>
                          <a:latin typeface="+mn-lt"/>
                          <a:ea typeface="+mn-ea"/>
                          <a:cs typeface="+mn-cs"/>
                        </a:rPr>
                        <a:t>y TIC, </a:t>
                      </a:r>
                      <a:r>
                        <a:rPr lang="es-CO" sz="1100" b="0" i="0" u="none" strike="noStrike" kern="1200" dirty="0" smtClean="0">
                          <a:solidFill>
                            <a:schemeClr val="dk1"/>
                          </a:solidFill>
                          <a:effectLst/>
                          <a:latin typeface="+mn-lt"/>
                          <a:ea typeface="+mn-ea"/>
                          <a:cs typeface="+mn-cs"/>
                        </a:rPr>
                        <a:t>los recursos asignados a esta actividad se ajustaron a lo largo de la vigencia de acuerdo con las dinámicas propias de ejecución. Adicionalmente Mediante Decreto 2088 de 2016, el presupuesto de inversión de la CRA fue reducido en $51.309.399, lo que implicó ajustes adicionales en los recursos de algunas actividades.</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394937">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OAP 28</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Plan Anticorrupción, formulado, publicado e implementado.</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Formular e implementar el Plan Anticorrupción y de Atención al Ciudadano, de acuerdo con la metodología establecida y publicarlo en la página web institucional.</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Porcentaje de avance del Plan Anticorrupción, formulado, publicado e implementado.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 trimestre</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fontAlgn="ctr"/>
                      <a:r>
                        <a:rPr lang="es-MX" sz="1200" b="1" i="0" u="none" strike="noStrike" dirty="0" smtClean="0">
                          <a:solidFill>
                            <a:srgbClr val="000000"/>
                          </a:solidFill>
                          <a:effectLst/>
                          <a:latin typeface="Calibri"/>
                        </a:rPr>
                        <a:t>100% de cumplimiento </a:t>
                      </a:r>
                      <a:r>
                        <a:rPr lang="es-CO" sz="1200" b="1" i="0" u="none" strike="noStrike" dirty="0" smtClean="0">
                          <a:solidFill>
                            <a:srgbClr val="000000"/>
                          </a:solidFill>
                          <a:effectLst/>
                          <a:latin typeface="Calibri"/>
                        </a:rPr>
                        <a:t> </a:t>
                      </a:r>
                      <a:endParaRPr lang="es-CO" sz="1200" b="0" i="0" u="none" strike="noStrike" dirty="0" smtClean="0">
                        <a:solidFill>
                          <a:srgbClr val="000000"/>
                        </a:solidFill>
                        <a:effectLst/>
                        <a:latin typeface="Calibri"/>
                      </a:endParaRPr>
                    </a:p>
                    <a:p>
                      <a:pPr algn="just" fontAlgn="ctr"/>
                      <a:r>
                        <a:rPr lang="es-CO" sz="1200" b="0" i="0" u="none" strike="noStrike" dirty="0" smtClean="0">
                          <a:solidFill>
                            <a:srgbClr val="000000"/>
                          </a:solidFill>
                          <a:effectLst/>
                          <a:latin typeface="Calibri"/>
                        </a:rPr>
                        <a:t>EL Plan </a:t>
                      </a:r>
                      <a:r>
                        <a:rPr lang="es-CO" sz="1200" b="0" i="0" u="none" strike="noStrike" dirty="0">
                          <a:solidFill>
                            <a:srgbClr val="000000"/>
                          </a:solidFill>
                          <a:effectLst/>
                          <a:latin typeface="Calibri"/>
                        </a:rPr>
                        <a:t>Anticorrupción </a:t>
                      </a:r>
                      <a:r>
                        <a:rPr lang="es-CO" sz="1200" b="0" i="0" u="none" strike="noStrike" dirty="0" smtClean="0">
                          <a:solidFill>
                            <a:srgbClr val="000000"/>
                          </a:solidFill>
                          <a:effectLst/>
                          <a:latin typeface="Calibri"/>
                        </a:rPr>
                        <a:t>fue</a:t>
                      </a:r>
                      <a:r>
                        <a:rPr lang="es-CO" sz="1200" b="0" i="0" u="none" strike="noStrike" baseline="0" dirty="0" smtClean="0">
                          <a:solidFill>
                            <a:srgbClr val="000000"/>
                          </a:solidFill>
                          <a:effectLst/>
                          <a:latin typeface="Calibri"/>
                        </a:rPr>
                        <a:t> </a:t>
                      </a:r>
                      <a:r>
                        <a:rPr lang="es-CO" sz="1200" b="0" i="0" u="none" strike="noStrike" dirty="0" smtClean="0">
                          <a:solidFill>
                            <a:srgbClr val="000000"/>
                          </a:solidFill>
                          <a:effectLst/>
                          <a:latin typeface="Calibri"/>
                        </a:rPr>
                        <a:t>publicado </a:t>
                      </a:r>
                      <a:r>
                        <a:rPr lang="es-CO" sz="1200" b="0" i="0" u="none" strike="noStrike" dirty="0">
                          <a:solidFill>
                            <a:srgbClr val="000000"/>
                          </a:solidFill>
                          <a:effectLst/>
                          <a:latin typeface="Calibri"/>
                        </a:rPr>
                        <a:t>el </a:t>
                      </a:r>
                      <a:r>
                        <a:rPr lang="es-CO" sz="1200" b="0" i="0" u="none" strike="noStrike" dirty="0" smtClean="0">
                          <a:solidFill>
                            <a:srgbClr val="000000"/>
                          </a:solidFill>
                          <a:effectLst/>
                          <a:latin typeface="Calibri"/>
                        </a:rPr>
                        <a:t>día 31 </a:t>
                      </a:r>
                      <a:r>
                        <a:rPr lang="es-CO" sz="1200" b="0" i="0" u="none" strike="noStrike" dirty="0">
                          <a:solidFill>
                            <a:srgbClr val="000000"/>
                          </a:solidFill>
                          <a:effectLst/>
                          <a:latin typeface="Calibri"/>
                        </a:rPr>
                        <a:t>de marzo de </a:t>
                      </a:r>
                      <a:r>
                        <a:rPr lang="es-CO" sz="1200" b="0" i="0" u="none" strike="noStrike" dirty="0" smtClean="0">
                          <a:solidFill>
                            <a:srgbClr val="000000"/>
                          </a:solidFill>
                          <a:effectLst/>
                          <a:latin typeface="Calibri"/>
                        </a:rPr>
                        <a:t>2016. </a:t>
                      </a:r>
                    </a:p>
                    <a:p>
                      <a:pPr algn="just" fontAlgn="ctr"/>
                      <a:r>
                        <a:rPr lang="es-CO" sz="1200" b="0" i="0" u="none" strike="noStrike" dirty="0" smtClean="0">
                          <a:solidFill>
                            <a:srgbClr val="000000"/>
                          </a:solidFill>
                          <a:effectLst/>
                          <a:latin typeface="+mn-lt"/>
                          <a:hlinkClick r:id="rId2"/>
                        </a:rPr>
                        <a:t>http://cra.gov.co/apc-aa-files/31663137343035333435343330306137/plan-anticorrupcin-cra-2016.pdf</a:t>
                      </a:r>
                      <a:endParaRPr lang="es-CO" sz="1200" b="0" i="0" u="none" strike="noStrike" dirty="0" smtClean="0">
                        <a:solidFill>
                          <a:srgbClr val="000000"/>
                        </a:solidFill>
                        <a:effectLst/>
                        <a:latin typeface="+mn-lt"/>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09582"/>
            <a:ext cx="1368152" cy="100811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17530" y="5794216"/>
            <a:ext cx="3528392" cy="246221"/>
          </a:xfrm>
          <a:prstGeom prst="rect">
            <a:avLst/>
          </a:prstGeom>
          <a:noFill/>
        </p:spPr>
        <p:txBody>
          <a:bodyPr wrap="square" rtlCol="0">
            <a:spAutoFit/>
          </a:bodyPr>
          <a:lstStyle/>
          <a:p>
            <a:r>
              <a:rPr lang="es-ES" sz="1000" dirty="0" smtClean="0"/>
              <a:t>* Valor informado por la </a:t>
            </a:r>
            <a:r>
              <a:rPr lang="es-ES" sz="1000" dirty="0" smtClean="0"/>
              <a:t>Oficina Asesora Jurídica. </a:t>
            </a:r>
            <a:endParaRPr lang="es-ES" sz="1000" dirty="0"/>
          </a:p>
        </p:txBody>
      </p:sp>
    </p:spTree>
    <p:extLst>
      <p:ext uri="{BB962C8B-B14F-4D97-AF65-F5344CB8AC3E}">
        <p14:creationId xmlns:p14="http://schemas.microsoft.com/office/powerpoint/2010/main" val="590649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2913045675"/>
              </p:ext>
            </p:extLst>
          </p:nvPr>
        </p:nvGraphicFramePr>
        <p:xfrm>
          <a:off x="124556" y="1504274"/>
          <a:ext cx="8983947" cy="4445005"/>
        </p:xfrm>
        <a:graphic>
          <a:graphicData uri="http://schemas.openxmlformats.org/drawingml/2006/table">
            <a:tbl>
              <a:tblPr firstRow="1" firstCol="1" lastRow="1" lastCol="1" bandRow="1" bandCol="1">
                <a:tableStyleId>{5C22544A-7EE6-4342-B048-85BDC9FD1C3A}</a:tableStyleId>
              </a:tblPr>
              <a:tblGrid>
                <a:gridCol w="923583">
                  <a:extLst>
                    <a:ext uri="{9D8B030D-6E8A-4147-A177-3AD203B41FA5}">
                      <a16:colId xmlns:a16="http://schemas.microsoft.com/office/drawing/2014/main" val="20000"/>
                    </a:ext>
                  </a:extLst>
                </a:gridCol>
                <a:gridCol w="973589">
                  <a:extLst>
                    <a:ext uri="{9D8B030D-6E8A-4147-A177-3AD203B41FA5}">
                      <a16:colId xmlns:a16="http://schemas.microsoft.com/office/drawing/2014/main" val="20001"/>
                    </a:ext>
                  </a:extLst>
                </a:gridCol>
                <a:gridCol w="2135528">
                  <a:extLst>
                    <a:ext uri="{9D8B030D-6E8A-4147-A177-3AD203B41FA5}">
                      <a16:colId xmlns:a16="http://schemas.microsoft.com/office/drawing/2014/main" val="20002"/>
                    </a:ext>
                  </a:extLst>
                </a:gridCol>
                <a:gridCol w="1178223">
                  <a:extLst>
                    <a:ext uri="{9D8B030D-6E8A-4147-A177-3AD203B41FA5}">
                      <a16:colId xmlns:a16="http://schemas.microsoft.com/office/drawing/2014/main" val="20003"/>
                    </a:ext>
                  </a:extLst>
                </a:gridCol>
                <a:gridCol w="748689">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2160239">
                  <a:extLst>
                    <a:ext uri="{9D8B030D-6E8A-4147-A177-3AD203B41FA5}">
                      <a16:colId xmlns:a16="http://schemas.microsoft.com/office/drawing/2014/main" val="20006"/>
                    </a:ext>
                  </a:extLst>
                </a:gridCol>
              </a:tblGrid>
              <a:tr h="798501">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p>
                      <a:pPr algn="ctr">
                        <a:lnSpc>
                          <a:spcPts val="1000"/>
                        </a:lnSpc>
                        <a:spcAft>
                          <a:spcPts val="0"/>
                        </a:spcAft>
                      </a:pP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2343907">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CI 29</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Realizar el seguimiento al Plan Anticorrupción</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Publicar en web el informe cuatrimestral de seguimiento al Plan Anticorrupción</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Fecha de publicación del seguimiento al  Plan en página web (Inferior al límite 100%, posterior al limite 50%)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dirty="0" smtClean="0">
                          <a:solidFill>
                            <a:schemeClr val="tx1"/>
                          </a:solidFill>
                          <a:effectLst/>
                          <a:latin typeface="+mn-lt"/>
                          <a:ea typeface="Calibri"/>
                          <a:cs typeface="Times New Roman"/>
                        </a:rPr>
                        <a:t>100%</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3er trimestre</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2</a:t>
                      </a:r>
                    </a:p>
                    <a:p>
                      <a:pPr algn="ctr">
                        <a:lnSpc>
                          <a:spcPts val="950"/>
                        </a:lnSpc>
                        <a:spcBef>
                          <a:spcPts val="15"/>
                        </a:spcBef>
                        <a:spcAft>
                          <a:spcPts val="0"/>
                        </a:spcAft>
                      </a:pP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200" b="1" dirty="0" smtClean="0">
                          <a:solidFill>
                            <a:schemeClr val="tx1"/>
                          </a:solidFill>
                          <a:effectLst/>
                          <a:latin typeface="+mn-lt"/>
                          <a:ea typeface="Calibri"/>
                          <a:cs typeface="Times New Roman"/>
                        </a:rPr>
                        <a:t>100% de cumplimiento</a:t>
                      </a:r>
                      <a:endParaRPr lang="es-CO" sz="12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200" b="1"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200" b="0" dirty="0" smtClean="0">
                          <a:solidFill>
                            <a:schemeClr val="tx1"/>
                          </a:solidFill>
                          <a:effectLst/>
                          <a:latin typeface="+mn-lt"/>
                          <a:ea typeface="Calibri"/>
                          <a:cs typeface="Times New Roman"/>
                        </a:rPr>
                        <a:t>Seguimiento realizado al</a:t>
                      </a:r>
                      <a:r>
                        <a:rPr lang="es-CO" sz="1200" b="0" baseline="0" dirty="0" smtClean="0">
                          <a:solidFill>
                            <a:schemeClr val="tx1"/>
                          </a:solidFill>
                          <a:effectLst/>
                          <a:latin typeface="+mn-lt"/>
                          <a:ea typeface="Calibri"/>
                          <a:cs typeface="Times New Roman"/>
                        </a:rPr>
                        <a:t> primer y segundo cuatrimestre de 2016, publicados en la pagina web los días 16 de mayo y 14 septiembre de 2016 respectivamente.</a:t>
                      </a:r>
                      <a:endParaRPr lang="es-CO" sz="1200" b="0" dirty="0" smtClean="0">
                        <a:solidFill>
                          <a:schemeClr val="tx1"/>
                        </a:solidFill>
                        <a:effectLst/>
                        <a:latin typeface="+mn-lt"/>
                        <a:ea typeface="Calibri"/>
                        <a:cs typeface="Times New Roman"/>
                      </a:endParaRPr>
                    </a:p>
                    <a:p>
                      <a:pPr>
                        <a:lnSpc>
                          <a:spcPts val="950"/>
                        </a:lnSpc>
                        <a:spcBef>
                          <a:spcPts val="15"/>
                        </a:spcBef>
                        <a:spcAft>
                          <a:spcPts val="0"/>
                        </a:spcAft>
                      </a:pPr>
                      <a:endParaRPr lang="es-CO" sz="1200" b="1" dirty="0" smtClean="0">
                        <a:solidFill>
                          <a:schemeClr val="tx1"/>
                        </a:solidFill>
                        <a:effectLst/>
                        <a:latin typeface="+mn-lt"/>
                        <a:ea typeface="Calibri"/>
                        <a:cs typeface="Times New Roman"/>
                        <a:hlinkClick r:id="rId2"/>
                      </a:endParaRPr>
                    </a:p>
                    <a:p>
                      <a:pPr>
                        <a:lnSpc>
                          <a:spcPts val="950"/>
                        </a:lnSpc>
                        <a:spcBef>
                          <a:spcPts val="15"/>
                        </a:spcBef>
                        <a:spcAft>
                          <a:spcPts val="0"/>
                        </a:spcAft>
                      </a:pPr>
                      <a:r>
                        <a:rPr lang="es-CO" sz="1200" b="1" dirty="0" smtClean="0">
                          <a:solidFill>
                            <a:schemeClr val="tx1"/>
                          </a:solidFill>
                          <a:effectLst/>
                          <a:latin typeface="+mn-lt"/>
                          <a:ea typeface="Calibri"/>
                          <a:cs typeface="Times New Roman"/>
                        </a:rPr>
                        <a:t> </a:t>
                      </a:r>
                      <a:r>
                        <a:rPr lang="es-CO" sz="1200" b="0" dirty="0" smtClean="0">
                          <a:solidFill>
                            <a:schemeClr val="tx1"/>
                          </a:solidFill>
                          <a:effectLst/>
                          <a:latin typeface="+mn-lt"/>
                          <a:ea typeface="Calibri"/>
                          <a:cs typeface="Times New Roman"/>
                        </a:rPr>
                        <a:t>http://cra.gov.co/apc-aa-files/39373235356530353036626665383236/seguimiento-pacymrc2016.pdf </a:t>
                      </a:r>
                    </a:p>
                    <a:p>
                      <a:pPr>
                        <a:lnSpc>
                          <a:spcPts val="950"/>
                        </a:lnSpc>
                        <a:spcBef>
                          <a:spcPts val="15"/>
                        </a:spcBef>
                        <a:spcAft>
                          <a:spcPts val="0"/>
                        </a:spcAft>
                      </a:pPr>
                      <a:r>
                        <a:rPr lang="es-CO" sz="1200" b="0" i="0" u="none" strike="noStrike" dirty="0" smtClean="0">
                          <a:solidFill>
                            <a:srgbClr val="000000"/>
                          </a:solidFill>
                          <a:effectLst/>
                          <a:latin typeface="+mn-lt"/>
                        </a:rPr>
                        <a:t>http://cra.gov.co/apc-aa-files/39373235356530353036626665383236/segundo-informe-de-seguimiento-al-plan-anticorrupcin-2016.pdf</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302597">
                <a:tc>
                  <a:txBody>
                    <a:bodyPr/>
                    <a:lstStyle/>
                    <a:p>
                      <a:pPr algn="ctr" fontAlgn="ctr"/>
                      <a:r>
                        <a:rPr lang="es-CO" sz="1100" b="0" i="0" u="none" strike="noStrike" dirty="0" smtClean="0">
                          <a:solidFill>
                            <a:srgbClr val="000000"/>
                          </a:solidFill>
                          <a:effectLst/>
                          <a:latin typeface="+mn-lt"/>
                        </a:rPr>
                        <a:t>OAP 30</a:t>
                      </a:r>
                      <a:endParaRPr lang="es-CO" sz="1100" b="0" i="0" u="none" strike="noStrike" dirty="0">
                        <a:solidFill>
                          <a:srgbClr val="000000"/>
                        </a:solidFill>
                        <a:effectLst/>
                        <a:latin typeface="Calibri"/>
                      </a:endParaRP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endParaRPr lang="es-MX" sz="1100" b="0" i="0" u="none" strike="noStrike" kern="1200" dirty="0" smtClean="0">
                        <a:solidFill>
                          <a:schemeClr val="dk1"/>
                        </a:solidFill>
                        <a:effectLst/>
                        <a:latin typeface="+mn-lt"/>
                        <a:ea typeface="+mn-ea"/>
                        <a:cs typeface="+mn-cs"/>
                      </a:endParaRPr>
                    </a:p>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Realización de la Jornada de Rendición de cuentas de la vigencia 2015</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Formular e implementar una estrategia de rendición de cuentas para la entidad, cumpliendo con los lineamientos metodológicos del manual único de rendición de cuentas y publicarlo en la página Web Institucional.</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Fecha de realización de la Jornada de Rendición de cuentas(Inferior al límite 100%, posterior al limite 50%)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100%   </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4° trimestre</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a:t>
                      </a:r>
                    </a:p>
                  </a:txBody>
                  <a:tcPr marL="0" marR="0" marT="0" marB="0" anchor="ctr">
                    <a:solidFill>
                      <a:schemeClr val="accent1">
                        <a:lumMod val="40000"/>
                        <a:lumOff val="60000"/>
                      </a:schemeClr>
                    </a:solidFill>
                  </a:tcPr>
                </a:tc>
                <a:tc>
                  <a:txBody>
                    <a:bodyPr/>
                    <a:lstStyle/>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100% de cumplimiento </a:t>
                      </a: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dirty="0" smtClean="0">
                          <a:solidFill>
                            <a:schemeClr val="tx1"/>
                          </a:solidFill>
                          <a:effectLst/>
                          <a:latin typeface="+mn-lt"/>
                          <a:ea typeface="Calibri"/>
                          <a:cs typeface="Times New Roman"/>
                        </a:rPr>
                        <a:t>La Audiencia de Rendición de Cuentas de las vigencias 2015-2016, se realizó el 12 de diciembre de 2016, video publicado: http://cra.gov.co/es/novedades/noticias/24477-video</a:t>
                      </a:r>
                      <a:endParaRPr lang="es-CO" sz="1100" b="1"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191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355270686"/>
              </p:ext>
            </p:extLst>
          </p:nvPr>
        </p:nvGraphicFramePr>
        <p:xfrm>
          <a:off x="99297" y="1351238"/>
          <a:ext cx="8928993" cy="4422785"/>
        </p:xfrm>
        <a:graphic>
          <a:graphicData uri="http://schemas.openxmlformats.org/drawingml/2006/table">
            <a:tbl>
              <a:tblPr firstRow="1" firstCol="1" lastRow="1" lastCol="1" bandRow="1" bandCol="1">
                <a:tableStyleId>{5C22544A-7EE6-4342-B048-85BDC9FD1C3A}</a:tableStyleId>
              </a:tblPr>
              <a:tblGrid>
                <a:gridCol w="903128">
                  <a:extLst>
                    <a:ext uri="{9D8B030D-6E8A-4147-A177-3AD203B41FA5}">
                      <a16:colId xmlns:a16="http://schemas.microsoft.com/office/drawing/2014/main" val="20000"/>
                    </a:ext>
                  </a:extLst>
                </a:gridCol>
                <a:gridCol w="1191233">
                  <a:extLst>
                    <a:ext uri="{9D8B030D-6E8A-4147-A177-3AD203B41FA5}">
                      <a16:colId xmlns:a16="http://schemas.microsoft.com/office/drawing/2014/main" val="20001"/>
                    </a:ext>
                  </a:extLst>
                </a:gridCol>
                <a:gridCol w="1183769">
                  <a:extLst>
                    <a:ext uri="{9D8B030D-6E8A-4147-A177-3AD203B41FA5}">
                      <a16:colId xmlns:a16="http://schemas.microsoft.com/office/drawing/2014/main" val="20002"/>
                    </a:ext>
                  </a:extLst>
                </a:gridCol>
                <a:gridCol w="1565921">
                  <a:extLst>
                    <a:ext uri="{9D8B030D-6E8A-4147-A177-3AD203B41FA5}">
                      <a16:colId xmlns:a16="http://schemas.microsoft.com/office/drawing/2014/main" val="20003"/>
                    </a:ext>
                  </a:extLst>
                </a:gridCol>
                <a:gridCol w="1067334">
                  <a:extLst>
                    <a:ext uri="{9D8B030D-6E8A-4147-A177-3AD203B41FA5}">
                      <a16:colId xmlns:a16="http://schemas.microsoft.com/office/drawing/2014/main" val="20004"/>
                    </a:ext>
                  </a:extLst>
                </a:gridCol>
                <a:gridCol w="821026">
                  <a:extLst>
                    <a:ext uri="{9D8B030D-6E8A-4147-A177-3AD203B41FA5}">
                      <a16:colId xmlns:a16="http://schemas.microsoft.com/office/drawing/2014/main" val="20005"/>
                    </a:ext>
                  </a:extLst>
                </a:gridCol>
                <a:gridCol w="2196582">
                  <a:extLst>
                    <a:ext uri="{9D8B030D-6E8A-4147-A177-3AD203B41FA5}">
                      <a16:colId xmlns:a16="http://schemas.microsoft.com/office/drawing/2014/main" val="20006"/>
                    </a:ext>
                  </a:extLst>
                </a:gridCol>
              </a:tblGrid>
              <a:tr h="833778">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p>
                      <a:pPr algn="ctr">
                        <a:lnSpc>
                          <a:spcPts val="1000"/>
                        </a:lnSpc>
                        <a:spcAft>
                          <a:spcPts val="0"/>
                        </a:spcAft>
                      </a:pP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2056696">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OAP 31</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Implementación de la Estrategia Gobierno en Línea</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Cumplir con la meta del 100% establecida por MINTIC para el 2015 en la implementación de GEL</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dirty="0" smtClean="0">
                          <a:solidFill>
                            <a:schemeClr val="tx1"/>
                          </a:solidFill>
                          <a:effectLst/>
                          <a:latin typeface="+mn-lt"/>
                          <a:ea typeface="Calibri"/>
                          <a:cs typeface="Times New Roman"/>
                        </a:rPr>
                        <a:t>100%</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4° trimestre</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100</a:t>
                      </a:r>
                    </a:p>
                    <a:p>
                      <a:pPr algn="ctr">
                        <a:lnSpc>
                          <a:spcPts val="950"/>
                        </a:lnSpc>
                        <a:spcBef>
                          <a:spcPts val="15"/>
                        </a:spcBef>
                        <a:spcAft>
                          <a:spcPts val="0"/>
                        </a:spcAft>
                      </a:pP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200" b="1" dirty="0" smtClean="0">
                          <a:solidFill>
                            <a:schemeClr val="tx1"/>
                          </a:solidFill>
                          <a:effectLst/>
                          <a:latin typeface="+mn-lt"/>
                          <a:ea typeface="Calibri"/>
                          <a:cs typeface="Times New Roman"/>
                        </a:rPr>
                        <a:t>92% de cumplimiento</a:t>
                      </a:r>
                      <a:endParaRPr lang="es-CO" sz="1200" b="1" dirty="0" smtClean="0">
                        <a:solidFill>
                          <a:schemeClr val="tx1"/>
                        </a:solidFill>
                        <a:effectLst/>
                        <a:latin typeface="+mn-lt"/>
                        <a:ea typeface="Calibri"/>
                        <a:cs typeface="Times New Roman"/>
                      </a:endParaRPr>
                    </a:p>
                    <a:p>
                      <a:pPr algn="ctr">
                        <a:lnSpc>
                          <a:spcPts val="950"/>
                        </a:lnSpc>
                        <a:spcBef>
                          <a:spcPts val="15"/>
                        </a:spcBef>
                        <a:spcAft>
                          <a:spcPts val="0"/>
                        </a:spcAft>
                      </a:pPr>
                      <a:endParaRPr lang="es-CO" sz="1100" b="0" kern="1200" baseline="0"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kern="1200" baseline="0" dirty="0" smtClean="0">
                          <a:solidFill>
                            <a:schemeClr val="tx1"/>
                          </a:solidFill>
                          <a:effectLst/>
                          <a:latin typeface="+mn-lt"/>
                          <a:ea typeface="Calibri"/>
                          <a:cs typeface="Times New Roman"/>
                        </a:rPr>
                        <a:t>El índice GEL para cada componente finalizó así:  TIC para Servicios al 79,5% del 100% requerido, TIC para la Gestión al 37% del 50% requerido, Seguridad y Privacidad de la Información al 70% del 60% requerido, y se dio cumplimiento a la meta de TIC para Gobierno Abierto al 100% según lo requerido. Por tanto, el índice GEL para 2016 se ubicó en 92% de cumplimiento.</a:t>
                      </a:r>
                    </a:p>
                    <a:p>
                      <a:pPr algn="just">
                        <a:lnSpc>
                          <a:spcPts val="950"/>
                        </a:lnSpc>
                        <a:spcBef>
                          <a:spcPts val="15"/>
                        </a:spcBef>
                        <a:spcAft>
                          <a:spcPts val="0"/>
                        </a:spcAft>
                      </a:pPr>
                      <a:endParaRPr lang="es-CO" sz="1100" b="0" kern="1200" baseline="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 </a:t>
                      </a:r>
                      <a:r>
                        <a:rPr lang="es-MX" sz="1100" b="1" dirty="0" smtClean="0">
                          <a:solidFill>
                            <a:schemeClr val="tx1"/>
                          </a:solidFill>
                          <a:effectLst/>
                          <a:latin typeface="+mn-lt"/>
                          <a:ea typeface="Calibri"/>
                          <a:cs typeface="Times New Roman"/>
                        </a:rPr>
                        <a:t>$84.360.000</a:t>
                      </a: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 ejecutado: $84.360.000*</a:t>
                      </a:r>
                      <a:endParaRPr lang="es-CO" sz="1100" b="1" dirty="0" smtClean="0">
                        <a:solidFill>
                          <a:schemeClr val="tx1"/>
                        </a:solidFill>
                        <a:effectLst/>
                        <a:latin typeface="+mn-lt"/>
                        <a:ea typeface="Calibri"/>
                        <a:cs typeface="Times New Roman"/>
                      </a:endParaRPr>
                    </a:p>
                    <a:p>
                      <a:pPr algn="just">
                        <a:lnSpc>
                          <a:spcPts val="950"/>
                        </a:lnSpc>
                        <a:spcBef>
                          <a:spcPts val="15"/>
                        </a:spcBef>
                        <a:spcAft>
                          <a:spcPts val="0"/>
                        </a:spcAft>
                      </a:pPr>
                      <a:endParaRPr lang="es-CO" sz="1100" b="0" kern="1200" baseline="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430007">
                <a:tc>
                  <a:txBody>
                    <a:bodyPr/>
                    <a:lstStyle/>
                    <a:p>
                      <a:pPr algn="ctr" fontAlgn="ctr"/>
                      <a:r>
                        <a:rPr lang="es-CO" sz="1100" b="0" i="0" u="none" strike="noStrike" dirty="0" smtClean="0">
                          <a:solidFill>
                            <a:srgbClr val="000000"/>
                          </a:solidFill>
                          <a:effectLst/>
                          <a:latin typeface="+mn-lt"/>
                        </a:rPr>
                        <a:t>OAP 32</a:t>
                      </a:r>
                      <a:endParaRPr lang="es-CO" sz="1100" b="0" i="0" u="none" strike="noStrike" dirty="0">
                        <a:solidFill>
                          <a:srgbClr val="000000"/>
                        </a:solidFill>
                        <a:effectLst/>
                        <a:latin typeface="Calibri"/>
                      </a:endParaRP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Actualización de la Estrategia de Participación Ciudadana de la CRA</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Actualizar la Estrategia de Participación Ciudadana de la CRA</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Fecha de actualización de la Estrategia de Participación Ciudadana de la CRA web (Inferior al límite 100%, posterior al limite 50%)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100%   </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2° trimestre</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a:t>
                      </a: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100% de cumplimiento</a:t>
                      </a: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dirty="0" smtClean="0">
                          <a:solidFill>
                            <a:schemeClr val="tx1"/>
                          </a:solidFill>
                          <a:effectLst/>
                          <a:latin typeface="+mn-lt"/>
                          <a:ea typeface="Calibri"/>
                          <a:cs typeface="Times New Roman"/>
                        </a:rPr>
                        <a:t>La Estrategia </a:t>
                      </a:r>
                      <a:r>
                        <a:rPr lang="es-CO" sz="1100" b="0" baseline="0" dirty="0" smtClean="0">
                          <a:solidFill>
                            <a:schemeClr val="tx1"/>
                          </a:solidFill>
                          <a:effectLst/>
                          <a:latin typeface="+mn-lt"/>
                          <a:ea typeface="Calibri"/>
                          <a:cs typeface="Times New Roman"/>
                        </a:rPr>
                        <a:t> de participación Ciudadana y Rendición de cuentas fue</a:t>
                      </a:r>
                      <a:r>
                        <a:rPr lang="es-CO" sz="1100" b="0" dirty="0" smtClean="0">
                          <a:solidFill>
                            <a:schemeClr val="tx1"/>
                          </a:solidFill>
                          <a:effectLst/>
                          <a:latin typeface="+mn-lt"/>
                          <a:ea typeface="Calibri"/>
                          <a:cs typeface="Times New Roman"/>
                        </a:rPr>
                        <a:t> publicada en la página web de la entidad el día 2 de mayo de 2016</a:t>
                      </a:r>
                      <a:r>
                        <a:rPr lang="es-CO" sz="1100" b="0" baseline="0" dirty="0" smtClean="0">
                          <a:solidFill>
                            <a:schemeClr val="tx1"/>
                          </a:solidFill>
                          <a:effectLst/>
                          <a:latin typeface="+mn-lt"/>
                          <a:ea typeface="Calibri"/>
                          <a:cs typeface="Times New Roman"/>
                        </a:rPr>
                        <a:t>.</a:t>
                      </a:r>
                      <a:endParaRPr lang="es-CO" sz="1100" b="0" dirty="0" smtClean="0">
                        <a:solidFill>
                          <a:schemeClr val="tx1"/>
                        </a:solidFill>
                        <a:effectLst/>
                        <a:latin typeface="+mn-lt"/>
                        <a:ea typeface="Calibri"/>
                        <a:cs typeface="Times New Roman"/>
                      </a:endParaRPr>
                    </a:p>
                    <a:p>
                      <a:pPr algn="just">
                        <a:lnSpc>
                          <a:spcPts val="950"/>
                        </a:lnSpc>
                        <a:spcBef>
                          <a:spcPts val="15"/>
                        </a:spcBef>
                        <a:spcAft>
                          <a:spcPts val="0"/>
                        </a:spcAft>
                      </a:pPr>
                      <a:endParaRPr lang="es-CO" sz="1100" b="1" dirty="0" smtClean="0">
                        <a:solidFill>
                          <a:schemeClr val="tx1"/>
                        </a:solidFill>
                        <a:effectLst/>
                        <a:latin typeface="+mn-lt"/>
                        <a:ea typeface="Calibri"/>
                        <a:cs typeface="Times New Roman"/>
                        <a:hlinkClick r:id="rId2"/>
                      </a:endParaRPr>
                    </a:p>
                    <a:p>
                      <a:pPr>
                        <a:lnSpc>
                          <a:spcPts val="950"/>
                        </a:lnSpc>
                        <a:spcBef>
                          <a:spcPts val="15"/>
                        </a:spcBef>
                        <a:spcAft>
                          <a:spcPts val="0"/>
                        </a:spcAft>
                      </a:pPr>
                      <a:r>
                        <a:rPr lang="es-CO" sz="1100" b="1" dirty="0" smtClean="0">
                          <a:solidFill>
                            <a:schemeClr val="tx1"/>
                          </a:solidFill>
                          <a:effectLst/>
                          <a:latin typeface="+mn-lt"/>
                          <a:ea typeface="Calibri"/>
                          <a:cs typeface="Times New Roman"/>
                          <a:hlinkClick r:id="rId2"/>
                        </a:rPr>
                        <a:t>http://bit.ly/29uh4LK</a:t>
                      </a:r>
                      <a:endParaRPr lang="es-CO" sz="1100" b="1"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43127"/>
            <a:ext cx="1368152" cy="100811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07503" y="5789601"/>
            <a:ext cx="3528392" cy="246221"/>
          </a:xfrm>
          <a:prstGeom prst="rect">
            <a:avLst/>
          </a:prstGeom>
          <a:noFill/>
        </p:spPr>
        <p:txBody>
          <a:bodyPr wrap="square" rtlCol="0">
            <a:spAutoFit/>
          </a:bodyPr>
          <a:lstStyle/>
          <a:p>
            <a:r>
              <a:rPr lang="es-ES" sz="1000" dirty="0" smtClean="0"/>
              <a:t>* Valor informado por la </a:t>
            </a:r>
            <a:r>
              <a:rPr lang="es-ES" sz="1000" dirty="0" smtClean="0"/>
              <a:t>Oficina Asesora de Planeación. </a:t>
            </a:r>
            <a:endParaRPr lang="es-ES" sz="1000" dirty="0"/>
          </a:p>
        </p:txBody>
      </p:sp>
    </p:spTree>
    <p:extLst>
      <p:ext uri="{BB962C8B-B14F-4D97-AF65-F5344CB8AC3E}">
        <p14:creationId xmlns:p14="http://schemas.microsoft.com/office/powerpoint/2010/main" val="1531303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267744" y="177114"/>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3133898363"/>
              </p:ext>
            </p:extLst>
          </p:nvPr>
        </p:nvGraphicFramePr>
        <p:xfrm>
          <a:off x="179512" y="1039183"/>
          <a:ext cx="8784976" cy="4988272"/>
        </p:xfrm>
        <a:graphic>
          <a:graphicData uri="http://schemas.openxmlformats.org/drawingml/2006/table">
            <a:tbl>
              <a:tblPr firstRow="1" firstCol="1" lastRow="1" lastCol="1" bandRow="1" bandCol="1">
                <a:tableStyleId>{5C22544A-7EE6-4342-B048-85BDC9FD1C3A}</a:tableStyleId>
              </a:tblPr>
              <a:tblGrid>
                <a:gridCol w="720081">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3096343">
                  <a:extLst>
                    <a:ext uri="{9D8B030D-6E8A-4147-A177-3AD203B41FA5}">
                      <a16:colId xmlns:a16="http://schemas.microsoft.com/office/drawing/2014/main" val="20006"/>
                    </a:ext>
                  </a:extLst>
                </a:gridCol>
              </a:tblGrid>
              <a:tr h="491568">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p>
                      <a:pPr algn="ctr">
                        <a:lnSpc>
                          <a:spcPts val="1000"/>
                        </a:lnSpc>
                        <a:spcAft>
                          <a:spcPts val="0"/>
                        </a:spcAft>
                      </a:pP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935128">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OAP 33</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Realización de foro virtual, que permita la interacción  simultanea con la ciudadanía y grupos de interés en general, en temas misionales, donde concurran  las tres entidades del sector.</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Realización de un (1) foro virtual, que permita la interacción  simultanea con la ciudadanía y grupos de interés en general, en temas misionales, donde concurran  las tres entidades del sector.</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 de Foros Virtuales sectoriales realizados.</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dirty="0" smtClean="0">
                          <a:solidFill>
                            <a:schemeClr val="tx1"/>
                          </a:solidFill>
                          <a:effectLst/>
                          <a:latin typeface="Calibri"/>
                          <a:ea typeface="Calibri"/>
                          <a:cs typeface="Times New Roman"/>
                        </a:rPr>
                        <a:t>1</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4° trimestre</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1</a:t>
                      </a:r>
                    </a:p>
                    <a:p>
                      <a:pPr algn="ctr">
                        <a:lnSpc>
                          <a:spcPts val="950"/>
                        </a:lnSpc>
                        <a:spcBef>
                          <a:spcPts val="15"/>
                        </a:spcBef>
                        <a:spcAft>
                          <a:spcPts val="0"/>
                        </a:spcAft>
                      </a:pP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200" b="1" dirty="0" smtClean="0">
                          <a:solidFill>
                            <a:schemeClr val="tx1"/>
                          </a:solidFill>
                          <a:effectLst/>
                          <a:latin typeface="+mn-lt"/>
                          <a:ea typeface="Calibri"/>
                          <a:cs typeface="Times New Roman"/>
                        </a:rPr>
                        <a:t>100% de cumplimiento</a:t>
                      </a:r>
                      <a:endParaRPr lang="es-CO" sz="1200" b="1" dirty="0" smtClean="0">
                        <a:solidFill>
                          <a:schemeClr val="tx1"/>
                        </a:solidFill>
                        <a:effectLst/>
                        <a:latin typeface="+mn-lt"/>
                        <a:ea typeface="Calibri"/>
                        <a:cs typeface="Times New Roman"/>
                      </a:endParaRPr>
                    </a:p>
                    <a:p>
                      <a:pPr algn="ctr">
                        <a:lnSpc>
                          <a:spcPts val="950"/>
                        </a:lnSpc>
                        <a:spcBef>
                          <a:spcPts val="15"/>
                        </a:spcBef>
                        <a:spcAft>
                          <a:spcPts val="0"/>
                        </a:spcAft>
                      </a:pPr>
                      <a:endParaRPr lang="es-CO" sz="1100" b="0" kern="1200" baseline="0" dirty="0" smtClean="0">
                        <a:solidFill>
                          <a:schemeClr val="tx1"/>
                        </a:solidFill>
                        <a:effectLst/>
                        <a:latin typeface="+mn-lt"/>
                        <a:ea typeface="Calibri"/>
                        <a:cs typeface="Times New Roman"/>
                      </a:endParaRPr>
                    </a:p>
                    <a:p>
                      <a:pPr algn="ctr">
                        <a:lnSpc>
                          <a:spcPts val="950"/>
                        </a:lnSpc>
                        <a:spcBef>
                          <a:spcPts val="15"/>
                        </a:spcBef>
                        <a:spcAft>
                          <a:spcPts val="0"/>
                        </a:spcAft>
                      </a:pPr>
                      <a:r>
                        <a:rPr lang="es-CO" sz="1100" b="0" kern="1200" baseline="0" dirty="0" smtClean="0">
                          <a:solidFill>
                            <a:schemeClr val="tx1"/>
                          </a:solidFill>
                          <a:effectLst/>
                          <a:latin typeface="+mn-lt"/>
                          <a:ea typeface="Calibri"/>
                          <a:cs typeface="Times New Roman"/>
                        </a:rPr>
                        <a:t>El Foro virtual sectorial, se desarrollo en las instalaciones del MINTIC, el pasado 20 de octubre de 2016, a través de urna de cristal http://www.urnadecristal.gov.co/foro-vivienda-ciudad-territorio, donde cada entidad del Sector Vivienda, MVCT, FNA y CRA, intervino mediante el manejo de un guion de preguntas relevantes y las que los Ciudadanos propusieron durante el tiempo en que estuvo al aire el Foro (1 hora).</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986665">
                <a:tc>
                  <a:txBody>
                    <a:bodyPr/>
                    <a:lstStyle/>
                    <a:p>
                      <a:pPr algn="ctr" fontAlgn="ctr"/>
                      <a:r>
                        <a:rPr lang="es-CO" sz="1100" b="0" i="0" u="none" strike="noStrike" dirty="0" smtClean="0">
                          <a:solidFill>
                            <a:srgbClr val="000000"/>
                          </a:solidFill>
                          <a:effectLst/>
                          <a:latin typeface="+mn-lt"/>
                        </a:rPr>
                        <a:t>OAP 34</a:t>
                      </a:r>
                      <a:endParaRPr lang="es-CO" sz="1100" b="0" i="0" u="none" strike="noStrike" dirty="0">
                        <a:solidFill>
                          <a:srgbClr val="000000"/>
                        </a:solidFill>
                        <a:effectLst/>
                        <a:latin typeface="Calibri"/>
                      </a:endParaRP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Realizar talleres sobre las  resoluciones de carácter general expedidas por la CRA</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Realizar mínimo dos talleres anuales sobre las  resoluciones de carácter general expedidas por la CRA</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 de talleres realizados</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2</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3er trimestre</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2</a:t>
                      </a: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100</a:t>
                      </a:r>
                      <a:r>
                        <a:rPr lang="es-MX" sz="1100" b="1" dirty="0" smtClean="0">
                          <a:solidFill>
                            <a:schemeClr val="tx1"/>
                          </a:solidFill>
                          <a:effectLst/>
                          <a:latin typeface="+mn-lt"/>
                          <a:ea typeface="Calibri"/>
                          <a:cs typeface="Times New Roman"/>
                        </a:rPr>
                        <a:t>% de cumplimiento</a:t>
                      </a:r>
                    </a:p>
                    <a:p>
                      <a:pPr algn="ctr">
                        <a:lnSpc>
                          <a:spcPts val="950"/>
                        </a:lnSpc>
                        <a:spcBef>
                          <a:spcPts val="15"/>
                        </a:spcBef>
                        <a:spcAft>
                          <a:spcPts val="0"/>
                        </a:spcAft>
                      </a:pPr>
                      <a:endParaRPr lang="es-CO" sz="900" b="1"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dirty="0" smtClean="0">
                          <a:solidFill>
                            <a:schemeClr val="tx1"/>
                          </a:solidFill>
                          <a:effectLst/>
                          <a:latin typeface="+mn-lt"/>
                          <a:ea typeface="Calibri"/>
                          <a:cs typeface="Times New Roman"/>
                        </a:rPr>
                        <a:t> Se realizó</a:t>
                      </a:r>
                      <a:r>
                        <a:rPr lang="es-CO" sz="1100" b="0" baseline="0" dirty="0" smtClean="0">
                          <a:solidFill>
                            <a:schemeClr val="tx1"/>
                          </a:solidFill>
                          <a:effectLst/>
                          <a:latin typeface="+mn-lt"/>
                          <a:ea typeface="Calibri"/>
                          <a:cs typeface="Times New Roman"/>
                        </a:rPr>
                        <a:t> el </a:t>
                      </a:r>
                      <a:r>
                        <a:rPr lang="es-CO" sz="1100" b="0" dirty="0" smtClean="0">
                          <a:solidFill>
                            <a:schemeClr val="tx1"/>
                          </a:solidFill>
                          <a:effectLst/>
                          <a:latin typeface="+mn-lt"/>
                          <a:ea typeface="Calibri"/>
                          <a:cs typeface="Times New Roman"/>
                        </a:rPr>
                        <a:t>Taller Régimen Tarifario de A, A y A. en la Gobernación de Cundinamarca, el día 17 de junio de 2016. Participaron 112 asistentes. </a:t>
                      </a:r>
                    </a:p>
                    <a:p>
                      <a:pPr algn="just">
                        <a:lnSpc>
                          <a:spcPts val="950"/>
                        </a:lnSpc>
                        <a:spcBef>
                          <a:spcPts val="15"/>
                        </a:spcBef>
                        <a:spcAft>
                          <a:spcPts val="0"/>
                        </a:spcAft>
                      </a:pPr>
                      <a:endParaRPr lang="es-CO" sz="1100" b="0"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dirty="0" smtClean="0">
                          <a:solidFill>
                            <a:schemeClr val="tx1"/>
                          </a:solidFill>
                          <a:effectLst/>
                          <a:latin typeface="+mn-lt"/>
                          <a:ea typeface="Calibri"/>
                          <a:cs typeface="Times New Roman"/>
                        </a:rPr>
                        <a:t>Taller de Jornada Regulatoria</a:t>
                      </a:r>
                      <a:r>
                        <a:rPr lang="es-CO" sz="1100" b="0" baseline="0" dirty="0" smtClean="0">
                          <a:solidFill>
                            <a:schemeClr val="tx1"/>
                          </a:solidFill>
                          <a:effectLst/>
                          <a:latin typeface="+mn-lt"/>
                          <a:ea typeface="Calibri"/>
                          <a:cs typeface="Times New Roman"/>
                        </a:rPr>
                        <a:t> </a:t>
                      </a:r>
                      <a:r>
                        <a:rPr lang="es-CO" sz="1100" b="0" dirty="0" smtClean="0">
                          <a:solidFill>
                            <a:schemeClr val="tx1"/>
                          </a:solidFill>
                          <a:effectLst/>
                          <a:latin typeface="+mn-lt"/>
                          <a:ea typeface="Calibri"/>
                          <a:cs typeface="Times New Roman"/>
                        </a:rPr>
                        <a:t>en Cartagena, el día 28 de junio de 2016. Participaron 15 asistentes.</a:t>
                      </a:r>
                    </a:p>
                    <a:p>
                      <a:pPr algn="just">
                        <a:lnSpc>
                          <a:spcPts val="950"/>
                        </a:lnSpc>
                        <a:spcBef>
                          <a:spcPts val="15"/>
                        </a:spcBef>
                        <a:spcAft>
                          <a:spcPts val="0"/>
                        </a:spcAft>
                      </a:pPr>
                      <a:endParaRPr lang="es-CO" sz="1100" b="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 </a:t>
                      </a:r>
                      <a:r>
                        <a:rPr lang="es-MX" sz="1100" b="1" dirty="0" smtClean="0">
                          <a:solidFill>
                            <a:schemeClr val="tx1"/>
                          </a:solidFill>
                          <a:effectLst/>
                          <a:latin typeface="+mn-lt"/>
                          <a:ea typeface="Calibri"/>
                          <a:cs typeface="Times New Roman"/>
                        </a:rPr>
                        <a:t>$59.564.784</a:t>
                      </a: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 ejecutado: $74.500.000</a:t>
                      </a:r>
                      <a:r>
                        <a:rPr lang="es-MX" sz="1100" b="1" dirty="0" smtClean="0">
                          <a:solidFill>
                            <a:schemeClr val="tx1"/>
                          </a:solidFill>
                          <a:effectLst/>
                          <a:latin typeface="+mn-lt"/>
                          <a:ea typeface="Calibri"/>
                          <a:cs typeface="Times New Roman"/>
                        </a:rPr>
                        <a:t>*</a:t>
                      </a:r>
                      <a:endParaRPr lang="es-CO" sz="1100" b="1" dirty="0" smtClean="0">
                        <a:solidFill>
                          <a:schemeClr val="tx1"/>
                        </a:solidFill>
                        <a:effectLst/>
                        <a:latin typeface="+mn-lt"/>
                        <a:ea typeface="Calibri"/>
                        <a:cs typeface="Times New Roman"/>
                      </a:endParaRPr>
                    </a:p>
                    <a:p>
                      <a:pPr marL="0" marR="0" lvl="0" indent="0" algn="just" defTabSz="914400" rtl="0" eaLnBrk="1" fontAlgn="auto" latinLnBrk="0" hangingPunct="1">
                        <a:lnSpc>
                          <a:spcPts val="950"/>
                        </a:lnSpc>
                        <a:spcBef>
                          <a:spcPts val="15"/>
                        </a:spcBef>
                        <a:spcAft>
                          <a:spcPts val="0"/>
                        </a:spcAft>
                        <a:buClrTx/>
                        <a:buSzTx/>
                        <a:buFontTx/>
                        <a:buNone/>
                        <a:tabLst/>
                        <a:defRPr/>
                      </a:pPr>
                      <a:r>
                        <a:rPr lang="es-CO" sz="1100" b="0" i="0" u="none" strike="noStrike" kern="1200" dirty="0" smtClean="0">
                          <a:solidFill>
                            <a:schemeClr val="dk1"/>
                          </a:solidFill>
                          <a:effectLst/>
                          <a:latin typeface="+mn-lt"/>
                          <a:ea typeface="+mn-ea"/>
                          <a:cs typeface="+mn-cs"/>
                        </a:rPr>
                        <a:t>Según la </a:t>
                      </a:r>
                      <a:r>
                        <a:rPr lang="es-CO" sz="1100" b="0" i="0" u="none" strike="noStrike" kern="1200" dirty="0" smtClean="0">
                          <a:solidFill>
                            <a:schemeClr val="dk1"/>
                          </a:solidFill>
                          <a:effectLst/>
                          <a:latin typeface="+mn-lt"/>
                          <a:ea typeface="+mn-ea"/>
                          <a:cs typeface="+mn-cs"/>
                        </a:rPr>
                        <a:t>Jefe de la Oficina Asesora de Planeación</a:t>
                      </a:r>
                      <a:r>
                        <a:rPr lang="es-CO" sz="1100" b="0" i="0" u="none" strike="noStrike" kern="1200" baseline="0" dirty="0" smtClean="0">
                          <a:solidFill>
                            <a:schemeClr val="dk1"/>
                          </a:solidFill>
                          <a:effectLst/>
                          <a:latin typeface="+mn-lt"/>
                          <a:ea typeface="+mn-ea"/>
                          <a:cs typeface="+mn-cs"/>
                        </a:rPr>
                        <a:t> y</a:t>
                      </a:r>
                      <a:r>
                        <a:rPr lang="es-CO" sz="1100" b="0" i="0" u="none" strike="noStrike" kern="1200" dirty="0" smtClean="0">
                          <a:solidFill>
                            <a:schemeClr val="dk1"/>
                          </a:solidFill>
                          <a:effectLst/>
                          <a:latin typeface="+mn-lt"/>
                          <a:ea typeface="+mn-ea"/>
                          <a:cs typeface="+mn-cs"/>
                        </a:rPr>
                        <a:t> TIC, </a:t>
                      </a:r>
                      <a:r>
                        <a:rPr lang="es-CO" sz="1100" b="0" i="0" u="none" strike="noStrike" kern="1200" dirty="0" smtClean="0">
                          <a:solidFill>
                            <a:schemeClr val="dk1"/>
                          </a:solidFill>
                          <a:effectLst/>
                          <a:latin typeface="+mn-lt"/>
                          <a:ea typeface="+mn-ea"/>
                          <a:cs typeface="+mn-cs"/>
                        </a:rPr>
                        <a:t>los recursos asignados a esta actividad se ajustaron a lo largo de la vigencia de acuerdo con las dinámicas propias de ejecución. Adicionalmente Mediante Decreto 2088 de 2016, el presupuesto de inversión de la CRA fue reducido en $51.309.399, lo que implicó ajustes adicionales en los recursos de algunas actividades.</a:t>
                      </a: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0"/>
            <a:ext cx="1368152" cy="100811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79512" y="5805264"/>
            <a:ext cx="3528392" cy="246221"/>
          </a:xfrm>
          <a:prstGeom prst="rect">
            <a:avLst/>
          </a:prstGeom>
          <a:noFill/>
        </p:spPr>
        <p:txBody>
          <a:bodyPr wrap="square" rtlCol="0">
            <a:spAutoFit/>
          </a:bodyPr>
          <a:lstStyle/>
          <a:p>
            <a:r>
              <a:rPr lang="es-ES" sz="1000" dirty="0" smtClean="0"/>
              <a:t>* </a:t>
            </a:r>
            <a:r>
              <a:rPr lang="es-ES" sz="1000" dirty="0"/>
              <a:t>Valor informado por la Oficina Asesora de Planeación. </a:t>
            </a:r>
            <a:endParaRPr lang="es-ES" sz="1000" dirty="0"/>
          </a:p>
        </p:txBody>
      </p:sp>
    </p:spTree>
    <p:extLst>
      <p:ext uri="{BB962C8B-B14F-4D97-AF65-F5344CB8AC3E}">
        <p14:creationId xmlns:p14="http://schemas.microsoft.com/office/powerpoint/2010/main" val="2193705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53866" y="205188"/>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4275199440"/>
              </p:ext>
            </p:extLst>
          </p:nvPr>
        </p:nvGraphicFramePr>
        <p:xfrm>
          <a:off x="107504" y="1124742"/>
          <a:ext cx="8928993" cy="4865648"/>
        </p:xfrm>
        <a:graphic>
          <a:graphicData uri="http://schemas.openxmlformats.org/drawingml/2006/table">
            <a:tbl>
              <a:tblPr firstRow="1" firstCol="1" lastRow="1" lastCol="1" bandRow="1" bandCol="1">
                <a:tableStyleId>{5C22544A-7EE6-4342-B048-85BDC9FD1C3A}</a:tableStyleId>
              </a:tblPr>
              <a:tblGrid>
                <a:gridCol w="903128">
                  <a:extLst>
                    <a:ext uri="{9D8B030D-6E8A-4147-A177-3AD203B41FA5}">
                      <a16:colId xmlns:a16="http://schemas.microsoft.com/office/drawing/2014/main" val="20000"/>
                    </a:ext>
                  </a:extLst>
                </a:gridCol>
                <a:gridCol w="1191233">
                  <a:extLst>
                    <a:ext uri="{9D8B030D-6E8A-4147-A177-3AD203B41FA5}">
                      <a16:colId xmlns:a16="http://schemas.microsoft.com/office/drawing/2014/main" val="20001"/>
                    </a:ext>
                  </a:extLst>
                </a:gridCol>
                <a:gridCol w="1183769">
                  <a:extLst>
                    <a:ext uri="{9D8B030D-6E8A-4147-A177-3AD203B41FA5}">
                      <a16:colId xmlns:a16="http://schemas.microsoft.com/office/drawing/2014/main" val="20002"/>
                    </a:ext>
                  </a:extLst>
                </a:gridCol>
                <a:gridCol w="1565921">
                  <a:extLst>
                    <a:ext uri="{9D8B030D-6E8A-4147-A177-3AD203B41FA5}">
                      <a16:colId xmlns:a16="http://schemas.microsoft.com/office/drawing/2014/main" val="20003"/>
                    </a:ext>
                  </a:extLst>
                </a:gridCol>
                <a:gridCol w="1067334">
                  <a:extLst>
                    <a:ext uri="{9D8B030D-6E8A-4147-A177-3AD203B41FA5}">
                      <a16:colId xmlns:a16="http://schemas.microsoft.com/office/drawing/2014/main" val="20004"/>
                    </a:ext>
                  </a:extLst>
                </a:gridCol>
                <a:gridCol w="821026">
                  <a:extLst>
                    <a:ext uri="{9D8B030D-6E8A-4147-A177-3AD203B41FA5}">
                      <a16:colId xmlns:a16="http://schemas.microsoft.com/office/drawing/2014/main" val="20005"/>
                    </a:ext>
                  </a:extLst>
                </a:gridCol>
                <a:gridCol w="2196582">
                  <a:extLst>
                    <a:ext uri="{9D8B030D-6E8A-4147-A177-3AD203B41FA5}">
                      <a16:colId xmlns:a16="http://schemas.microsoft.com/office/drawing/2014/main" val="20006"/>
                    </a:ext>
                  </a:extLst>
                </a:gridCol>
              </a:tblGrid>
              <a:tr h="589433">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p>
                      <a:pPr algn="ctr">
                        <a:lnSpc>
                          <a:spcPts val="1000"/>
                        </a:lnSpc>
                        <a:spcAft>
                          <a:spcPts val="0"/>
                        </a:spcAft>
                      </a:pP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2559850">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OAP 35</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Formulación y aplicación de encuestas  virtuales para medir la satisfacción del Ciudadano, en la prestación de los trámites y servicios brindados por cada entidad del  Sector, con informes de resultados publicados.</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Formular y aplicar una encuesta virtual para medir la satisfacción del ciudadano, en la prestación de los trámites y servicios brindados por la Entidad, con informe de resultados publicados.</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 de encuestas formuladas, aplicadas, con Informe y publicación de resultados.</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dirty="0" smtClean="0">
                          <a:solidFill>
                            <a:schemeClr val="tx1"/>
                          </a:solidFill>
                          <a:effectLst/>
                          <a:latin typeface="Calibri"/>
                          <a:ea typeface="Calibri"/>
                          <a:cs typeface="Times New Roman"/>
                        </a:rPr>
                        <a:t>1</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4° trimestre</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1</a:t>
                      </a:r>
                    </a:p>
                    <a:p>
                      <a:pPr algn="ctr">
                        <a:lnSpc>
                          <a:spcPts val="950"/>
                        </a:lnSpc>
                        <a:spcBef>
                          <a:spcPts val="15"/>
                        </a:spcBef>
                        <a:spcAft>
                          <a:spcPts val="0"/>
                        </a:spcAft>
                      </a:pP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200" b="1" dirty="0" smtClean="0">
                          <a:solidFill>
                            <a:schemeClr val="tx1"/>
                          </a:solidFill>
                          <a:effectLst/>
                          <a:latin typeface="+mn-lt"/>
                          <a:ea typeface="Calibri"/>
                          <a:cs typeface="Times New Roman"/>
                        </a:rPr>
                        <a:t>50% de cumplimiento</a:t>
                      </a:r>
                    </a:p>
                    <a:p>
                      <a:pPr marL="0" marR="0" indent="0" algn="just" defTabSz="914400" rtl="0" eaLnBrk="1" fontAlgn="auto" latinLnBrk="0" hangingPunct="1">
                        <a:lnSpc>
                          <a:spcPts val="950"/>
                        </a:lnSpc>
                        <a:spcBef>
                          <a:spcPts val="15"/>
                        </a:spcBef>
                        <a:spcAft>
                          <a:spcPts val="0"/>
                        </a:spcAft>
                        <a:buClrTx/>
                        <a:buSzTx/>
                        <a:buFontTx/>
                        <a:buNone/>
                        <a:tabLst/>
                        <a:defRPr/>
                      </a:pPr>
                      <a:endParaRPr lang="es-MX" sz="1100" b="0" kern="1200" baseline="0" dirty="0" smtClean="0">
                        <a:solidFill>
                          <a:schemeClr val="tx1"/>
                        </a:solidFill>
                        <a:effectLst/>
                        <a:latin typeface="+mn-lt"/>
                        <a:ea typeface="Calibri"/>
                        <a:cs typeface="Times New Roman"/>
                      </a:endParaRPr>
                    </a:p>
                    <a:p>
                      <a:pPr algn="just"/>
                      <a:r>
                        <a:rPr lang="es-CO" sz="1100" b="0" kern="1200" dirty="0" smtClean="0">
                          <a:solidFill>
                            <a:schemeClr val="tx1"/>
                          </a:solidFill>
                          <a:effectLst/>
                          <a:latin typeface="+mn-lt"/>
                          <a:ea typeface="+mn-ea"/>
                          <a:cs typeface="+mn-cs"/>
                        </a:rPr>
                        <a:t>Se diseñaron y publicaron en la página web las encuestas virtuales. El informe y la publicación de resultados se divulgarán en el informe final de la rendición de cuentas en el presente</a:t>
                      </a:r>
                      <a:r>
                        <a:rPr lang="es-CO" sz="1100" b="0" kern="1200" baseline="0" dirty="0" smtClean="0">
                          <a:solidFill>
                            <a:schemeClr val="tx1"/>
                          </a:solidFill>
                          <a:effectLst/>
                          <a:latin typeface="+mn-lt"/>
                          <a:ea typeface="+mn-ea"/>
                          <a:cs typeface="+mn-cs"/>
                        </a:rPr>
                        <a:t> año</a:t>
                      </a:r>
                      <a:r>
                        <a:rPr lang="es-CO" sz="1100" b="0" kern="1200" dirty="0" smtClean="0">
                          <a:solidFill>
                            <a:schemeClr val="tx1"/>
                          </a:solidFill>
                          <a:effectLst/>
                          <a:latin typeface="+mn-lt"/>
                          <a:ea typeface="+mn-ea"/>
                          <a:cs typeface="+mn-cs"/>
                        </a:rPr>
                        <a:t>.</a:t>
                      </a:r>
                      <a:endParaRPr lang="es-ES" sz="1100" b="0" kern="1200" dirty="0" smtClean="0">
                        <a:solidFill>
                          <a:schemeClr val="tx1"/>
                        </a:solidFill>
                        <a:effectLst/>
                        <a:latin typeface="+mn-lt"/>
                        <a:ea typeface="+mn-ea"/>
                        <a:cs typeface="+mn-cs"/>
                      </a:endParaRPr>
                    </a:p>
                    <a:p>
                      <a:pPr algn="just"/>
                      <a:r>
                        <a:rPr lang="es-CO" sz="1100" b="1" kern="1200" dirty="0" smtClean="0">
                          <a:solidFill>
                            <a:schemeClr val="tx1"/>
                          </a:solidFill>
                          <a:effectLst/>
                          <a:latin typeface="+mn-lt"/>
                          <a:ea typeface="+mn-ea"/>
                          <a:cs typeface="+mn-cs"/>
                        </a:rPr>
                        <a:t>Encuestas realizadas:</a:t>
                      </a:r>
                      <a:endParaRPr lang="es-ES" sz="1100" b="1"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1. Satisfacción del Usuario.</a:t>
                      </a:r>
                      <a:endParaRPr lang="es-ES" sz="1100" b="0"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2. Encuesta de Evaluación Jornada de Rendición de Cuentas de la CRA. </a:t>
                      </a:r>
                      <a:endParaRPr lang="es-ES" sz="1100" b="0"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3. Qué datos abiertos le gustaría que la CRA publicara.</a:t>
                      </a:r>
                      <a:endParaRPr lang="es-ES" sz="1100" b="0"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4.Cuéntanos tu opinión sobre nuestras redes sociales.</a:t>
                      </a:r>
                      <a:endParaRPr lang="es-ES" sz="1100" b="0" kern="1200" dirty="0">
                        <a:solidFill>
                          <a:schemeClr val="tx1"/>
                        </a:solidFill>
                        <a:effectLst/>
                        <a:latin typeface="+mn-lt"/>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675255">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OAP 36</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Asistencia a las Jornadas de Atención y Servicios al Ciudadano</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Participación Sectorial  en ferias del servicio al ciudadano a nivel Nacional, donde concurran la tres entidades del sector.</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 de ferias de atención al ciudadano </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b="0" dirty="0" smtClean="0">
                          <a:solidFill>
                            <a:schemeClr val="tx1"/>
                          </a:solidFill>
                          <a:effectLst/>
                          <a:latin typeface="Calibri"/>
                          <a:ea typeface="Calibri"/>
                          <a:cs typeface="Times New Roman"/>
                        </a:rPr>
                        <a:t>3</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4° trimestre</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3</a:t>
                      </a:r>
                    </a:p>
                    <a:p>
                      <a:pPr algn="ctr">
                        <a:lnSpc>
                          <a:spcPts val="950"/>
                        </a:lnSpc>
                        <a:spcBef>
                          <a:spcPts val="15"/>
                        </a:spcBef>
                        <a:spcAft>
                          <a:spcPts val="0"/>
                        </a:spcAft>
                      </a:pP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200" b="1" kern="1200" dirty="0" smtClean="0">
                          <a:solidFill>
                            <a:schemeClr val="tx1"/>
                          </a:solidFill>
                          <a:effectLst/>
                          <a:latin typeface="+mn-lt"/>
                          <a:ea typeface="Calibri"/>
                          <a:cs typeface="Times New Roman"/>
                        </a:rPr>
                        <a:t>100% de cumplimiento </a:t>
                      </a:r>
                    </a:p>
                    <a:p>
                      <a:pPr marL="0" marR="0" indent="0" algn="just" defTabSz="914400" rtl="0" eaLnBrk="1" fontAlgn="auto" latinLnBrk="0" hangingPunct="1">
                        <a:lnSpc>
                          <a:spcPts val="950"/>
                        </a:lnSpc>
                        <a:spcBef>
                          <a:spcPts val="15"/>
                        </a:spcBef>
                        <a:spcAft>
                          <a:spcPts val="0"/>
                        </a:spcAft>
                        <a:buClrTx/>
                        <a:buSzTx/>
                        <a:buFontTx/>
                        <a:buNone/>
                        <a:tabLst/>
                        <a:defRPr/>
                      </a:pPr>
                      <a:endParaRPr lang="es-CO" sz="1100" b="0"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kern="1200" baseline="0" dirty="0" smtClean="0">
                          <a:solidFill>
                            <a:schemeClr val="tx1"/>
                          </a:solidFill>
                          <a:effectLst/>
                          <a:latin typeface="+mn-lt"/>
                          <a:ea typeface="Calibri"/>
                          <a:cs typeface="Times New Roman"/>
                        </a:rPr>
                        <a:t>La entidad </a:t>
                      </a:r>
                      <a:r>
                        <a:rPr lang="es-CO" sz="1100" b="0" kern="1200" baseline="0" dirty="0" smtClean="0">
                          <a:solidFill>
                            <a:schemeClr val="tx1"/>
                          </a:solidFill>
                          <a:effectLst/>
                          <a:latin typeface="+mn-lt"/>
                          <a:ea typeface="Calibri"/>
                          <a:cs typeface="Times New Roman"/>
                        </a:rPr>
                        <a:t>participó </a:t>
                      </a:r>
                      <a:r>
                        <a:rPr lang="es-CO" sz="1100" b="0" kern="1200" baseline="0" dirty="0" smtClean="0">
                          <a:solidFill>
                            <a:schemeClr val="tx1"/>
                          </a:solidFill>
                          <a:effectLst/>
                          <a:latin typeface="+mn-lt"/>
                          <a:ea typeface="Calibri"/>
                          <a:cs typeface="Times New Roman"/>
                        </a:rPr>
                        <a:t>en las siguientes ferias  sectoriales del servicio al ciudadano.</a:t>
                      </a:r>
                    </a:p>
                    <a:p>
                      <a:pPr algn="just">
                        <a:lnSpc>
                          <a:spcPts val="950"/>
                        </a:lnSpc>
                        <a:spcBef>
                          <a:spcPts val="15"/>
                        </a:spcBef>
                        <a:spcAft>
                          <a:spcPts val="0"/>
                        </a:spcAft>
                      </a:pPr>
                      <a:endParaRPr lang="es-CO" sz="1100" b="0" kern="1200" baseline="0"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kern="1200" baseline="0" dirty="0" smtClean="0">
                          <a:solidFill>
                            <a:schemeClr val="tx1"/>
                          </a:solidFill>
                          <a:effectLst/>
                          <a:latin typeface="+mn-lt"/>
                          <a:ea typeface="Calibri"/>
                          <a:cs typeface="Times New Roman"/>
                        </a:rPr>
                        <a:t>1.Villa del Rosario, Norte de Santander</a:t>
                      </a:r>
                    </a:p>
                    <a:p>
                      <a:pPr algn="just">
                        <a:lnSpc>
                          <a:spcPts val="950"/>
                        </a:lnSpc>
                        <a:spcBef>
                          <a:spcPts val="15"/>
                        </a:spcBef>
                        <a:spcAft>
                          <a:spcPts val="0"/>
                        </a:spcAft>
                      </a:pPr>
                      <a:r>
                        <a:rPr lang="es-CO" sz="1100" b="0" kern="1200" baseline="0" dirty="0" smtClean="0">
                          <a:solidFill>
                            <a:schemeClr val="tx1"/>
                          </a:solidFill>
                          <a:effectLst/>
                          <a:latin typeface="+mn-lt"/>
                          <a:ea typeface="Calibri"/>
                          <a:cs typeface="Times New Roman"/>
                        </a:rPr>
                        <a:t>2. Florencia, Caquetá</a:t>
                      </a:r>
                    </a:p>
                    <a:p>
                      <a:pPr algn="just">
                        <a:lnSpc>
                          <a:spcPts val="950"/>
                        </a:lnSpc>
                        <a:spcBef>
                          <a:spcPts val="15"/>
                        </a:spcBef>
                        <a:spcAft>
                          <a:spcPts val="0"/>
                        </a:spcAft>
                      </a:pPr>
                      <a:r>
                        <a:rPr lang="es-CO" sz="1100" b="0" kern="1200" baseline="0" dirty="0" smtClean="0">
                          <a:solidFill>
                            <a:schemeClr val="tx1"/>
                          </a:solidFill>
                          <a:effectLst/>
                          <a:latin typeface="+mn-lt"/>
                          <a:ea typeface="Calibri"/>
                          <a:cs typeface="Times New Roman"/>
                        </a:rPr>
                        <a:t>3. Santander de Quilichao, Cauca</a:t>
                      </a:r>
                    </a:p>
                    <a:p>
                      <a:pPr algn="just">
                        <a:lnSpc>
                          <a:spcPts val="950"/>
                        </a:lnSpc>
                        <a:spcBef>
                          <a:spcPts val="15"/>
                        </a:spcBef>
                        <a:spcAft>
                          <a:spcPts val="0"/>
                        </a:spcAft>
                      </a:pPr>
                      <a:r>
                        <a:rPr lang="es-CO" sz="1100" b="0" kern="1200" baseline="0" dirty="0" smtClean="0">
                          <a:solidFill>
                            <a:schemeClr val="tx1"/>
                          </a:solidFill>
                          <a:effectLst/>
                          <a:latin typeface="+mn-lt"/>
                          <a:ea typeface="Calibri"/>
                          <a:cs typeface="Times New Roman"/>
                        </a:rPr>
                        <a:t>4. Sincé, Sucre.</a:t>
                      </a: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 </a:t>
                      </a:r>
                      <a:r>
                        <a:rPr lang="es-MX" sz="1100" b="1" dirty="0" smtClean="0">
                          <a:solidFill>
                            <a:schemeClr val="tx1"/>
                          </a:solidFill>
                          <a:effectLst/>
                          <a:latin typeface="+mn-lt"/>
                          <a:ea typeface="Calibri"/>
                          <a:cs typeface="Times New Roman"/>
                        </a:rPr>
                        <a:t>$56.000.000</a:t>
                      </a: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 ejecutado: $ 28.324.267*</a:t>
                      </a:r>
                      <a:endParaRPr lang="es-CO" sz="1100" b="1"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082" y="116632"/>
            <a:ext cx="1368152" cy="100811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79512" y="5805264"/>
            <a:ext cx="3528392" cy="246221"/>
          </a:xfrm>
          <a:prstGeom prst="rect">
            <a:avLst/>
          </a:prstGeom>
          <a:noFill/>
        </p:spPr>
        <p:txBody>
          <a:bodyPr wrap="square" rtlCol="0">
            <a:spAutoFit/>
          </a:bodyPr>
          <a:lstStyle/>
          <a:p>
            <a:r>
              <a:rPr lang="es-ES" sz="1000" dirty="0" smtClean="0"/>
              <a:t>* </a:t>
            </a:r>
            <a:r>
              <a:rPr lang="es-ES" sz="1000" dirty="0"/>
              <a:t>Valor informado por la Oficina Asesora de Planeación. </a:t>
            </a:r>
          </a:p>
        </p:txBody>
      </p:sp>
    </p:spTree>
    <p:extLst>
      <p:ext uri="{BB962C8B-B14F-4D97-AF65-F5344CB8AC3E}">
        <p14:creationId xmlns:p14="http://schemas.microsoft.com/office/powerpoint/2010/main" val="797426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2438474052"/>
              </p:ext>
            </p:extLst>
          </p:nvPr>
        </p:nvGraphicFramePr>
        <p:xfrm>
          <a:off x="107503" y="1484782"/>
          <a:ext cx="8784976" cy="4303825"/>
        </p:xfrm>
        <a:graphic>
          <a:graphicData uri="http://schemas.openxmlformats.org/drawingml/2006/table">
            <a:tbl>
              <a:tblPr firstRow="1" firstCol="1" lastRow="1" lastCol="1" bandRow="1" bandCol="1">
                <a:tableStyleId>{5C22544A-7EE6-4342-B048-85BDC9FD1C3A}</a:tableStyleId>
              </a:tblPr>
              <a:tblGrid>
                <a:gridCol w="792089">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171642">
                  <a:extLst>
                    <a:ext uri="{9D8B030D-6E8A-4147-A177-3AD203B41FA5}">
                      <a16:colId xmlns:a16="http://schemas.microsoft.com/office/drawing/2014/main" val="20003"/>
                    </a:ext>
                  </a:extLst>
                </a:gridCol>
                <a:gridCol w="1067334">
                  <a:extLst>
                    <a:ext uri="{9D8B030D-6E8A-4147-A177-3AD203B41FA5}">
                      <a16:colId xmlns:a16="http://schemas.microsoft.com/office/drawing/2014/main" val="20004"/>
                    </a:ext>
                  </a:extLst>
                </a:gridCol>
                <a:gridCol w="821026">
                  <a:extLst>
                    <a:ext uri="{9D8B030D-6E8A-4147-A177-3AD203B41FA5}">
                      <a16:colId xmlns:a16="http://schemas.microsoft.com/office/drawing/2014/main" val="20005"/>
                    </a:ext>
                  </a:extLst>
                </a:gridCol>
                <a:gridCol w="2052565">
                  <a:extLst>
                    <a:ext uri="{9D8B030D-6E8A-4147-A177-3AD203B41FA5}">
                      <a16:colId xmlns:a16="http://schemas.microsoft.com/office/drawing/2014/main" val="20006"/>
                    </a:ext>
                  </a:extLst>
                </a:gridCol>
              </a:tblGrid>
              <a:tr h="792090">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p>
                      <a:pPr algn="ctr">
                        <a:lnSpc>
                          <a:spcPts val="1000"/>
                        </a:lnSpc>
                        <a:spcAft>
                          <a:spcPts val="0"/>
                        </a:spcAft>
                      </a:pP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860735">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SR 37</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Prestar un Servicio de comunicación online, para transmitir información, atender solicitudes y generar una interacción simultánea, en tiempo real con el ciudadano - mediante CHAT - Atención virtual.</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Prestar un servicio de comunicación online, para transmitir información, atender solicitudes y generar una interacción simultanea, en tiempo real con el ciudadano- Mediante Chat . Atención virtual en el 100% de las horas programadas.</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 de horas reales ejecutadas año / # de horas programadas año x 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dirty="0" smtClean="0">
                          <a:solidFill>
                            <a:schemeClr val="tx1"/>
                          </a:solidFill>
                          <a:effectLst/>
                          <a:latin typeface="+mn-lt"/>
                          <a:ea typeface="Calibri"/>
                          <a:cs typeface="Times New Roman"/>
                        </a:rPr>
                        <a:t>100%</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CO" sz="1100" b="0" dirty="0" smtClean="0">
                          <a:solidFill>
                            <a:schemeClr val="tx1"/>
                          </a:solidFill>
                          <a:effectLst/>
                          <a:latin typeface="Calibri"/>
                          <a:ea typeface="Calibri"/>
                          <a:cs typeface="Times New Roman"/>
                        </a:rPr>
                        <a:t>Trimestral 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100% de cumplimiento</a:t>
                      </a:r>
                    </a:p>
                    <a:p>
                      <a:pPr marL="0" marR="0" indent="0" algn="ctr" defTabSz="914400" rtl="0" eaLnBrk="1" fontAlgn="auto" latinLnBrk="0" hangingPunct="1">
                        <a:lnSpc>
                          <a:spcPts val="950"/>
                        </a:lnSpc>
                        <a:spcBef>
                          <a:spcPts val="15"/>
                        </a:spcBef>
                        <a:spcAft>
                          <a:spcPts val="0"/>
                        </a:spcAft>
                        <a:buClrTx/>
                        <a:buSzTx/>
                        <a:buFontTx/>
                        <a:buNone/>
                        <a:tabLst/>
                        <a:defRPr/>
                      </a:pPr>
                      <a:endParaRPr lang="es-CO" sz="1100" b="0" kern="1200" baseline="0" dirty="0" smtClean="0">
                        <a:solidFill>
                          <a:schemeClr val="tx1"/>
                        </a:solidFill>
                        <a:effectLst/>
                        <a:latin typeface="+mn-lt"/>
                        <a:ea typeface="Calibri"/>
                        <a:cs typeface="Times New Roman"/>
                      </a:endParaRPr>
                    </a:p>
                    <a:p>
                      <a:pPr marL="0" marR="0" indent="0" algn="just" defTabSz="914400" rtl="0" eaLnBrk="1" fontAlgn="auto" latinLnBrk="0" hangingPunct="1">
                        <a:lnSpc>
                          <a:spcPts val="950"/>
                        </a:lnSpc>
                        <a:spcBef>
                          <a:spcPts val="15"/>
                        </a:spcBef>
                        <a:spcAft>
                          <a:spcPts val="0"/>
                        </a:spcAft>
                        <a:buClrTx/>
                        <a:buSzTx/>
                        <a:buFontTx/>
                        <a:buNone/>
                        <a:tabLst/>
                        <a:defRPr/>
                      </a:pPr>
                      <a:r>
                        <a:rPr lang="es-CO" sz="1100" b="0" kern="1200" baseline="0" dirty="0" smtClean="0">
                          <a:solidFill>
                            <a:schemeClr val="tx1"/>
                          </a:solidFill>
                          <a:effectLst/>
                          <a:latin typeface="+mn-lt"/>
                          <a:ea typeface="Calibri"/>
                          <a:cs typeface="Times New Roman"/>
                        </a:rPr>
                        <a:t>La Entidad tiene dispuesto la atención a través de una sala de chat virtual, lo cual permite comunicarse con la Entidad y resolver dudas a través del sitio web. Este canal estuvo disponible los días martes de 8 a.m. a 10 a.m. </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436210">
                <a:tc>
                  <a:txBody>
                    <a:bodyPr/>
                    <a:lstStyle/>
                    <a:p>
                      <a:pPr algn="ctr" fontAlgn="ctr"/>
                      <a:r>
                        <a:rPr lang="es-CO" sz="1100" b="0" i="0" u="none" strike="noStrike" dirty="0" smtClean="0">
                          <a:solidFill>
                            <a:srgbClr val="000000"/>
                          </a:solidFill>
                          <a:effectLst/>
                          <a:latin typeface="+mn-lt"/>
                        </a:rPr>
                        <a:t>OAP 38</a:t>
                      </a:r>
                      <a:endParaRPr lang="es-CO" sz="1100" b="0" i="0" u="none" strike="noStrike" dirty="0">
                        <a:solidFill>
                          <a:srgbClr val="000000"/>
                        </a:solidFill>
                        <a:effectLst/>
                        <a:latin typeface="Calibri"/>
                      </a:endParaRP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Realizar encuestas sobre los temas de interés para incluir en la Jornada de Rendición de Cuentas</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Publicar encuesta virtual sobre los temas de interés a considerar en la jornada de rendición de cuentas</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Fecha de actualización de la Estrategia de Participación Ciudadana de la CRA web (Inferior al límite 100%, posterior al limite 50%)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b="0" dirty="0" smtClean="0">
                          <a:solidFill>
                            <a:schemeClr val="tx1"/>
                          </a:solidFill>
                          <a:effectLst/>
                          <a:latin typeface="Calibri"/>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4° trimestre</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1</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endParaRPr lang="es-MX" sz="1100" b="1" dirty="0" smtClean="0">
                        <a:solidFill>
                          <a:srgbClr val="FF0000"/>
                        </a:solidFill>
                        <a:effectLst/>
                        <a:latin typeface="+mn-lt"/>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100% de cumplimiento </a:t>
                      </a:r>
                    </a:p>
                    <a:p>
                      <a:pPr marL="0" marR="0" indent="0" algn="ctr" defTabSz="914400" rtl="0" eaLnBrk="1" fontAlgn="auto" latinLnBrk="0" hangingPunct="1">
                        <a:lnSpc>
                          <a:spcPts val="950"/>
                        </a:lnSpc>
                        <a:spcBef>
                          <a:spcPts val="1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indent="0" algn="just" defTabSz="914400" rtl="0" eaLnBrk="1" fontAlgn="auto" latinLnBrk="0" hangingPunct="1">
                        <a:lnSpc>
                          <a:spcPts val="950"/>
                        </a:lnSpc>
                        <a:spcBef>
                          <a:spcPts val="15"/>
                        </a:spcBef>
                        <a:spcAft>
                          <a:spcPts val="0"/>
                        </a:spcAft>
                        <a:buClrTx/>
                        <a:buSzTx/>
                        <a:buFontTx/>
                        <a:buNone/>
                        <a:tabLst/>
                        <a:defRPr/>
                      </a:pPr>
                      <a:r>
                        <a:rPr lang="es-MX" sz="1100" b="0" dirty="0" smtClean="0">
                          <a:solidFill>
                            <a:schemeClr val="tx1"/>
                          </a:solidFill>
                          <a:effectLst/>
                          <a:latin typeface="+mn-lt"/>
                          <a:ea typeface="Calibri"/>
                          <a:cs typeface="Times New Roman"/>
                        </a:rPr>
                        <a:t>El</a:t>
                      </a:r>
                      <a:r>
                        <a:rPr lang="es-MX" sz="1100" b="0" baseline="0" dirty="0" smtClean="0">
                          <a:solidFill>
                            <a:schemeClr val="tx1"/>
                          </a:solidFill>
                          <a:effectLst/>
                          <a:latin typeface="+mn-lt"/>
                          <a:ea typeface="Calibri"/>
                          <a:cs typeface="Times New Roman"/>
                        </a:rPr>
                        <a:t> día</a:t>
                      </a:r>
                      <a:r>
                        <a:rPr lang="es-CO" sz="1100" b="0" dirty="0" smtClean="0">
                          <a:solidFill>
                            <a:schemeClr val="tx1"/>
                          </a:solidFill>
                          <a:effectLst/>
                          <a:latin typeface="+mn-lt"/>
                          <a:ea typeface="Calibri"/>
                          <a:cs typeface="Times New Roman"/>
                        </a:rPr>
                        <a:t> 24 de noviembre de 2016 se subió a</a:t>
                      </a:r>
                      <a:r>
                        <a:rPr lang="es-CO" sz="1100" b="0" baseline="0" dirty="0" smtClean="0">
                          <a:solidFill>
                            <a:schemeClr val="tx1"/>
                          </a:solidFill>
                          <a:effectLst/>
                          <a:latin typeface="+mn-lt"/>
                          <a:ea typeface="Calibri"/>
                          <a:cs typeface="Times New Roman"/>
                        </a:rPr>
                        <a:t> la pagina web de la CRA  la siguiente noticia:   “Pregunta lo que quieras sobre nuestra gestión 2015 y 2016”.</a:t>
                      </a:r>
                    </a:p>
                    <a:p>
                      <a:pPr marL="0" marR="0" indent="0" algn="ctr" defTabSz="914400" rtl="0" eaLnBrk="1" fontAlgn="auto" latinLnBrk="0" hangingPunct="1">
                        <a:lnSpc>
                          <a:spcPts val="950"/>
                        </a:lnSpc>
                        <a:spcBef>
                          <a:spcPts val="15"/>
                        </a:spcBef>
                        <a:spcAft>
                          <a:spcPts val="0"/>
                        </a:spcAft>
                        <a:buClrTx/>
                        <a:buSzTx/>
                        <a:buFontTx/>
                        <a:buNone/>
                        <a:tabLst/>
                        <a:defRPr/>
                      </a:pPr>
                      <a:endParaRPr lang="es-CO" sz="1100" b="0" dirty="0" smtClean="0">
                        <a:solidFill>
                          <a:schemeClr val="tx1"/>
                        </a:solidFill>
                        <a:effectLst/>
                        <a:latin typeface="+mn-lt"/>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r>
                        <a:rPr lang="es-CO" sz="1100" b="0" dirty="0" smtClean="0">
                          <a:solidFill>
                            <a:schemeClr val="tx1"/>
                          </a:solidFill>
                          <a:effectLst/>
                          <a:latin typeface="+mn-lt"/>
                          <a:ea typeface="Calibri"/>
                          <a:cs typeface="Times New Roman"/>
                        </a:rPr>
                        <a:t>http://cra.gov.co/es/novedades/noticias/24447-pregunta-lo-que-quieras-sobre-nuestra-gesti</a:t>
                      </a: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endParaRPr lang="es-CO" sz="1100" b="0" kern="1200" baseline="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292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23425" y="114524"/>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1582709977"/>
              </p:ext>
            </p:extLst>
          </p:nvPr>
        </p:nvGraphicFramePr>
        <p:xfrm>
          <a:off x="91176" y="1085529"/>
          <a:ext cx="8873312" cy="4763826"/>
        </p:xfrm>
        <a:graphic>
          <a:graphicData uri="http://schemas.openxmlformats.org/drawingml/2006/table">
            <a:tbl>
              <a:tblPr firstRow="1" firstCol="1" lastRow="1" lastCol="1" bandRow="1" bandCol="1">
                <a:tableStyleId>{5C22544A-7EE6-4342-B048-85BDC9FD1C3A}</a:tableStyleId>
              </a:tblPr>
              <a:tblGrid>
                <a:gridCol w="792089">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2896647">
                  <a:extLst>
                    <a:ext uri="{9D8B030D-6E8A-4147-A177-3AD203B41FA5}">
                      <a16:colId xmlns:a16="http://schemas.microsoft.com/office/drawing/2014/main" val="20006"/>
                    </a:ext>
                  </a:extLst>
                </a:gridCol>
              </a:tblGrid>
              <a:tr h="720082">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p>
                      <a:pPr algn="ctr">
                        <a:lnSpc>
                          <a:spcPts val="1000"/>
                        </a:lnSpc>
                        <a:spcAft>
                          <a:spcPts val="0"/>
                        </a:spcAft>
                      </a:pP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860735">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OAP 39</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Actualizar y publicar el protocolo para la atención al ciudadano</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Actualizar y publicar el protocolo para la atención al ciudadano en la página web de la entidad.</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Fecha de publicación del protocolo en página web (Inferior al límite 100%, posterior al limite 50%)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dirty="0" smtClean="0">
                          <a:solidFill>
                            <a:schemeClr val="tx1"/>
                          </a:solidFill>
                          <a:effectLst/>
                          <a:latin typeface="+mn-lt"/>
                          <a:ea typeface="Calibri"/>
                          <a:cs typeface="Times New Roman"/>
                        </a:rPr>
                        <a:t>100%</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4° trimestre</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1</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100% de cumplimiento</a:t>
                      </a:r>
                    </a:p>
                    <a:p>
                      <a:pPr algn="just" fontAlgn="ctr"/>
                      <a:endParaRPr lang="es-CO" sz="1100" b="0" i="0" u="none" strike="noStrike" dirty="0" smtClean="0">
                        <a:solidFill>
                          <a:srgbClr val="000000"/>
                        </a:solidFill>
                        <a:effectLst/>
                        <a:latin typeface="+mn-lt"/>
                      </a:endParaRPr>
                    </a:p>
                    <a:p>
                      <a:pPr algn="just" fontAlgn="ctr"/>
                      <a:r>
                        <a:rPr lang="es-CO" sz="1100" b="0" i="0" u="none" strike="noStrike" dirty="0" smtClean="0">
                          <a:solidFill>
                            <a:srgbClr val="000000"/>
                          </a:solidFill>
                          <a:effectLst/>
                          <a:latin typeface="+mn-lt"/>
                        </a:rPr>
                        <a:t>La entidad actualizó y publicó el Protocolo para la</a:t>
                      </a:r>
                      <a:r>
                        <a:rPr lang="es-CO" sz="1100" b="0" i="0" u="none" strike="noStrike" baseline="0" dirty="0" smtClean="0">
                          <a:solidFill>
                            <a:srgbClr val="000000"/>
                          </a:solidFill>
                          <a:effectLst/>
                          <a:latin typeface="+mn-lt"/>
                        </a:rPr>
                        <a:t> Atención al Ciudadano 2016, ubicado en el siguiente </a:t>
                      </a:r>
                      <a:r>
                        <a:rPr lang="es-CO" sz="1100" b="0" i="0" u="none" strike="noStrike" baseline="0" dirty="0" smtClean="0">
                          <a:solidFill>
                            <a:srgbClr val="000000"/>
                          </a:solidFill>
                          <a:effectLst/>
                          <a:latin typeface="+mn-lt"/>
                        </a:rPr>
                        <a:t>link: </a:t>
                      </a:r>
                      <a:r>
                        <a:rPr lang="es-CO" sz="1100" b="0" i="0" u="none" strike="noStrike" dirty="0" smtClean="0">
                          <a:solidFill>
                            <a:srgbClr val="000000"/>
                          </a:solidFill>
                          <a:effectLst/>
                          <a:latin typeface="+mn-lt"/>
                          <a:hlinkClick r:id="rId2"/>
                        </a:rPr>
                        <a:t>http</a:t>
                      </a:r>
                      <a:r>
                        <a:rPr lang="es-CO" sz="1100" b="0" i="0" u="none" strike="noStrike" dirty="0" smtClean="0">
                          <a:solidFill>
                            <a:srgbClr val="000000"/>
                          </a:solidFill>
                          <a:effectLst/>
                          <a:latin typeface="+mn-lt"/>
                          <a:hlinkClick r:id="rId2"/>
                        </a:rPr>
                        <a:t>://www.cra.gov.co/es/nuestra-gestion/politicas-y-planes/24507-protocolo-sectorial-para-la-atenci</a:t>
                      </a:r>
                      <a:endParaRPr lang="es-CO" sz="1100" b="0" i="0" u="none" strike="noStrike" dirty="0" smtClean="0">
                        <a:solidFill>
                          <a:srgbClr val="000000"/>
                        </a:solidFill>
                        <a:effectLst/>
                        <a:latin typeface="+mn-lt"/>
                      </a:endParaRPr>
                    </a:p>
                    <a:p>
                      <a:pPr algn="ct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 </a:t>
                      </a:r>
                      <a:r>
                        <a:rPr lang="es-MX" sz="1100" b="1" dirty="0" smtClean="0">
                          <a:solidFill>
                            <a:schemeClr val="tx1"/>
                          </a:solidFill>
                          <a:effectLst/>
                          <a:latin typeface="+mn-lt"/>
                          <a:ea typeface="Calibri"/>
                          <a:cs typeface="Times New Roman"/>
                        </a:rPr>
                        <a:t>$12.883.372</a:t>
                      </a: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 ejecutado: $ </a:t>
                      </a:r>
                      <a:r>
                        <a:rPr lang="es-MX" sz="1100" b="1" dirty="0" smtClean="0">
                          <a:solidFill>
                            <a:schemeClr val="tx1"/>
                          </a:solidFill>
                          <a:effectLst/>
                          <a:latin typeface="+mn-lt"/>
                          <a:ea typeface="Calibri"/>
                          <a:cs typeface="Times New Roman"/>
                        </a:rPr>
                        <a:t>14.152.000*</a:t>
                      </a:r>
                      <a:endParaRPr lang="es-MX" sz="1100" b="1" dirty="0" smtClean="0">
                        <a:solidFill>
                          <a:schemeClr val="tx1"/>
                        </a:solidFill>
                        <a:effectLst/>
                        <a:latin typeface="+mn-lt"/>
                        <a:ea typeface="Calibri"/>
                        <a:cs typeface="Times New Roman"/>
                      </a:endParaRPr>
                    </a:p>
                    <a:p>
                      <a:pPr marL="0" marR="0" lvl="0" indent="0" algn="just" defTabSz="914400" rtl="0" eaLnBrk="1" fontAlgn="auto" latinLnBrk="0" hangingPunct="1">
                        <a:lnSpc>
                          <a:spcPts val="950"/>
                        </a:lnSpc>
                        <a:spcBef>
                          <a:spcPts val="15"/>
                        </a:spcBef>
                        <a:spcAft>
                          <a:spcPts val="0"/>
                        </a:spcAft>
                        <a:buClrTx/>
                        <a:buSzTx/>
                        <a:buFontTx/>
                        <a:buNone/>
                        <a:tabLst/>
                        <a:defRPr/>
                      </a:pPr>
                      <a:r>
                        <a:rPr lang="es-CO" sz="1100" b="0" i="0" u="none" strike="noStrike" kern="1200" dirty="0" smtClean="0">
                          <a:solidFill>
                            <a:schemeClr val="dk1"/>
                          </a:solidFill>
                          <a:effectLst/>
                          <a:latin typeface="+mn-lt"/>
                          <a:ea typeface="+mn-ea"/>
                          <a:cs typeface="+mn-cs"/>
                        </a:rPr>
                        <a:t>Según la Jefe de la Oficina Asesora</a:t>
                      </a:r>
                      <a:r>
                        <a:rPr lang="es-CO" sz="1100" b="0" i="0" u="none" strike="noStrike" kern="1200" baseline="0" dirty="0" smtClean="0">
                          <a:solidFill>
                            <a:schemeClr val="dk1"/>
                          </a:solidFill>
                          <a:effectLst/>
                          <a:latin typeface="+mn-lt"/>
                          <a:ea typeface="+mn-ea"/>
                          <a:cs typeface="+mn-cs"/>
                        </a:rPr>
                        <a:t> </a:t>
                      </a:r>
                      <a:r>
                        <a:rPr lang="es-CO" sz="1100" b="0" i="0" u="none" strike="noStrike" kern="1200" dirty="0" smtClean="0">
                          <a:solidFill>
                            <a:schemeClr val="dk1"/>
                          </a:solidFill>
                          <a:effectLst/>
                          <a:latin typeface="+mn-lt"/>
                          <a:ea typeface="+mn-ea"/>
                          <a:cs typeface="+mn-cs"/>
                        </a:rPr>
                        <a:t>de Planeación</a:t>
                      </a:r>
                      <a:r>
                        <a:rPr lang="es-CO" sz="1100" b="0" i="0" u="none" strike="noStrike" kern="1200" baseline="0" dirty="0" smtClean="0">
                          <a:solidFill>
                            <a:schemeClr val="dk1"/>
                          </a:solidFill>
                          <a:effectLst/>
                          <a:latin typeface="+mn-lt"/>
                          <a:ea typeface="+mn-ea"/>
                          <a:cs typeface="+mn-cs"/>
                        </a:rPr>
                        <a:t> y</a:t>
                      </a:r>
                      <a:r>
                        <a:rPr lang="es-CO" sz="1100" b="0" i="0" u="none" strike="noStrike" kern="1200" dirty="0" smtClean="0">
                          <a:solidFill>
                            <a:schemeClr val="dk1"/>
                          </a:solidFill>
                          <a:effectLst/>
                          <a:latin typeface="+mn-lt"/>
                          <a:ea typeface="+mn-ea"/>
                          <a:cs typeface="+mn-cs"/>
                        </a:rPr>
                        <a:t> TIC,</a:t>
                      </a:r>
                      <a:r>
                        <a:rPr lang="es-CO" sz="1100" b="0" i="0" u="none" strike="noStrike" kern="1200" baseline="0" dirty="0" smtClean="0">
                          <a:solidFill>
                            <a:schemeClr val="dk1"/>
                          </a:solidFill>
                          <a:effectLst/>
                          <a:latin typeface="+mn-lt"/>
                          <a:ea typeface="+mn-ea"/>
                          <a:cs typeface="+mn-cs"/>
                        </a:rPr>
                        <a:t> </a:t>
                      </a:r>
                      <a:r>
                        <a:rPr lang="es-CO" sz="1100" b="0" i="0" u="none" strike="noStrike" kern="1200" dirty="0" smtClean="0">
                          <a:solidFill>
                            <a:schemeClr val="dk1"/>
                          </a:solidFill>
                          <a:effectLst/>
                          <a:latin typeface="+mn-lt"/>
                          <a:ea typeface="+mn-ea"/>
                          <a:cs typeface="+mn-cs"/>
                        </a:rPr>
                        <a:t>los </a:t>
                      </a:r>
                      <a:r>
                        <a:rPr lang="es-CO" sz="1100" b="0" i="0" u="none" strike="noStrike" kern="1200" dirty="0" smtClean="0">
                          <a:solidFill>
                            <a:schemeClr val="dk1"/>
                          </a:solidFill>
                          <a:effectLst/>
                          <a:latin typeface="+mn-lt"/>
                          <a:ea typeface="+mn-ea"/>
                          <a:cs typeface="+mn-cs"/>
                        </a:rPr>
                        <a:t>recursos asignados a esta actividad se ajustaron a lo largo de la vigencia de acuerdo con las dinámicas propias de ejecución. Adicionalmente Mediante Decreto 2088 de 2016, el presupuesto de inversión de la CRA fue reducido en $51.309.399, lo que implicó ajustes adicionales en los recursos de algunas actividades.</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436210">
                <a:tc>
                  <a:txBody>
                    <a:bodyPr/>
                    <a:lstStyle/>
                    <a:p>
                      <a:pPr algn="ctr" fontAlgn="ctr"/>
                      <a:r>
                        <a:rPr lang="es-CO" sz="1100" b="0" i="0" u="none" strike="noStrike" dirty="0" smtClean="0">
                          <a:solidFill>
                            <a:srgbClr val="000000"/>
                          </a:solidFill>
                          <a:effectLst/>
                          <a:latin typeface="+mn-lt"/>
                        </a:rPr>
                        <a:t>OAP 78</a:t>
                      </a:r>
                      <a:endParaRPr lang="es-CO" sz="1100" b="0" i="0" u="none" strike="noStrike" dirty="0">
                        <a:solidFill>
                          <a:srgbClr val="000000"/>
                        </a:solidFill>
                        <a:effectLst/>
                        <a:latin typeface="Calibri"/>
                      </a:endParaRP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Publicación de la información de la Entidad</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Publicar en la Página web, los proyectos normativos, las políticas, planes y programas de competencia institucional, para consulta y participación de grupos de interés y ciudadanía en general.</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pt-BR" sz="1100" b="0" dirty="0" smtClean="0">
                          <a:solidFill>
                            <a:schemeClr val="tx1"/>
                          </a:solidFill>
                          <a:effectLst/>
                          <a:latin typeface="+mn-lt"/>
                          <a:ea typeface="Calibri"/>
                          <a:cs typeface="Times New Roman"/>
                        </a:rPr>
                        <a:t># de documentos publicados / # de documentos por publicar</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b="0" dirty="0" smtClean="0">
                          <a:solidFill>
                            <a:schemeClr val="tx1"/>
                          </a:solidFill>
                          <a:effectLst/>
                          <a:latin typeface="Calibri"/>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0" dirty="0" smtClean="0">
                          <a:solidFill>
                            <a:schemeClr val="tx1"/>
                          </a:solidFill>
                          <a:effectLst/>
                          <a:latin typeface="+mn-lt"/>
                          <a:ea typeface="Calibri"/>
                          <a:cs typeface="Times New Roman"/>
                        </a:rPr>
                        <a:t>Trimestral</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100% de cumplimiento</a:t>
                      </a:r>
                    </a:p>
                    <a:p>
                      <a:pPr marL="0" marR="0" indent="0" algn="ctr" defTabSz="914400" rtl="0" eaLnBrk="1" fontAlgn="auto" latinLnBrk="0" hangingPunct="1">
                        <a:lnSpc>
                          <a:spcPts val="950"/>
                        </a:lnSpc>
                        <a:spcBef>
                          <a:spcPts val="1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indent="0" algn="just" defTabSz="914400" rtl="0" eaLnBrk="1" fontAlgn="auto" latinLnBrk="0" hangingPunct="1">
                        <a:lnSpc>
                          <a:spcPts val="950"/>
                        </a:lnSpc>
                        <a:spcBef>
                          <a:spcPts val="15"/>
                        </a:spcBef>
                        <a:spcAft>
                          <a:spcPts val="0"/>
                        </a:spcAft>
                        <a:buClrTx/>
                        <a:buSzTx/>
                        <a:buFontTx/>
                        <a:buNone/>
                        <a:tabLst/>
                        <a:defRPr/>
                      </a:pPr>
                      <a:r>
                        <a:rPr lang="es-CO" sz="1100" b="0" dirty="0" smtClean="0">
                          <a:solidFill>
                            <a:schemeClr val="tx1"/>
                          </a:solidFill>
                          <a:effectLst/>
                          <a:latin typeface="+mn-lt"/>
                          <a:ea typeface="Calibri"/>
                          <a:cs typeface="Times New Roman"/>
                        </a:rPr>
                        <a:t>La entidad tiene publicado en la pagina web</a:t>
                      </a:r>
                      <a:r>
                        <a:rPr lang="es-CO" sz="1100" b="0" baseline="0" dirty="0" smtClean="0">
                          <a:solidFill>
                            <a:schemeClr val="tx1"/>
                          </a:solidFill>
                          <a:effectLst/>
                          <a:latin typeface="+mn-lt"/>
                          <a:ea typeface="Calibri"/>
                          <a:cs typeface="Times New Roman"/>
                        </a:rPr>
                        <a:t> información relacionada con proyectos normativos, políticas, planes y programas de competencia institucional. </a:t>
                      </a: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endParaRPr lang="es-CO" sz="1100" b="0" kern="1200" baseline="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16227"/>
            <a:ext cx="1368152" cy="93651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79512" y="5803566"/>
            <a:ext cx="3528392" cy="246221"/>
          </a:xfrm>
          <a:prstGeom prst="rect">
            <a:avLst/>
          </a:prstGeom>
          <a:noFill/>
        </p:spPr>
        <p:txBody>
          <a:bodyPr wrap="square" rtlCol="0">
            <a:spAutoFit/>
          </a:bodyPr>
          <a:lstStyle/>
          <a:p>
            <a:r>
              <a:rPr lang="es-ES" sz="1000" dirty="0" smtClean="0"/>
              <a:t>* </a:t>
            </a:r>
            <a:r>
              <a:rPr lang="es-ES" sz="1000" dirty="0"/>
              <a:t>Valor informado por la Oficina Asesora de Planeación. </a:t>
            </a:r>
          </a:p>
        </p:txBody>
      </p:sp>
    </p:spTree>
    <p:extLst>
      <p:ext uri="{BB962C8B-B14F-4D97-AF65-F5344CB8AC3E}">
        <p14:creationId xmlns:p14="http://schemas.microsoft.com/office/powerpoint/2010/main" val="2291107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1162429278"/>
              </p:ext>
            </p:extLst>
          </p:nvPr>
        </p:nvGraphicFramePr>
        <p:xfrm>
          <a:off x="179512" y="1772816"/>
          <a:ext cx="8640960" cy="3688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4637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485532269"/>
              </p:ext>
            </p:extLst>
          </p:nvPr>
        </p:nvGraphicFramePr>
        <p:xfrm>
          <a:off x="107503" y="1484782"/>
          <a:ext cx="8856985" cy="4476564"/>
        </p:xfrm>
        <a:graphic>
          <a:graphicData uri="http://schemas.openxmlformats.org/drawingml/2006/table">
            <a:tbl>
              <a:tblPr firstRow="1" firstCol="1" lastRow="1" lastCol="1" bandRow="1" bandCol="1">
                <a:tableStyleId>{5C22544A-7EE6-4342-B048-85BDC9FD1C3A}</a:tableStyleId>
              </a:tblPr>
              <a:tblGrid>
                <a:gridCol w="792089">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2304256">
                  <a:extLst>
                    <a:ext uri="{9D8B030D-6E8A-4147-A177-3AD203B41FA5}">
                      <a16:colId xmlns:a16="http://schemas.microsoft.com/office/drawing/2014/main" val="20006"/>
                    </a:ext>
                  </a:extLst>
                </a:gridCol>
              </a:tblGrid>
              <a:tr h="759490">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p>
                      <a:pPr algn="ctr">
                        <a:lnSpc>
                          <a:spcPts val="1000"/>
                        </a:lnSpc>
                        <a:spcAft>
                          <a:spcPts val="0"/>
                        </a:spcAft>
                      </a:pP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902298">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CI 41</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Publicación de la información de Control Interno de acuerdo con la Ley Anticorrupción</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Cumplimiento del 100% de los requerimientos normativos en materia de Transparencia y Acceso a la Información Pública, establecidos en la Ley 1712/14, el Decreto 1081/15 y la guía para el cumplimiento de la transparencia activa.</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pt-BR" sz="1100" b="0" dirty="0" smtClean="0">
                          <a:solidFill>
                            <a:schemeClr val="tx1"/>
                          </a:solidFill>
                          <a:effectLst/>
                          <a:latin typeface="+mn-lt"/>
                          <a:ea typeface="Calibri"/>
                          <a:cs typeface="Times New Roman"/>
                        </a:rPr>
                        <a:t># de documentos publicados / # de documentos por publicar</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dirty="0" smtClean="0">
                          <a:solidFill>
                            <a:schemeClr val="tx1"/>
                          </a:solidFill>
                          <a:effectLst/>
                          <a:latin typeface="+mn-lt"/>
                          <a:ea typeface="Calibri"/>
                          <a:cs typeface="Times New Roman"/>
                        </a:rPr>
                        <a:t>100%</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0" dirty="0" smtClean="0">
                          <a:solidFill>
                            <a:schemeClr val="tx1"/>
                          </a:solidFill>
                          <a:effectLst/>
                          <a:latin typeface="+mn-lt"/>
                          <a:ea typeface="Calibri"/>
                          <a:cs typeface="Times New Roman"/>
                        </a:rPr>
                        <a:t>Trimestral</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100% de cumplimiento</a:t>
                      </a:r>
                    </a:p>
                    <a:p>
                      <a:pPr marL="0" marR="0" indent="0" algn="ctr" defTabSz="914400" rtl="0" eaLnBrk="1" fontAlgn="auto" latinLnBrk="0" hangingPunct="1">
                        <a:lnSpc>
                          <a:spcPts val="950"/>
                        </a:lnSpc>
                        <a:spcBef>
                          <a:spcPts val="15"/>
                        </a:spcBef>
                        <a:spcAft>
                          <a:spcPts val="0"/>
                        </a:spcAft>
                        <a:buClrTx/>
                        <a:buSzTx/>
                        <a:buFontTx/>
                        <a:buNone/>
                        <a:tabLst/>
                        <a:defRPr/>
                      </a:pPr>
                      <a:endParaRPr lang="es-CO" sz="1100" b="1" i="0" u="none" strike="noStrike" dirty="0" smtClean="0">
                        <a:solidFill>
                          <a:schemeClr val="tx1"/>
                        </a:solidFill>
                        <a:effectLst/>
                        <a:latin typeface="+mn-lt"/>
                      </a:endParaRPr>
                    </a:p>
                    <a:p>
                      <a:pPr algn="just" fontAlgn="ctr"/>
                      <a:r>
                        <a:rPr lang="es-CO" sz="1100" b="0" i="0" u="none" strike="noStrike" baseline="0" dirty="0" smtClean="0">
                          <a:solidFill>
                            <a:srgbClr val="000000"/>
                          </a:solidFill>
                          <a:effectLst/>
                          <a:latin typeface="+mn-lt"/>
                        </a:rPr>
                        <a:t>Todos los informes elaborados por la Oficina de Control Interno fueron publicados en la pagina web de la entidad en el link de “Información de la CRA de acuerdo a la Ley de Transparencia y Acceso a Información Pública” en la   siguiente ruta:</a:t>
                      </a:r>
                    </a:p>
                    <a:p>
                      <a:pPr algn="just" fontAlgn="ctr"/>
                      <a:r>
                        <a:rPr lang="es-CO" sz="1100" b="0" i="0" u="none" strike="noStrike" baseline="0" dirty="0" smtClean="0">
                          <a:solidFill>
                            <a:srgbClr val="000000"/>
                          </a:solidFill>
                          <a:effectLst/>
                          <a:latin typeface="+mn-lt"/>
                        </a:rPr>
                        <a:t>http://cra.gov.co/es/otras-secciones/item-otras-secciones/23934-reportes-de-control-interno</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659674">
                <a:tc>
                  <a:txBody>
                    <a:bodyPr/>
                    <a:lstStyle/>
                    <a:p>
                      <a:pPr algn="ctr" fontAlgn="ctr"/>
                      <a:r>
                        <a:rPr lang="es-CO" sz="1100" b="0" i="0" u="none" strike="noStrike" dirty="0" smtClean="0">
                          <a:solidFill>
                            <a:srgbClr val="000000"/>
                          </a:solidFill>
                          <a:effectLst/>
                          <a:latin typeface="+mn-lt"/>
                        </a:rPr>
                        <a:t>OAJ 42</a:t>
                      </a:r>
                      <a:endParaRPr lang="es-CO" sz="1100" b="0" i="0" u="none" strike="noStrike" dirty="0">
                        <a:solidFill>
                          <a:srgbClr val="000000"/>
                        </a:solidFill>
                        <a:effectLst/>
                        <a:latin typeface="Calibri"/>
                      </a:endParaRP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Publicación de la información de la Oficina Asesora Jurídica  de acuerdo con la Ley Anticorrupción</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Cumplimiento del 100% de los requerimientos normativos en materia de Transparencia y Acceso a la Información Pública, establecidos en la Ley 1712/14, el Decreto 1081/15 y la guía para el cumplimiento de la transparencia activa.</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pt-BR" sz="1100" b="0" dirty="0" smtClean="0">
                          <a:solidFill>
                            <a:schemeClr val="tx1"/>
                          </a:solidFill>
                          <a:effectLst/>
                          <a:latin typeface="+mn-lt"/>
                          <a:ea typeface="Calibri"/>
                          <a:cs typeface="Times New Roman"/>
                        </a:rPr>
                        <a:t># de documentos publicados / # de documentos por publicar</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b="0" dirty="0" smtClean="0">
                          <a:solidFill>
                            <a:schemeClr val="tx1"/>
                          </a:solidFill>
                          <a:effectLst/>
                          <a:latin typeface="Calibri"/>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0" dirty="0" smtClean="0">
                          <a:solidFill>
                            <a:schemeClr val="tx1"/>
                          </a:solidFill>
                          <a:effectLst/>
                          <a:latin typeface="+mn-lt"/>
                          <a:ea typeface="Calibri"/>
                          <a:cs typeface="Times New Roman"/>
                        </a:rPr>
                        <a:t>Trimestral</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100% de cumplimiento</a:t>
                      </a:r>
                      <a:endParaRPr lang="es-CO" sz="1100" b="1" i="0" u="none" strike="noStrike" dirty="0" smtClean="0">
                        <a:solidFill>
                          <a:schemeClr val="tx1"/>
                        </a:solidFill>
                        <a:effectLst/>
                        <a:latin typeface="+mn-lt"/>
                      </a:endParaRPr>
                    </a:p>
                    <a:p>
                      <a:pPr algn="just" fontAlgn="ctr"/>
                      <a:endParaRPr lang="es-CO" sz="1100" b="0" i="0" u="none" strike="noStrike" baseline="0" dirty="0" smtClean="0">
                        <a:solidFill>
                          <a:srgbClr val="000000"/>
                        </a:solidFill>
                        <a:effectLst/>
                        <a:latin typeface="+mn-lt"/>
                      </a:endParaRPr>
                    </a:p>
                    <a:p>
                      <a:pPr marL="0" marR="0" indent="0" algn="just" defTabSz="914400" rtl="0" eaLnBrk="1" fontAlgn="auto" latinLnBrk="0" hangingPunct="1">
                        <a:lnSpc>
                          <a:spcPts val="950"/>
                        </a:lnSpc>
                        <a:spcBef>
                          <a:spcPts val="15"/>
                        </a:spcBef>
                        <a:spcAft>
                          <a:spcPts val="0"/>
                        </a:spcAft>
                        <a:buClrTx/>
                        <a:buSzTx/>
                        <a:buFontTx/>
                        <a:buNone/>
                        <a:tabLst/>
                        <a:defRPr/>
                      </a:pPr>
                      <a:r>
                        <a:rPr lang="es-CO" sz="1100" b="0" i="0" u="none" strike="noStrike" baseline="0" dirty="0" smtClean="0">
                          <a:solidFill>
                            <a:srgbClr val="000000"/>
                          </a:solidFill>
                          <a:effectLst/>
                          <a:latin typeface="+mn-lt"/>
                          <a:ea typeface="+mn-ea"/>
                          <a:cs typeface="+mn-cs"/>
                        </a:rPr>
                        <a:t>La información fue publicada de acuerdo a la Ley de Transparencia y Decreto 1081 de 2015.</a:t>
                      </a: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endParaRPr lang="es-CO" sz="1100" b="0" kern="1200" baseline="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786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3989475884"/>
              </p:ext>
            </p:extLst>
          </p:nvPr>
        </p:nvGraphicFramePr>
        <p:xfrm>
          <a:off x="107503" y="1484782"/>
          <a:ext cx="8856985" cy="4321462"/>
        </p:xfrm>
        <a:graphic>
          <a:graphicData uri="http://schemas.openxmlformats.org/drawingml/2006/table">
            <a:tbl>
              <a:tblPr firstRow="1" firstCol="1" lastRow="1" lastCol="1" bandRow="1" bandCol="1">
                <a:tableStyleId>{5C22544A-7EE6-4342-B048-85BDC9FD1C3A}</a:tableStyleId>
              </a:tblPr>
              <a:tblGrid>
                <a:gridCol w="792089">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2304256">
                  <a:extLst>
                    <a:ext uri="{9D8B030D-6E8A-4147-A177-3AD203B41FA5}">
                      <a16:colId xmlns:a16="http://schemas.microsoft.com/office/drawing/2014/main" val="20006"/>
                    </a:ext>
                  </a:extLst>
                </a:gridCol>
              </a:tblGrid>
              <a:tr h="759490">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902298">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SAF 43</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Publicación de la información de la Subdirección Administrativa y Financiera de acuerdo con la Ley Anticorrupción</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Cumplimiento del 100% de los requerimientos normativos en materia de Transparencia y Acceso a la Información Pública, establecidos en la Ley 1712/14, el Decreto 1081/15 y la guía para el cumplimiento de la transparencia activa.</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pt-BR" sz="1100" b="0" dirty="0" smtClean="0">
                          <a:solidFill>
                            <a:schemeClr val="tx1"/>
                          </a:solidFill>
                          <a:effectLst/>
                          <a:latin typeface="+mn-lt"/>
                          <a:ea typeface="Calibri"/>
                          <a:cs typeface="Times New Roman"/>
                        </a:rPr>
                        <a:t># de documentos publicados / # de documentos por publicar</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dirty="0" smtClean="0">
                          <a:solidFill>
                            <a:schemeClr val="tx1"/>
                          </a:solidFill>
                          <a:effectLst/>
                          <a:latin typeface="+mn-lt"/>
                          <a:ea typeface="Calibri"/>
                          <a:cs typeface="Times New Roman"/>
                        </a:rPr>
                        <a:t>100%</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0" dirty="0" smtClean="0">
                          <a:solidFill>
                            <a:schemeClr val="tx1"/>
                          </a:solidFill>
                          <a:effectLst/>
                          <a:latin typeface="+mn-lt"/>
                          <a:ea typeface="Calibri"/>
                          <a:cs typeface="Times New Roman"/>
                        </a:rPr>
                        <a:t>Trimestral</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100% de cumplimiento</a:t>
                      </a:r>
                      <a:endParaRPr lang="es-CO" sz="1100" b="1" i="0" u="none" strike="noStrike" dirty="0" smtClean="0">
                        <a:solidFill>
                          <a:schemeClr val="tx1"/>
                        </a:solidFill>
                        <a:effectLst/>
                        <a:latin typeface="+mn-lt"/>
                      </a:endParaRPr>
                    </a:p>
                    <a:p>
                      <a:pPr algn="just" fontAlgn="ctr"/>
                      <a:endParaRPr lang="es-CO" sz="1100" b="0" i="0" u="none" strike="noStrike" baseline="0" dirty="0" smtClean="0">
                        <a:solidFill>
                          <a:srgbClr val="000000"/>
                        </a:solidFill>
                        <a:effectLst/>
                        <a:latin typeface="+mn-lt"/>
                      </a:endParaRPr>
                    </a:p>
                    <a:p>
                      <a:pPr marL="0" marR="0" indent="0" algn="just" defTabSz="914400" rtl="0" eaLnBrk="1" fontAlgn="auto" latinLnBrk="0" hangingPunct="1">
                        <a:lnSpc>
                          <a:spcPts val="950"/>
                        </a:lnSpc>
                        <a:spcBef>
                          <a:spcPts val="15"/>
                        </a:spcBef>
                        <a:spcAft>
                          <a:spcPts val="0"/>
                        </a:spcAft>
                        <a:buClrTx/>
                        <a:buSzTx/>
                        <a:buFontTx/>
                        <a:buNone/>
                        <a:tabLst/>
                        <a:defRPr/>
                      </a:pPr>
                      <a:r>
                        <a:rPr lang="es-CO" sz="1100" b="0" i="0" u="none" strike="noStrike" baseline="0" dirty="0" smtClean="0">
                          <a:solidFill>
                            <a:srgbClr val="000000"/>
                          </a:solidFill>
                          <a:effectLst/>
                          <a:latin typeface="+mn-lt"/>
                          <a:ea typeface="+mn-ea"/>
                          <a:cs typeface="+mn-cs"/>
                        </a:rPr>
                        <a:t>La información fue publicada de acuerdo a la Ley 1712 de Transparencia y Decreto 1081 de 2015.</a:t>
                      </a:r>
                      <a:endParaRPr lang="es-MX" sz="1100" b="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659674">
                <a:tc>
                  <a:txBody>
                    <a:bodyPr/>
                    <a:lstStyle/>
                    <a:p>
                      <a:pPr algn="ctr" fontAlgn="ctr"/>
                      <a:r>
                        <a:rPr lang="es-CO" sz="1100" b="0" i="0" u="none" strike="noStrike" dirty="0" smtClean="0">
                          <a:solidFill>
                            <a:srgbClr val="000000"/>
                          </a:solidFill>
                          <a:effectLst/>
                          <a:latin typeface="+mn-lt"/>
                        </a:rPr>
                        <a:t>OAP 44</a:t>
                      </a:r>
                      <a:endParaRPr lang="es-CO" sz="1100" b="0" i="0" u="none" strike="noStrike" dirty="0">
                        <a:solidFill>
                          <a:srgbClr val="000000"/>
                        </a:solidFill>
                        <a:effectLst/>
                        <a:latin typeface="Calibri"/>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Publicación de la información de la Oficina Asesora de Planeación y TIC de acuerdo con la Ley Anticorrupción</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Cumplimiento del 100% de los requerimientos normativos en materia de Transparencia y Acceso a la Información Pública, establecidos en la Ley 1712/14, el Decreto 1081/15 y la guía para el cumplimiento de la transparencia activa.</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pt-BR" sz="1100" b="0" dirty="0" smtClean="0">
                          <a:solidFill>
                            <a:schemeClr val="tx1"/>
                          </a:solidFill>
                          <a:effectLst/>
                          <a:latin typeface="+mn-lt"/>
                          <a:ea typeface="Calibri"/>
                          <a:cs typeface="Times New Roman"/>
                        </a:rPr>
                        <a:t># de documentos publicados / # de documentos por publicar</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b="0" dirty="0" smtClean="0">
                          <a:solidFill>
                            <a:schemeClr val="tx1"/>
                          </a:solidFill>
                          <a:effectLst/>
                          <a:latin typeface="+mn-lt"/>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0" dirty="0" smtClean="0">
                          <a:solidFill>
                            <a:schemeClr val="tx1"/>
                          </a:solidFill>
                          <a:effectLst/>
                          <a:latin typeface="+mn-lt"/>
                          <a:ea typeface="Calibri"/>
                          <a:cs typeface="Times New Roman"/>
                        </a:rPr>
                        <a:t>Trimestral</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100% de cumplimiento</a:t>
                      </a:r>
                      <a:endParaRPr lang="es-CO" sz="1100" b="1" i="0" u="none" strike="noStrike" dirty="0" smtClean="0">
                        <a:solidFill>
                          <a:schemeClr val="tx1"/>
                        </a:solidFill>
                        <a:effectLst/>
                        <a:latin typeface="+mn-lt"/>
                      </a:endParaRPr>
                    </a:p>
                    <a:p>
                      <a:pPr algn="just" fontAlgn="ctr"/>
                      <a:endParaRPr lang="es-CO" sz="1100" b="0" i="0" u="none" strike="noStrike" baseline="0" dirty="0" smtClean="0">
                        <a:solidFill>
                          <a:srgbClr val="000000"/>
                        </a:solidFill>
                        <a:effectLst/>
                        <a:latin typeface="+mn-lt"/>
                      </a:endParaRPr>
                    </a:p>
                    <a:p>
                      <a:pPr marL="0" marR="0" indent="0" algn="just" defTabSz="914400" rtl="0" eaLnBrk="1" fontAlgn="auto" latinLnBrk="0" hangingPunct="1">
                        <a:lnSpc>
                          <a:spcPts val="950"/>
                        </a:lnSpc>
                        <a:spcBef>
                          <a:spcPts val="15"/>
                        </a:spcBef>
                        <a:spcAft>
                          <a:spcPts val="0"/>
                        </a:spcAft>
                        <a:buClrTx/>
                        <a:buSzTx/>
                        <a:buFontTx/>
                        <a:buNone/>
                        <a:tabLst/>
                        <a:defRPr/>
                      </a:pPr>
                      <a:r>
                        <a:rPr lang="es-CO" sz="1100" b="0" i="0" u="none" strike="noStrike" baseline="0" dirty="0" smtClean="0">
                          <a:solidFill>
                            <a:srgbClr val="000000"/>
                          </a:solidFill>
                          <a:effectLst/>
                          <a:latin typeface="+mn-lt"/>
                          <a:ea typeface="+mn-ea"/>
                          <a:cs typeface="+mn-cs"/>
                        </a:rPr>
                        <a:t>La información fue publicada de acuerdo a la Ley de Transparencia y Decreto 1081 de 2015.</a:t>
                      </a:r>
                      <a:endParaRPr lang="es-MX" sz="1100" b="0" dirty="0" smtClean="0">
                        <a:solidFill>
                          <a:schemeClr val="tx1"/>
                        </a:solidFill>
                        <a:effectLst/>
                        <a:latin typeface="+mn-lt"/>
                        <a:ea typeface="Calibri"/>
                        <a:cs typeface="Times New Roman"/>
                      </a:endParaRPr>
                    </a:p>
                    <a:p>
                      <a:pPr marL="0" marR="0" indent="0" algn="just" defTabSz="914400" rtl="0" eaLnBrk="1" fontAlgn="auto" latinLnBrk="0" hangingPunct="1">
                        <a:lnSpc>
                          <a:spcPts val="950"/>
                        </a:lnSpc>
                        <a:spcBef>
                          <a:spcPts val="15"/>
                        </a:spcBef>
                        <a:spcAft>
                          <a:spcPts val="0"/>
                        </a:spcAft>
                        <a:buClrTx/>
                        <a:buSzTx/>
                        <a:buFontTx/>
                        <a:buNone/>
                        <a:tabLst/>
                        <a:defRPr/>
                      </a:pPr>
                      <a:endParaRPr lang="es-CO" sz="1100" b="0" kern="1200" baseline="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347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3912822485"/>
              </p:ext>
            </p:extLst>
          </p:nvPr>
        </p:nvGraphicFramePr>
        <p:xfrm>
          <a:off x="107503" y="1484782"/>
          <a:ext cx="8856985" cy="4321462"/>
        </p:xfrm>
        <a:graphic>
          <a:graphicData uri="http://schemas.openxmlformats.org/drawingml/2006/table">
            <a:tbl>
              <a:tblPr firstRow="1" firstCol="1" lastRow="1" lastCol="1" bandRow="1" bandCol="1">
                <a:tableStyleId>{5C22544A-7EE6-4342-B048-85BDC9FD1C3A}</a:tableStyleId>
              </a:tblPr>
              <a:tblGrid>
                <a:gridCol w="792089">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2304256">
                  <a:extLst>
                    <a:ext uri="{9D8B030D-6E8A-4147-A177-3AD203B41FA5}">
                      <a16:colId xmlns:a16="http://schemas.microsoft.com/office/drawing/2014/main" val="20006"/>
                    </a:ext>
                  </a:extLst>
                </a:gridCol>
              </a:tblGrid>
              <a:tr h="759490">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902298">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CI 45</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Elaborar informe de seguimiento y análisis a PQRSD</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Publicar informe de seguimiento y análisis PQRSD</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 de informes de seguimiento y análisis publicados</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dirty="0" smtClean="0">
                          <a:solidFill>
                            <a:schemeClr val="tx1"/>
                          </a:solidFill>
                          <a:effectLst/>
                          <a:latin typeface="+mn-lt"/>
                          <a:ea typeface="Calibri"/>
                          <a:cs typeface="Times New Roman"/>
                        </a:rPr>
                        <a:t>2</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2°</a:t>
                      </a:r>
                      <a:r>
                        <a:rPr lang="es-MX" sz="1100" b="0" baseline="0" dirty="0" smtClean="0">
                          <a:solidFill>
                            <a:schemeClr val="tx1"/>
                          </a:solidFill>
                          <a:effectLst/>
                          <a:latin typeface="+mn-lt"/>
                          <a:ea typeface="Calibri"/>
                          <a:cs typeface="Times New Roman"/>
                        </a:rPr>
                        <a:t> y 4° Trimestre</a:t>
                      </a:r>
                    </a:p>
                    <a:p>
                      <a:pPr algn="ctr">
                        <a:lnSpc>
                          <a:spcPts val="950"/>
                        </a:lnSpc>
                        <a:spcBef>
                          <a:spcPts val="15"/>
                        </a:spcBef>
                        <a:spcAft>
                          <a:spcPts val="0"/>
                        </a:spcAft>
                      </a:pPr>
                      <a:endParaRPr lang="es-MX" sz="1100" b="0" baseline="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0" baseline="0" dirty="0" smtClean="0">
                          <a:solidFill>
                            <a:schemeClr val="tx1"/>
                          </a:solidFill>
                          <a:effectLst/>
                          <a:latin typeface="+mn-lt"/>
                          <a:ea typeface="Calibri"/>
                          <a:cs typeface="Times New Roman"/>
                        </a:rPr>
                        <a:t>2</a:t>
                      </a: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100% de cumplimiento</a:t>
                      </a:r>
                      <a:endParaRPr lang="es-CO" sz="1100" b="1" i="0" u="none" strike="noStrike" dirty="0" smtClean="0">
                        <a:solidFill>
                          <a:schemeClr val="tx1"/>
                        </a:solidFill>
                        <a:effectLst/>
                        <a:latin typeface="+mn-lt"/>
                      </a:endParaRPr>
                    </a:p>
                    <a:p>
                      <a:pPr algn="just" fontAlgn="ctr"/>
                      <a:endParaRPr lang="es-CO" sz="1100" b="0" i="0" u="none" strike="noStrike" baseline="0" dirty="0" smtClean="0">
                        <a:solidFill>
                          <a:srgbClr val="000000"/>
                        </a:solidFill>
                        <a:effectLst/>
                        <a:latin typeface="+mn-lt"/>
                      </a:endParaRPr>
                    </a:p>
                    <a:p>
                      <a:pPr marL="0" marR="0" indent="0" algn="ctr" defTabSz="914400" rtl="0" eaLnBrk="1" fontAlgn="auto" latinLnBrk="0" hangingPunct="1">
                        <a:lnSpc>
                          <a:spcPts val="950"/>
                        </a:lnSpc>
                        <a:spcBef>
                          <a:spcPts val="15"/>
                        </a:spcBef>
                        <a:spcAft>
                          <a:spcPts val="0"/>
                        </a:spcAft>
                        <a:buClrTx/>
                        <a:buSzTx/>
                        <a:buFontTx/>
                        <a:buNone/>
                        <a:tabLst/>
                        <a:defRPr/>
                      </a:pPr>
                      <a:r>
                        <a:rPr lang="es-CO" sz="1100" b="0" i="0" u="none" strike="noStrike" baseline="0" dirty="0" smtClean="0">
                          <a:solidFill>
                            <a:srgbClr val="000000"/>
                          </a:solidFill>
                          <a:effectLst/>
                          <a:latin typeface="+mn-lt"/>
                          <a:ea typeface="+mn-ea"/>
                          <a:cs typeface="+mn-cs"/>
                        </a:rPr>
                        <a:t>Se elaboraron y publicaron los Informes  en el link de  Ley de Transparencia de la CRA:</a:t>
                      </a:r>
                    </a:p>
                    <a:p>
                      <a:pPr marL="0" marR="0" indent="0" algn="ctr" defTabSz="914400" rtl="0" eaLnBrk="1" fontAlgn="auto" latinLnBrk="0" hangingPunct="1">
                        <a:lnSpc>
                          <a:spcPts val="950"/>
                        </a:lnSpc>
                        <a:spcBef>
                          <a:spcPts val="15"/>
                        </a:spcBef>
                        <a:spcAft>
                          <a:spcPts val="0"/>
                        </a:spcAft>
                        <a:buClrTx/>
                        <a:buSzTx/>
                        <a:buFontTx/>
                        <a:buNone/>
                        <a:tabLst/>
                        <a:defRPr/>
                      </a:pPr>
                      <a:r>
                        <a:rPr lang="es-MX" sz="1100" b="0" dirty="0" smtClean="0">
                          <a:solidFill>
                            <a:schemeClr val="tx1"/>
                          </a:solidFill>
                          <a:effectLst/>
                          <a:latin typeface="+mn-lt"/>
                          <a:ea typeface="Calibri"/>
                          <a:cs typeface="Times New Roman"/>
                          <a:hlinkClick r:id="rId2"/>
                        </a:rPr>
                        <a:t>http://cra.gov.co/informes.shtml?apc=/es/buscar?als%5Bvbuscar%5D=pqrs&amp;amp;Ir=Buscar&amp;x=23882</a:t>
                      </a: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r>
                        <a:rPr lang="es-MX" sz="1100" b="0" dirty="0" smtClean="0">
                          <a:solidFill>
                            <a:schemeClr val="tx1"/>
                          </a:solidFill>
                          <a:effectLst/>
                          <a:latin typeface="+mn-lt"/>
                          <a:ea typeface="Calibri"/>
                          <a:cs typeface="Times New Roman"/>
                        </a:rPr>
                        <a:t>http://cra.gov.co/informes.shtml?apc=/es/buscar?als%5Bvbuscar%5D=pqrs&amp;amp;Ir=Buscar&amp;x=24252</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659674">
                <a:tc>
                  <a:txBody>
                    <a:bodyPr/>
                    <a:lstStyle/>
                    <a:p>
                      <a:pPr algn="ctr" fontAlgn="ctr"/>
                      <a:r>
                        <a:rPr lang="es-CO" sz="1100" b="0" i="0" u="none" strike="noStrike" dirty="0" smtClean="0">
                          <a:solidFill>
                            <a:srgbClr val="000000"/>
                          </a:solidFill>
                          <a:effectLst/>
                          <a:latin typeface="+mn-lt"/>
                        </a:rPr>
                        <a:t>OAP 46</a:t>
                      </a:r>
                      <a:endParaRPr lang="es-CO" sz="1100" b="0" i="0" u="none" strike="noStrike" dirty="0">
                        <a:solidFill>
                          <a:srgbClr val="000000"/>
                        </a:solidFill>
                        <a:effectLst/>
                        <a:latin typeface="Calibri"/>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Implementar módulo de gestión de PQRDS en Orfeo</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Implementar módulo de gestión de canales (Telefónico y personalizado) y complementar el sistema Orfeo, con los componentes de tipificación y competencia.</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b="0" dirty="0" smtClean="0">
                          <a:solidFill>
                            <a:schemeClr val="tx1"/>
                          </a:solidFill>
                          <a:effectLst/>
                          <a:latin typeface="+mn-lt"/>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0" dirty="0" smtClean="0">
                          <a:solidFill>
                            <a:schemeClr val="tx1"/>
                          </a:solidFill>
                          <a:effectLst/>
                          <a:latin typeface="+mn-lt"/>
                          <a:ea typeface="Calibri"/>
                          <a:cs typeface="Times New Roman"/>
                        </a:rPr>
                        <a:t>Trimestral</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100% de cumplimiento</a:t>
                      </a:r>
                      <a:endParaRPr lang="es-CO" sz="1100" b="1" i="0" u="none" strike="noStrike" dirty="0" smtClean="0">
                        <a:solidFill>
                          <a:schemeClr val="tx1"/>
                        </a:solidFill>
                        <a:effectLst/>
                        <a:latin typeface="+mn-lt"/>
                      </a:endParaRPr>
                    </a:p>
                    <a:p>
                      <a:pPr algn="just" fontAlgn="ctr"/>
                      <a:endParaRPr lang="es-CO" sz="1100" b="0" i="0" u="none" strike="noStrike" baseline="0" dirty="0" smtClean="0">
                        <a:solidFill>
                          <a:srgbClr val="000000"/>
                        </a:solidFill>
                        <a:effectLst/>
                        <a:latin typeface="+mn-lt"/>
                      </a:endParaRPr>
                    </a:p>
                    <a:p>
                      <a:pPr marL="0" marR="0" indent="0" algn="just" defTabSz="914400" rtl="0" eaLnBrk="1" fontAlgn="auto" latinLnBrk="0" hangingPunct="1">
                        <a:lnSpc>
                          <a:spcPts val="950"/>
                        </a:lnSpc>
                        <a:spcBef>
                          <a:spcPts val="15"/>
                        </a:spcBef>
                        <a:spcAft>
                          <a:spcPts val="0"/>
                        </a:spcAft>
                        <a:buClrTx/>
                        <a:buSzTx/>
                        <a:buFontTx/>
                        <a:buNone/>
                        <a:tabLst/>
                        <a:defRPr/>
                      </a:pPr>
                      <a:r>
                        <a:rPr lang="es-CO" sz="1100" b="0" i="0" u="none" strike="noStrike" baseline="0" dirty="0" smtClean="0">
                          <a:solidFill>
                            <a:srgbClr val="000000"/>
                          </a:solidFill>
                          <a:effectLst/>
                          <a:latin typeface="+mn-lt"/>
                          <a:ea typeface="+mn-ea"/>
                          <a:cs typeface="+mn-cs"/>
                        </a:rPr>
                        <a:t>Se  desarrolló el </a:t>
                      </a:r>
                      <a:r>
                        <a:rPr lang="es-CO" sz="1100" b="0" i="0" u="none" strike="noStrike" baseline="0" dirty="0" smtClean="0">
                          <a:solidFill>
                            <a:srgbClr val="000000"/>
                          </a:solidFill>
                          <a:effectLst/>
                          <a:latin typeface="+mn-lt"/>
                          <a:ea typeface="+mn-ea"/>
                          <a:cs typeface="+mn-cs"/>
                        </a:rPr>
                        <a:t>módulo </a:t>
                      </a:r>
                      <a:r>
                        <a:rPr lang="es-CO" sz="1100" b="0" i="0" u="none" strike="noStrike" baseline="0" dirty="0" smtClean="0">
                          <a:solidFill>
                            <a:srgbClr val="000000"/>
                          </a:solidFill>
                          <a:effectLst/>
                          <a:latin typeface="+mn-lt"/>
                          <a:ea typeface="+mn-ea"/>
                          <a:cs typeface="+mn-cs"/>
                        </a:rPr>
                        <a:t>de PQRSD según las características solicitadas.</a:t>
                      </a:r>
                    </a:p>
                    <a:p>
                      <a:pPr marL="0" marR="0" indent="0" algn="just" defTabSz="914400" rtl="0" eaLnBrk="1" fontAlgn="auto" latinLnBrk="0" hangingPunct="1">
                        <a:lnSpc>
                          <a:spcPts val="950"/>
                        </a:lnSpc>
                        <a:spcBef>
                          <a:spcPts val="15"/>
                        </a:spcBef>
                        <a:spcAft>
                          <a:spcPts val="0"/>
                        </a:spcAft>
                        <a:buClrTx/>
                        <a:buSzTx/>
                        <a:buFontTx/>
                        <a:buNone/>
                        <a:tabLst/>
                        <a:defRPr/>
                      </a:pPr>
                      <a:endParaRPr lang="es-CO" sz="1100" b="0" i="0" u="none" strike="noStrike" kern="1200" baseline="0" dirty="0" smtClean="0">
                        <a:solidFill>
                          <a:srgbClr val="000000"/>
                        </a:solidFill>
                        <a:effectLst/>
                        <a:latin typeface="+mn-lt"/>
                        <a:ea typeface="+mn-ea"/>
                        <a:cs typeface="+mn-cs"/>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 </a:t>
                      </a:r>
                      <a:r>
                        <a:rPr lang="es-MX" sz="1100" b="1" dirty="0" smtClean="0">
                          <a:solidFill>
                            <a:schemeClr val="tx1"/>
                          </a:solidFill>
                          <a:effectLst/>
                          <a:latin typeface="+mn-lt"/>
                          <a:ea typeface="Calibri"/>
                          <a:cs typeface="Times New Roman"/>
                        </a:rPr>
                        <a:t>$25.854.525</a:t>
                      </a: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 ejecutado: $ 25.854.525*</a:t>
                      </a:r>
                      <a:endParaRPr lang="es-CO" sz="1100" b="1" dirty="0" smtClean="0">
                        <a:solidFill>
                          <a:schemeClr val="tx1"/>
                        </a:solidFill>
                        <a:effectLst/>
                        <a:latin typeface="+mn-lt"/>
                        <a:ea typeface="Calibri"/>
                        <a:cs typeface="Times New Roman"/>
                      </a:endParaRPr>
                    </a:p>
                    <a:p>
                      <a:pPr marL="0" marR="0" indent="0" algn="just" defTabSz="914400" rtl="0" eaLnBrk="1" fontAlgn="auto" latinLnBrk="0" hangingPunct="1">
                        <a:lnSpc>
                          <a:spcPts val="950"/>
                        </a:lnSpc>
                        <a:spcBef>
                          <a:spcPts val="15"/>
                        </a:spcBef>
                        <a:spcAft>
                          <a:spcPts val="0"/>
                        </a:spcAft>
                        <a:buClrTx/>
                        <a:buSzTx/>
                        <a:buFontTx/>
                        <a:buNone/>
                        <a:tabLst/>
                        <a:defRPr/>
                      </a:pPr>
                      <a:endParaRPr lang="es-CO" sz="1100" b="0" kern="1200" baseline="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79512" y="5805264"/>
            <a:ext cx="3528392" cy="246221"/>
          </a:xfrm>
          <a:prstGeom prst="rect">
            <a:avLst/>
          </a:prstGeom>
          <a:noFill/>
        </p:spPr>
        <p:txBody>
          <a:bodyPr wrap="square" rtlCol="0">
            <a:spAutoFit/>
          </a:bodyPr>
          <a:lstStyle/>
          <a:p>
            <a:r>
              <a:rPr lang="es-ES" sz="1000" dirty="0" smtClean="0"/>
              <a:t>* Valor informado por la Oficina Asesora de Planeación.</a:t>
            </a:r>
            <a:endParaRPr lang="es-ES" sz="1000" dirty="0"/>
          </a:p>
        </p:txBody>
      </p:sp>
    </p:spTree>
    <p:extLst>
      <p:ext uri="{BB962C8B-B14F-4D97-AF65-F5344CB8AC3E}">
        <p14:creationId xmlns:p14="http://schemas.microsoft.com/office/powerpoint/2010/main" val="3199929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1431242542"/>
              </p:ext>
            </p:extLst>
          </p:nvPr>
        </p:nvGraphicFramePr>
        <p:xfrm>
          <a:off x="107503" y="1484782"/>
          <a:ext cx="8856985" cy="4481068"/>
        </p:xfrm>
        <a:graphic>
          <a:graphicData uri="http://schemas.openxmlformats.org/drawingml/2006/table">
            <a:tbl>
              <a:tblPr firstRow="1" firstCol="1" lastRow="1" lastCol="1" bandRow="1" bandCol="1">
                <a:tableStyleId>{5C22544A-7EE6-4342-B048-85BDC9FD1C3A}</a:tableStyleId>
              </a:tblPr>
              <a:tblGrid>
                <a:gridCol w="792089">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2304256">
                  <a:extLst>
                    <a:ext uri="{9D8B030D-6E8A-4147-A177-3AD203B41FA5}">
                      <a16:colId xmlns:a16="http://schemas.microsoft.com/office/drawing/2014/main" val="20006"/>
                    </a:ext>
                  </a:extLst>
                </a:gridCol>
              </a:tblGrid>
              <a:tr h="759490">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542258">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SAF 47</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Realizar seguimiento a los acuerdos de gestión y los acuerdos de desempeño laboral (Nivel Directivo y Asesor)</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Evaluar el 100% de los funcionarios del nivel directivo y asesor</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 de funcionarios de nivel directivo y asesor con evaluación / # de funcionarios de nivel directivo y asesor</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dirty="0" smtClean="0">
                          <a:solidFill>
                            <a:schemeClr val="tx1"/>
                          </a:solidFill>
                          <a:effectLst/>
                          <a:latin typeface="+mn-lt"/>
                          <a:ea typeface="Calibri"/>
                          <a:cs typeface="Times New Roman"/>
                        </a:rPr>
                        <a:t>100%</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Trimestral</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100% de cumplimiento</a:t>
                      </a:r>
                    </a:p>
                    <a:p>
                      <a:pPr marL="0" marR="0" indent="0" algn="ctr" defTabSz="914400" rtl="0" eaLnBrk="1" fontAlgn="auto" latinLnBrk="0" hangingPunct="1">
                        <a:lnSpc>
                          <a:spcPts val="950"/>
                        </a:lnSpc>
                        <a:spcBef>
                          <a:spcPts val="15"/>
                        </a:spcBef>
                        <a:spcAft>
                          <a:spcPts val="0"/>
                        </a:spcAft>
                        <a:buClrTx/>
                        <a:buSzTx/>
                        <a:buFontTx/>
                        <a:buNone/>
                        <a:tabLst/>
                        <a:defRPr/>
                      </a:pPr>
                      <a:endParaRPr lang="es-MX" sz="1100" b="1" i="0" u="none" strike="noStrike" dirty="0" smtClean="0">
                        <a:solidFill>
                          <a:schemeClr val="tx1"/>
                        </a:solidFill>
                        <a:effectLst/>
                        <a:latin typeface="+mn-lt"/>
                        <a:cs typeface="Times New Roman"/>
                      </a:endParaRPr>
                    </a:p>
                    <a:p>
                      <a:pPr marL="0" marR="0" indent="0" algn="just" defTabSz="914400" rtl="0" eaLnBrk="1" fontAlgn="auto" latinLnBrk="0" hangingPunct="1">
                        <a:lnSpc>
                          <a:spcPts val="950"/>
                        </a:lnSpc>
                        <a:spcBef>
                          <a:spcPts val="15"/>
                        </a:spcBef>
                        <a:spcAft>
                          <a:spcPts val="0"/>
                        </a:spcAft>
                        <a:buClrTx/>
                        <a:buSzTx/>
                        <a:buFontTx/>
                        <a:buNone/>
                        <a:tabLst/>
                        <a:defRPr/>
                      </a:pPr>
                      <a:r>
                        <a:rPr lang="es-MX" sz="1100" b="0" i="0" u="none" strike="noStrike" dirty="0" smtClean="0">
                          <a:solidFill>
                            <a:schemeClr val="tx1"/>
                          </a:solidFill>
                          <a:effectLst/>
                          <a:latin typeface="+mn-lt"/>
                          <a:cs typeface="Times New Roman"/>
                        </a:rPr>
                        <a:t>S</a:t>
                      </a:r>
                      <a:r>
                        <a:rPr lang="es-MX" sz="1100" b="0" i="0" u="none" strike="noStrike" baseline="0" dirty="0" smtClean="0">
                          <a:solidFill>
                            <a:schemeClr val="tx1"/>
                          </a:solidFill>
                          <a:effectLst/>
                          <a:latin typeface="+mn-lt"/>
                          <a:cs typeface="Times New Roman"/>
                        </a:rPr>
                        <a:t>e verificó la existencia en las hojas de vida de los acuerdos de gestión y los de desempeño laboral de cada uno de los funcionarios del nivel Directivo y Asesor.</a:t>
                      </a:r>
                      <a:endParaRPr lang="es-CO" sz="1100" b="0" i="0" u="none" strike="noStrike" dirty="0" smtClean="0">
                        <a:solidFill>
                          <a:schemeClr val="tx1"/>
                        </a:solidFill>
                        <a:effectLst/>
                        <a:latin typeface="+mn-lt"/>
                      </a:endParaRPr>
                    </a:p>
                    <a:p>
                      <a:pPr algn="just" fontAlgn="ctr"/>
                      <a:endParaRPr lang="es-CO" sz="1100" b="0" i="0" u="none" strike="noStrike" baseline="0" dirty="0" smtClean="0">
                        <a:solidFill>
                          <a:srgbClr val="000000"/>
                        </a:solidFill>
                        <a:effectLst/>
                        <a:latin typeface="+mn-lt"/>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659674">
                <a:tc>
                  <a:txBody>
                    <a:bodyPr/>
                    <a:lstStyle/>
                    <a:p>
                      <a:pPr algn="ctr" fontAlgn="ctr"/>
                      <a:r>
                        <a:rPr lang="es-CO" sz="1100" b="0" i="0" u="none" strike="noStrike" dirty="0" smtClean="0">
                          <a:solidFill>
                            <a:srgbClr val="000000"/>
                          </a:solidFill>
                          <a:effectLst/>
                          <a:latin typeface="+mn-lt"/>
                        </a:rPr>
                        <a:t>SAF 48</a:t>
                      </a:r>
                      <a:endParaRPr lang="es-CO" sz="1100" b="0" i="0" u="none" strike="noStrike" dirty="0">
                        <a:solidFill>
                          <a:srgbClr val="000000"/>
                        </a:solidFill>
                        <a:effectLst/>
                        <a:latin typeface="Calibri"/>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Realizar seguimiento a las evaluaciones de desempeño (Carrera y Provisionales)</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Evaluar el 100% de los funcionarios del nivel Profesional, Técnico y Asistencial</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 de funcionarios de nivel profesional técnico y asistencial evaluación / #de funcionarios de nivel profesional, técnico y asistencial</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b="0" dirty="0" smtClean="0">
                          <a:solidFill>
                            <a:schemeClr val="tx1"/>
                          </a:solidFill>
                          <a:effectLst/>
                          <a:latin typeface="+mn-lt"/>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Trimestral</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100% de cumplimiento</a:t>
                      </a:r>
                    </a:p>
                    <a:p>
                      <a:pPr marL="0" marR="0" indent="0" algn="ctr" defTabSz="914400" rtl="0" eaLnBrk="1" fontAlgn="auto" latinLnBrk="0" hangingPunct="1">
                        <a:lnSpc>
                          <a:spcPts val="950"/>
                        </a:lnSpc>
                        <a:spcBef>
                          <a:spcPts val="15"/>
                        </a:spcBef>
                        <a:spcAft>
                          <a:spcPts val="0"/>
                        </a:spcAft>
                        <a:buClrTx/>
                        <a:buSzTx/>
                        <a:buFontTx/>
                        <a:buNone/>
                        <a:tabLst/>
                        <a:defRPr/>
                      </a:pPr>
                      <a:endParaRPr lang="es-MX" sz="1100" b="1" i="0" u="none" strike="noStrike" dirty="0" smtClean="0">
                        <a:solidFill>
                          <a:schemeClr val="tx1"/>
                        </a:solidFill>
                        <a:effectLst/>
                        <a:latin typeface="+mn-lt"/>
                        <a:cs typeface="Times New Roman"/>
                      </a:endParaRPr>
                    </a:p>
                    <a:p>
                      <a:pPr marL="0" marR="0" indent="0" algn="just" defTabSz="914400" rtl="0" eaLnBrk="1" fontAlgn="auto" latinLnBrk="0" hangingPunct="1">
                        <a:lnSpc>
                          <a:spcPts val="950"/>
                        </a:lnSpc>
                        <a:spcBef>
                          <a:spcPts val="15"/>
                        </a:spcBef>
                        <a:spcAft>
                          <a:spcPts val="0"/>
                        </a:spcAft>
                        <a:buClrTx/>
                        <a:buSzTx/>
                        <a:buFontTx/>
                        <a:buNone/>
                        <a:tabLst/>
                        <a:defRPr/>
                      </a:pPr>
                      <a:r>
                        <a:rPr lang="es-MX" sz="1100" b="0" i="0" u="none" strike="noStrike" dirty="0" smtClean="0">
                          <a:solidFill>
                            <a:schemeClr val="tx1"/>
                          </a:solidFill>
                          <a:effectLst/>
                          <a:latin typeface="+mn-lt"/>
                          <a:cs typeface="Times New Roman"/>
                        </a:rPr>
                        <a:t>S</a:t>
                      </a:r>
                      <a:r>
                        <a:rPr lang="es-MX" sz="1100" b="0" i="0" u="none" strike="noStrike" baseline="0" dirty="0" smtClean="0">
                          <a:solidFill>
                            <a:schemeClr val="tx1"/>
                          </a:solidFill>
                          <a:effectLst/>
                          <a:latin typeface="+mn-lt"/>
                          <a:cs typeface="Times New Roman"/>
                        </a:rPr>
                        <a:t>e verificó la existencia en las hojas de vida de las evaluaciones de desempeño laboral de cada uno de los funcionarios  de carrera y en provisionalidad.</a:t>
                      </a:r>
                      <a:endParaRPr lang="es-CO" sz="1100" b="0" i="0" u="none" strike="noStrike" dirty="0" smtClean="0">
                        <a:solidFill>
                          <a:schemeClr val="tx1"/>
                        </a:solidFill>
                        <a:effectLst/>
                        <a:latin typeface="+mn-lt"/>
                      </a:endParaRPr>
                    </a:p>
                    <a:p>
                      <a:pPr marL="0" marR="0" indent="0" algn="ctr" defTabSz="914400" rtl="0" eaLnBrk="1" fontAlgn="auto" latinLnBrk="0" hangingPunct="1">
                        <a:lnSpc>
                          <a:spcPts val="950"/>
                        </a:lnSpc>
                        <a:spcBef>
                          <a:spcPts val="15"/>
                        </a:spcBef>
                        <a:spcAft>
                          <a:spcPts val="0"/>
                        </a:spcAft>
                        <a:buClrTx/>
                        <a:buSzTx/>
                        <a:buFontTx/>
                        <a:buNone/>
                        <a:tabLst/>
                        <a:defRPr/>
                      </a:pPr>
                      <a:endParaRPr lang="es-CO" sz="1100" b="1" i="0" u="none" strike="noStrike" dirty="0" smtClean="0">
                        <a:solidFill>
                          <a:schemeClr val="tx1"/>
                        </a:solidFill>
                        <a:effectLst/>
                        <a:latin typeface="+mn-lt"/>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071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274641363"/>
              </p:ext>
            </p:extLst>
          </p:nvPr>
        </p:nvGraphicFramePr>
        <p:xfrm>
          <a:off x="107503" y="1484782"/>
          <a:ext cx="8856985" cy="4464498"/>
        </p:xfrm>
        <a:graphic>
          <a:graphicData uri="http://schemas.openxmlformats.org/drawingml/2006/table">
            <a:tbl>
              <a:tblPr firstRow="1" firstCol="1" lastRow="1" lastCol="1" bandRow="1" bandCol="1">
                <a:tableStyleId>{5C22544A-7EE6-4342-B048-85BDC9FD1C3A}</a:tableStyleId>
              </a:tblPr>
              <a:tblGrid>
                <a:gridCol w="792089">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2304256">
                  <a:extLst>
                    <a:ext uri="{9D8B030D-6E8A-4147-A177-3AD203B41FA5}">
                      <a16:colId xmlns:a16="http://schemas.microsoft.com/office/drawing/2014/main" val="20006"/>
                    </a:ext>
                  </a:extLst>
                </a:gridCol>
              </a:tblGrid>
              <a:tr h="847676">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734910">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SAF 49</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Elaborar el Plan Institucional de Capacitación</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Formular e implementar el Plan Institucional de Capacitación, de acuerdo con la metodología vigente y publicarlo en la intranet de la Entidad.</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dirty="0" smtClean="0">
                          <a:solidFill>
                            <a:schemeClr val="tx1"/>
                          </a:solidFill>
                          <a:effectLst/>
                          <a:latin typeface="+mn-lt"/>
                          <a:ea typeface="Calibri"/>
                          <a:cs typeface="Times New Roman"/>
                        </a:rPr>
                        <a:t>100%</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1er, 2° y 4° Trimestre</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85% de cumplimiento</a:t>
                      </a:r>
                    </a:p>
                    <a:p>
                      <a:pPr marL="0" marR="0" indent="0" algn="ctr" defTabSz="914400" rtl="0" eaLnBrk="1" fontAlgn="auto" latinLnBrk="0" hangingPunct="1">
                        <a:lnSpc>
                          <a:spcPts val="950"/>
                        </a:lnSpc>
                        <a:spcBef>
                          <a:spcPts val="15"/>
                        </a:spcBef>
                        <a:spcAft>
                          <a:spcPts val="0"/>
                        </a:spcAft>
                        <a:buClrTx/>
                        <a:buSzTx/>
                        <a:buFontTx/>
                        <a:buNone/>
                        <a:tabLst/>
                        <a:defRPr/>
                      </a:pPr>
                      <a:endParaRPr lang="es-MX" sz="1100" b="1" dirty="0" smtClean="0">
                        <a:solidFill>
                          <a:schemeClr val="tx1"/>
                        </a:solidFill>
                        <a:effectLst/>
                        <a:latin typeface="+mn-lt"/>
                        <a:ea typeface="Calibri"/>
                        <a:cs typeface="Times New Roman"/>
                      </a:endParaRPr>
                    </a:p>
                    <a:p>
                      <a:pPr marL="0" marR="0" indent="0" algn="just" defTabSz="914400" rtl="0" eaLnBrk="1" fontAlgn="auto" latinLnBrk="0" hangingPunct="1">
                        <a:lnSpc>
                          <a:spcPts val="950"/>
                        </a:lnSpc>
                        <a:spcBef>
                          <a:spcPts val="15"/>
                        </a:spcBef>
                        <a:spcAft>
                          <a:spcPts val="0"/>
                        </a:spcAft>
                        <a:buClrTx/>
                        <a:buSzTx/>
                        <a:buFontTx/>
                        <a:buNone/>
                        <a:tabLst/>
                        <a:defRPr/>
                      </a:pPr>
                      <a:r>
                        <a:rPr lang="es-MX" sz="1100" b="0" dirty="0" smtClean="0">
                          <a:solidFill>
                            <a:schemeClr val="tx1"/>
                          </a:solidFill>
                          <a:effectLst/>
                          <a:latin typeface="+mn-lt"/>
                          <a:ea typeface="Calibri"/>
                          <a:cs typeface="Times New Roman"/>
                        </a:rPr>
                        <a:t>Se</a:t>
                      </a:r>
                      <a:r>
                        <a:rPr lang="es-MX" sz="1100" b="0" baseline="0" dirty="0" smtClean="0">
                          <a:solidFill>
                            <a:schemeClr val="tx1"/>
                          </a:solidFill>
                          <a:effectLst/>
                          <a:latin typeface="+mn-lt"/>
                          <a:ea typeface="Calibri"/>
                          <a:cs typeface="Times New Roman"/>
                        </a:rPr>
                        <a:t> elaboró y se subió a la intranet de la CRA el Plan de Capacitación, su implementación se realizó parcialmente.</a:t>
                      </a: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endParaRPr lang="es-CO" sz="1100" b="1" i="0" u="none" strike="noStrike" dirty="0" smtClean="0">
                        <a:solidFill>
                          <a:schemeClr val="tx1"/>
                        </a:solidFill>
                        <a:effectLst/>
                        <a:latin typeface="+mn-lt"/>
                      </a:endParaRPr>
                    </a:p>
                    <a:p>
                      <a:pPr algn="just" fontAlgn="ctr"/>
                      <a:r>
                        <a:rPr lang="es-CO" sz="1100" b="0" i="0" u="none" strike="noStrike" baseline="0" dirty="0" smtClean="0">
                          <a:solidFill>
                            <a:srgbClr val="000000"/>
                          </a:solidFill>
                          <a:effectLst/>
                          <a:latin typeface="+mn-lt"/>
                        </a:rPr>
                        <a:t>http://intranet.cra.gov.co/index.php?option=com_content&amp;view=article&amp;id=911:plan&amp;catid=32:noticias&amp;Itemid=320 el Plan de Capacitación</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881912">
                <a:tc>
                  <a:txBody>
                    <a:bodyPr/>
                    <a:lstStyle/>
                    <a:p>
                      <a:pPr algn="ctr" fontAlgn="ctr"/>
                      <a:r>
                        <a:rPr lang="es-CO" sz="1100" b="0" i="0" u="none" strike="noStrike" dirty="0" smtClean="0">
                          <a:solidFill>
                            <a:srgbClr val="000000"/>
                          </a:solidFill>
                          <a:effectLst/>
                          <a:latin typeface="+mn-lt"/>
                        </a:rPr>
                        <a:t>SAF 50</a:t>
                      </a:r>
                      <a:endParaRPr lang="es-CO" sz="1100" b="0" i="0" u="none" strike="noStrike" dirty="0">
                        <a:solidFill>
                          <a:srgbClr val="000000"/>
                        </a:solidFill>
                        <a:effectLst/>
                        <a:latin typeface="Calibri"/>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Elaborar el Programa de Bienestar Social e Incentivos</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Formular e implementar el Programa de bienestar social e incentivos, de acuerdo con la metodología vigente y publicarlo en la intranet de la Entidad.</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b="0" dirty="0" smtClean="0">
                          <a:solidFill>
                            <a:schemeClr val="tx1"/>
                          </a:solidFill>
                          <a:effectLst/>
                          <a:latin typeface="+mn-lt"/>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1er, 2° y 4° Trimestre</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100% de cumplimiento</a:t>
                      </a:r>
                    </a:p>
                    <a:p>
                      <a:pPr marL="0" marR="0" indent="0" algn="ctr" defTabSz="914400" rtl="0" eaLnBrk="1" fontAlgn="auto" latinLnBrk="0" hangingPunct="1">
                        <a:lnSpc>
                          <a:spcPts val="950"/>
                        </a:lnSpc>
                        <a:spcBef>
                          <a:spcPts val="15"/>
                        </a:spcBef>
                        <a:spcAft>
                          <a:spcPts val="0"/>
                        </a:spcAft>
                        <a:buClrTx/>
                        <a:buSzTx/>
                        <a:buFontTx/>
                        <a:buNone/>
                        <a:tabLst/>
                        <a:defRPr/>
                      </a:pPr>
                      <a:endParaRPr lang="es-MX" sz="1100" b="1" i="0" u="none" strike="noStrike" dirty="0" smtClean="0">
                        <a:solidFill>
                          <a:schemeClr val="tx1"/>
                        </a:solidFill>
                        <a:effectLst/>
                        <a:latin typeface="+mn-lt"/>
                        <a:cs typeface="Times New Roman"/>
                      </a:endParaRPr>
                    </a:p>
                    <a:p>
                      <a:pPr marL="0" marR="0" indent="0" algn="just" defTabSz="914400" rtl="0" eaLnBrk="1" fontAlgn="auto" latinLnBrk="0" hangingPunct="1">
                        <a:lnSpc>
                          <a:spcPts val="950"/>
                        </a:lnSpc>
                        <a:spcBef>
                          <a:spcPts val="15"/>
                        </a:spcBef>
                        <a:spcAft>
                          <a:spcPts val="0"/>
                        </a:spcAft>
                        <a:buClrTx/>
                        <a:buSzTx/>
                        <a:buFontTx/>
                        <a:buNone/>
                        <a:tabLst/>
                        <a:defRPr/>
                      </a:pPr>
                      <a:r>
                        <a:rPr lang="es-MX" sz="1100" b="0" dirty="0" smtClean="0">
                          <a:solidFill>
                            <a:schemeClr val="tx1"/>
                          </a:solidFill>
                          <a:effectLst/>
                          <a:latin typeface="+mn-lt"/>
                          <a:ea typeface="Calibri"/>
                          <a:cs typeface="Times New Roman"/>
                        </a:rPr>
                        <a:t>Se</a:t>
                      </a:r>
                      <a:r>
                        <a:rPr lang="es-MX" sz="1100" b="0" baseline="0" dirty="0" smtClean="0">
                          <a:solidFill>
                            <a:schemeClr val="tx1"/>
                          </a:solidFill>
                          <a:effectLst/>
                          <a:latin typeface="+mn-lt"/>
                          <a:ea typeface="Calibri"/>
                          <a:cs typeface="Times New Roman"/>
                        </a:rPr>
                        <a:t> elaboró y se subió a la intranet de la CRA el Plan de Bienestar Social e Incentivos, igualmente se realizó su implementación.</a:t>
                      </a: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endParaRPr lang="es-CO" sz="1100" b="1" i="0" u="none" strike="noStrike" dirty="0" smtClean="0">
                        <a:solidFill>
                          <a:schemeClr val="tx1"/>
                        </a:solidFill>
                        <a:effectLst/>
                        <a:latin typeface="+mn-lt"/>
                      </a:endParaRPr>
                    </a:p>
                    <a:p>
                      <a:pPr algn="just" fontAlgn="ctr"/>
                      <a:r>
                        <a:rPr lang="es-CO" sz="1100" b="0" i="0" u="none" strike="noStrike" baseline="0" dirty="0" smtClean="0">
                          <a:solidFill>
                            <a:srgbClr val="000000"/>
                          </a:solidFill>
                          <a:effectLst/>
                          <a:latin typeface="+mn-lt"/>
                        </a:rPr>
                        <a:t>http://intranet.cra.gov.co/index.php?option=com_content&amp;view=article&amp;id=911:plan&amp;catid=32:noticias&amp;Itemid=320 el Plan de Capacitación</a:t>
                      </a:r>
                    </a:p>
                    <a:p>
                      <a:pPr marL="0" marR="0" indent="0" algn="ctr" defTabSz="914400" rtl="0" eaLnBrk="1" fontAlgn="auto" latinLnBrk="0" hangingPunct="1">
                        <a:lnSpc>
                          <a:spcPts val="950"/>
                        </a:lnSpc>
                        <a:spcBef>
                          <a:spcPts val="15"/>
                        </a:spcBef>
                        <a:spcAft>
                          <a:spcPts val="0"/>
                        </a:spcAft>
                        <a:buClrTx/>
                        <a:buSzTx/>
                        <a:buFontTx/>
                        <a:buNone/>
                        <a:tabLst/>
                        <a:defRPr/>
                      </a:pPr>
                      <a:endParaRPr lang="es-CO" sz="1100" b="1" i="0" u="none" strike="noStrike" dirty="0" smtClean="0">
                        <a:solidFill>
                          <a:schemeClr val="tx1"/>
                        </a:solidFill>
                        <a:effectLst/>
                        <a:latin typeface="+mn-lt"/>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064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4265189427"/>
              </p:ext>
            </p:extLst>
          </p:nvPr>
        </p:nvGraphicFramePr>
        <p:xfrm>
          <a:off x="107503" y="1484782"/>
          <a:ext cx="8856985" cy="4464498"/>
        </p:xfrm>
        <a:graphic>
          <a:graphicData uri="http://schemas.openxmlformats.org/drawingml/2006/table">
            <a:tbl>
              <a:tblPr firstRow="1" firstCol="1" lastRow="1" lastCol="1" bandRow="1" bandCol="1">
                <a:tableStyleId>{5C22544A-7EE6-4342-B048-85BDC9FD1C3A}</a:tableStyleId>
              </a:tblPr>
              <a:tblGrid>
                <a:gridCol w="792089">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2304256">
                  <a:extLst>
                    <a:ext uri="{9D8B030D-6E8A-4147-A177-3AD203B41FA5}">
                      <a16:colId xmlns:a16="http://schemas.microsoft.com/office/drawing/2014/main" val="20006"/>
                    </a:ext>
                  </a:extLst>
                </a:gridCol>
              </a:tblGrid>
              <a:tr h="847676">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734910">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SAF 51</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Planeación RRHH</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Formular e implementar el Plan Estratégico de RRHH, de acuerdo con la metodología vigente y publicarlo en la página web institucional.</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dirty="0" smtClean="0">
                          <a:solidFill>
                            <a:schemeClr val="tx1"/>
                          </a:solidFill>
                          <a:effectLst/>
                          <a:latin typeface="+mn-lt"/>
                          <a:ea typeface="Calibri"/>
                          <a:cs typeface="Times New Roman"/>
                        </a:rPr>
                        <a:t>100%</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1er y 2° Trimestre</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100% de cumplimiento</a:t>
                      </a:r>
                    </a:p>
                    <a:p>
                      <a:pPr marL="0" marR="0" indent="0" algn="ctr" defTabSz="914400" rtl="0" eaLnBrk="1" fontAlgn="auto" latinLnBrk="0" hangingPunct="1">
                        <a:lnSpc>
                          <a:spcPts val="950"/>
                        </a:lnSpc>
                        <a:spcBef>
                          <a:spcPts val="15"/>
                        </a:spcBef>
                        <a:spcAft>
                          <a:spcPts val="0"/>
                        </a:spcAft>
                        <a:buClrTx/>
                        <a:buSzTx/>
                        <a:buFontTx/>
                        <a:buNone/>
                        <a:tabLst/>
                        <a:defRPr/>
                      </a:pPr>
                      <a:endParaRPr lang="es-MX" sz="1100" b="1" dirty="0" smtClean="0">
                        <a:solidFill>
                          <a:schemeClr val="tx1"/>
                        </a:solidFill>
                        <a:effectLst/>
                        <a:latin typeface="+mn-lt"/>
                        <a:ea typeface="Calibri"/>
                        <a:cs typeface="Times New Roman"/>
                      </a:endParaRPr>
                    </a:p>
                    <a:p>
                      <a:pPr marL="0" marR="0" indent="0" algn="just" defTabSz="914400" rtl="0" eaLnBrk="1" fontAlgn="auto" latinLnBrk="0" hangingPunct="1">
                        <a:lnSpc>
                          <a:spcPts val="950"/>
                        </a:lnSpc>
                        <a:spcBef>
                          <a:spcPts val="15"/>
                        </a:spcBef>
                        <a:spcAft>
                          <a:spcPts val="0"/>
                        </a:spcAft>
                        <a:buClrTx/>
                        <a:buSzTx/>
                        <a:buFontTx/>
                        <a:buNone/>
                        <a:tabLst/>
                        <a:defRPr/>
                      </a:pPr>
                      <a:r>
                        <a:rPr lang="es-MX" sz="1100" b="0" dirty="0" smtClean="0">
                          <a:solidFill>
                            <a:schemeClr val="tx1"/>
                          </a:solidFill>
                          <a:effectLst/>
                          <a:latin typeface="+mn-lt"/>
                          <a:ea typeface="Calibri"/>
                          <a:cs typeface="Times New Roman"/>
                        </a:rPr>
                        <a:t>Se</a:t>
                      </a:r>
                      <a:r>
                        <a:rPr lang="es-MX" sz="1100" b="0" baseline="0" dirty="0" smtClean="0">
                          <a:solidFill>
                            <a:schemeClr val="tx1"/>
                          </a:solidFill>
                          <a:effectLst/>
                          <a:latin typeface="+mn-lt"/>
                          <a:ea typeface="Calibri"/>
                          <a:cs typeface="Times New Roman"/>
                        </a:rPr>
                        <a:t> elaboró y se subió a la intranet de la CRA el Plan Estratégico de recursos Humanos, igualmente su implementación fue realizada de acuerdo a su formulación.</a:t>
                      </a: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endParaRPr lang="es-CO" sz="1100" b="1" i="0" u="none" strike="noStrike" dirty="0" smtClean="0">
                        <a:solidFill>
                          <a:schemeClr val="tx1"/>
                        </a:solidFill>
                        <a:effectLst/>
                        <a:latin typeface="+mn-lt"/>
                      </a:endParaRPr>
                    </a:p>
                    <a:p>
                      <a:pPr algn="just" fontAlgn="ctr"/>
                      <a:r>
                        <a:rPr lang="es-CO" sz="1100" b="0" i="0" u="none" strike="noStrike" baseline="0" dirty="0" smtClean="0">
                          <a:solidFill>
                            <a:srgbClr val="000000"/>
                          </a:solidFill>
                          <a:effectLst/>
                          <a:latin typeface="+mn-lt"/>
                        </a:rPr>
                        <a:t>http://intranet.cra.gov.co/index.php?option=com_content&amp;view=article&amp;id=911:plan&amp;catid=32:noticias&amp;Itemid=320 el Plan Estratégico de Talento Humano</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881912">
                <a:tc>
                  <a:txBody>
                    <a:bodyPr/>
                    <a:lstStyle/>
                    <a:p>
                      <a:pPr algn="ctr" fontAlgn="ctr"/>
                      <a:r>
                        <a:rPr lang="es-CO" sz="1100" b="0" i="0" u="none" strike="noStrike" dirty="0" smtClean="0">
                          <a:solidFill>
                            <a:srgbClr val="000000"/>
                          </a:solidFill>
                          <a:effectLst/>
                          <a:latin typeface="+mn-lt"/>
                        </a:rPr>
                        <a:t>SAF 52</a:t>
                      </a:r>
                      <a:endParaRPr lang="es-CO" sz="1100" b="0" i="0" u="none" strike="noStrike" dirty="0">
                        <a:solidFill>
                          <a:srgbClr val="000000"/>
                        </a:solidFill>
                        <a:effectLst/>
                        <a:latin typeface="Calibri"/>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Planeación RRHH</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Actualizar el Plan Anual de Empleos Vacantes de acuerdo con la metodología vigente y publicarlo en la página web institucional.</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b="0" dirty="0" smtClean="0">
                          <a:solidFill>
                            <a:schemeClr val="tx1"/>
                          </a:solidFill>
                          <a:effectLst/>
                          <a:latin typeface="+mn-lt"/>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1er, 2° y 3er Trimestre</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100% de cumplimiento</a:t>
                      </a:r>
                    </a:p>
                    <a:p>
                      <a:pPr marL="0" marR="0" indent="0" algn="ctr" defTabSz="914400" rtl="0" eaLnBrk="1" fontAlgn="auto" latinLnBrk="0" hangingPunct="1">
                        <a:lnSpc>
                          <a:spcPts val="950"/>
                        </a:lnSpc>
                        <a:spcBef>
                          <a:spcPts val="15"/>
                        </a:spcBef>
                        <a:spcAft>
                          <a:spcPts val="0"/>
                        </a:spcAft>
                        <a:buClrTx/>
                        <a:buSzTx/>
                        <a:buFontTx/>
                        <a:buNone/>
                        <a:tabLst/>
                        <a:defRPr/>
                      </a:pPr>
                      <a:endParaRPr lang="es-MX" sz="1100" b="1" dirty="0" smtClean="0">
                        <a:solidFill>
                          <a:schemeClr val="tx1"/>
                        </a:solidFill>
                        <a:effectLst/>
                        <a:latin typeface="+mn-lt"/>
                        <a:ea typeface="Calibri"/>
                        <a:cs typeface="Times New Roman"/>
                      </a:endParaRPr>
                    </a:p>
                    <a:p>
                      <a:pPr marL="0" marR="0" indent="0" algn="just" defTabSz="914400" rtl="0" eaLnBrk="1" fontAlgn="auto" latinLnBrk="0" hangingPunct="1">
                        <a:lnSpc>
                          <a:spcPts val="950"/>
                        </a:lnSpc>
                        <a:spcBef>
                          <a:spcPts val="15"/>
                        </a:spcBef>
                        <a:spcAft>
                          <a:spcPts val="0"/>
                        </a:spcAft>
                        <a:buClrTx/>
                        <a:buSzTx/>
                        <a:buFontTx/>
                        <a:buNone/>
                        <a:tabLst/>
                        <a:defRPr/>
                      </a:pPr>
                      <a:r>
                        <a:rPr lang="es-MX" sz="1100" b="0" i="0" u="none" strike="noStrike" dirty="0" smtClean="0">
                          <a:solidFill>
                            <a:schemeClr val="tx1"/>
                          </a:solidFill>
                          <a:effectLst/>
                          <a:latin typeface="+mn-lt"/>
                          <a:cs typeface="Times New Roman"/>
                        </a:rPr>
                        <a:t>El plan anual de vacantes se encuentra dentro del Plan Estratégico de Recursos Humanos, publicado en el mes de octubre de 2016.</a:t>
                      </a:r>
                      <a:endParaRPr lang="es-MX" sz="1100" b="0" dirty="0" smtClean="0">
                        <a:solidFill>
                          <a:schemeClr val="tx1"/>
                        </a:solidFill>
                        <a:effectLst/>
                        <a:latin typeface="+mn-lt"/>
                        <a:ea typeface="Calibri"/>
                        <a:cs typeface="Times New Roman"/>
                      </a:endParaRPr>
                    </a:p>
                    <a:p>
                      <a:pPr algn="just" fontAlgn="ctr"/>
                      <a:r>
                        <a:rPr lang="es-CO" sz="1100" b="0" i="0" u="none" strike="noStrike" baseline="0" dirty="0" smtClean="0">
                          <a:solidFill>
                            <a:srgbClr val="000000"/>
                          </a:solidFill>
                          <a:effectLst/>
                          <a:latin typeface="+mn-lt"/>
                        </a:rPr>
                        <a:t>http://intranet.cra.gov.co/index.php?option=com_content&amp;view=article&amp;id=911:plan&amp;catid=32:noticias&amp;Itemid=320 el Plan Estratégico de Talento Humano</a:t>
                      </a:r>
                    </a:p>
                    <a:p>
                      <a:pPr marL="0" marR="0" indent="0" algn="ctr" defTabSz="914400" rtl="0" eaLnBrk="1" fontAlgn="auto" latinLnBrk="0" hangingPunct="1">
                        <a:lnSpc>
                          <a:spcPts val="950"/>
                        </a:lnSpc>
                        <a:spcBef>
                          <a:spcPts val="15"/>
                        </a:spcBef>
                        <a:spcAft>
                          <a:spcPts val="0"/>
                        </a:spcAft>
                        <a:buClrTx/>
                        <a:buSzTx/>
                        <a:buFontTx/>
                        <a:buNone/>
                        <a:tabLst/>
                        <a:defRPr/>
                      </a:pPr>
                      <a:endParaRPr lang="es-CO" sz="1100" b="1" i="0" u="none" strike="noStrike" dirty="0" smtClean="0">
                        <a:solidFill>
                          <a:schemeClr val="tx1"/>
                        </a:solidFill>
                        <a:effectLst/>
                        <a:latin typeface="+mn-lt"/>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536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2127293380"/>
              </p:ext>
            </p:extLst>
          </p:nvPr>
        </p:nvGraphicFramePr>
        <p:xfrm>
          <a:off x="107504" y="1493191"/>
          <a:ext cx="8856986" cy="4528097"/>
        </p:xfrm>
        <a:graphic>
          <a:graphicData uri="http://schemas.openxmlformats.org/drawingml/2006/table">
            <a:tbl>
              <a:tblPr firstRow="1" firstCol="1" lastRow="1" lastCol="1" bandRow="1" bandCol="1">
                <a:tableStyleId>{5C22544A-7EE6-4342-B048-85BDC9FD1C3A}</a:tableStyleId>
              </a:tblPr>
              <a:tblGrid>
                <a:gridCol w="903129">
                  <a:extLst>
                    <a:ext uri="{9D8B030D-6E8A-4147-A177-3AD203B41FA5}">
                      <a16:colId xmlns:a16="http://schemas.microsoft.com/office/drawing/2014/main" val="20000"/>
                    </a:ext>
                  </a:extLst>
                </a:gridCol>
                <a:gridCol w="1208401">
                  <a:extLst>
                    <a:ext uri="{9D8B030D-6E8A-4147-A177-3AD203B41FA5}">
                      <a16:colId xmlns:a16="http://schemas.microsoft.com/office/drawing/2014/main" val="20001"/>
                    </a:ext>
                  </a:extLst>
                </a:gridCol>
                <a:gridCol w="1193471">
                  <a:extLst>
                    <a:ext uri="{9D8B030D-6E8A-4147-A177-3AD203B41FA5}">
                      <a16:colId xmlns:a16="http://schemas.microsoft.com/office/drawing/2014/main" val="20002"/>
                    </a:ext>
                  </a:extLst>
                </a:gridCol>
                <a:gridCol w="1578757">
                  <a:extLst>
                    <a:ext uri="{9D8B030D-6E8A-4147-A177-3AD203B41FA5}">
                      <a16:colId xmlns:a16="http://schemas.microsoft.com/office/drawing/2014/main" val="20003"/>
                    </a:ext>
                  </a:extLst>
                </a:gridCol>
                <a:gridCol w="1076083">
                  <a:extLst>
                    <a:ext uri="{9D8B030D-6E8A-4147-A177-3AD203B41FA5}">
                      <a16:colId xmlns:a16="http://schemas.microsoft.com/office/drawing/2014/main" val="20004"/>
                    </a:ext>
                  </a:extLst>
                </a:gridCol>
                <a:gridCol w="827756">
                  <a:extLst>
                    <a:ext uri="{9D8B030D-6E8A-4147-A177-3AD203B41FA5}">
                      <a16:colId xmlns:a16="http://schemas.microsoft.com/office/drawing/2014/main" val="20005"/>
                    </a:ext>
                  </a:extLst>
                </a:gridCol>
                <a:gridCol w="2069389">
                  <a:extLst>
                    <a:ext uri="{9D8B030D-6E8A-4147-A177-3AD203B41FA5}">
                      <a16:colId xmlns:a16="http://schemas.microsoft.com/office/drawing/2014/main" val="20006"/>
                    </a:ext>
                  </a:extLst>
                </a:gridCol>
              </a:tblGrid>
              <a:tr h="794205">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529339">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OAP 53</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Realizar la auditoría de seguimiento del SGC ISO 9001</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Realizar la auditoría de Seguimiento del SGC</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Fecha de realización de la auditoría de seguimiento (Inferior al límite 100%, posterior al limite 50%)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dirty="0" smtClean="0">
                          <a:solidFill>
                            <a:schemeClr val="tx1"/>
                          </a:solidFill>
                          <a:effectLst/>
                          <a:latin typeface="Calibri"/>
                          <a:ea typeface="Calibri"/>
                          <a:cs typeface="Times New Roman"/>
                        </a:rPr>
                        <a:t>100%</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a:t>
                      </a:r>
                      <a:r>
                        <a:rPr lang="es-MX" sz="1100" b="0" baseline="0" dirty="0" smtClean="0">
                          <a:solidFill>
                            <a:schemeClr val="tx1"/>
                          </a:solidFill>
                          <a:effectLst/>
                          <a:latin typeface="Calibri"/>
                          <a:ea typeface="Calibri"/>
                          <a:cs typeface="Times New Roman"/>
                        </a:rPr>
                        <a:t> trimestre </a:t>
                      </a:r>
                    </a:p>
                    <a:p>
                      <a:pPr algn="ctr">
                        <a:lnSpc>
                          <a:spcPts val="950"/>
                        </a:lnSpc>
                        <a:spcBef>
                          <a:spcPts val="15"/>
                        </a:spcBef>
                        <a:spcAft>
                          <a:spcPts val="0"/>
                        </a:spcAft>
                      </a:pPr>
                      <a:endParaRPr lang="es-MX" sz="1100" b="0" baseline="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baseline="0" dirty="0" smtClean="0">
                          <a:solidFill>
                            <a:schemeClr val="tx1"/>
                          </a:solidFill>
                          <a:effectLst/>
                          <a:latin typeface="Calibri"/>
                          <a:ea typeface="Calibri"/>
                          <a:cs typeface="Times New Roman"/>
                        </a:rPr>
                        <a:t>1</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100% de cumplimiento</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Se realizó la auditoría</a:t>
                      </a:r>
                      <a:r>
                        <a:rPr lang="es-MX" sz="1100" b="0" baseline="0" dirty="0" smtClean="0">
                          <a:solidFill>
                            <a:schemeClr val="tx1"/>
                          </a:solidFill>
                          <a:effectLst/>
                          <a:latin typeface="Calibri"/>
                          <a:ea typeface="Calibri"/>
                          <a:cs typeface="Times New Roman"/>
                        </a:rPr>
                        <a:t> al Sistema de Gestión de Calidad de la CRA ISO 9001:2008, la cual fue realizada el día 23 de febrero de 2016, por parte de la firma BUREAU VERITAS.</a:t>
                      </a:r>
                    </a:p>
                    <a:p>
                      <a:pPr algn="ctr">
                        <a:lnSpc>
                          <a:spcPts val="950"/>
                        </a:lnSpc>
                        <a:spcBef>
                          <a:spcPts val="15"/>
                        </a:spcBef>
                        <a:spcAft>
                          <a:spcPts val="0"/>
                        </a:spcAft>
                      </a:pPr>
                      <a:endParaRPr lang="es-MX" sz="1100" b="0" baseline="0"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dirty="0" smtClean="0">
                          <a:solidFill>
                            <a:schemeClr val="tx1"/>
                          </a:solidFill>
                          <a:effectLst/>
                          <a:latin typeface="+mn-lt"/>
                          <a:ea typeface="Calibri"/>
                          <a:cs typeface="Times New Roman"/>
                        </a:rPr>
                        <a:t>Valor presupuestado:</a:t>
                      </a:r>
                      <a:r>
                        <a:rPr lang="es-MX" sz="1100" b="1" baseline="0" dirty="0" smtClean="0">
                          <a:solidFill>
                            <a:schemeClr val="tx1"/>
                          </a:solidFill>
                          <a:effectLst/>
                          <a:latin typeface="+mn-lt"/>
                          <a:ea typeface="Calibri"/>
                          <a:cs typeface="Times New Roman"/>
                        </a:rPr>
                        <a:t> </a:t>
                      </a:r>
                      <a:r>
                        <a:rPr lang="es-MX" sz="1100" b="1" dirty="0" smtClean="0">
                          <a:solidFill>
                            <a:schemeClr val="tx1"/>
                          </a:solidFill>
                          <a:effectLst/>
                          <a:latin typeface="+mn-lt"/>
                          <a:ea typeface="Calibri"/>
                          <a:cs typeface="Times New Roman"/>
                        </a:rPr>
                        <a:t>$ 3.009.732</a:t>
                      </a:r>
                    </a:p>
                    <a:p>
                      <a:pPr>
                        <a:lnSpc>
                          <a:spcPts val="950"/>
                        </a:lnSpc>
                        <a:spcBef>
                          <a:spcPts val="15"/>
                        </a:spcBef>
                        <a:spcAft>
                          <a:spcPts val="0"/>
                        </a:spcAft>
                      </a:pPr>
                      <a:r>
                        <a:rPr lang="es-MX" sz="1100" b="1" dirty="0" smtClean="0">
                          <a:solidFill>
                            <a:schemeClr val="tx1"/>
                          </a:solidFill>
                          <a:effectLst/>
                          <a:latin typeface="+mn-lt"/>
                          <a:ea typeface="Calibri"/>
                          <a:cs typeface="Times New Roman"/>
                        </a:rPr>
                        <a:t>  Valor Ejecutado: $ 2.784.000*</a:t>
                      </a:r>
                      <a:endParaRPr lang="es-MX" sz="1100" b="1" dirty="0" smtClean="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2204553">
                <a:tc>
                  <a:txBody>
                    <a:bodyPr/>
                    <a:lstStyle/>
                    <a:p>
                      <a:pPr algn="ctr" fontAlgn="ctr"/>
                      <a:r>
                        <a:rPr lang="es-CO" sz="1100" b="0" i="0" u="none" strike="noStrike" dirty="0" smtClean="0">
                          <a:solidFill>
                            <a:srgbClr val="000000"/>
                          </a:solidFill>
                          <a:effectLst/>
                          <a:latin typeface="+mn-lt"/>
                        </a:rPr>
                        <a:t>CI 55</a:t>
                      </a:r>
                      <a:endParaRPr lang="es-CO" sz="1100" b="0" i="0" u="none" strike="noStrike" dirty="0">
                        <a:solidFill>
                          <a:srgbClr val="000000"/>
                        </a:solidFill>
                        <a:effectLst/>
                        <a:latin typeface="Calibri"/>
                      </a:endParaRP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Cumplimiento del Plan Anual de Auditorías (Gestión, Calidad, MECI, Plan de mejoramiento Contraloría)</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Cumplimiento del 100% de las auditorías programadas en el Plan Anual de Auditorías</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Auditorías ejecutadas / Auditorías programadas</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b="0" dirty="0" smtClean="0">
                          <a:solidFill>
                            <a:schemeClr val="tx1"/>
                          </a:solidFill>
                          <a:effectLst/>
                          <a:latin typeface="+mn-lt"/>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Trimestral</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100%</a:t>
                      </a:r>
                    </a:p>
                  </a:txBody>
                  <a:tcPr marL="0" marR="0" marT="0" marB="0" anchor="ctr">
                    <a:solidFill>
                      <a:schemeClr val="accent1">
                        <a:lumMod val="40000"/>
                        <a:lumOff val="60000"/>
                      </a:schemeClr>
                    </a:solidFill>
                  </a:tcPr>
                </a:tc>
                <a:tc>
                  <a:txBody>
                    <a:bodyPr/>
                    <a:lstStyle/>
                    <a:p>
                      <a:pPr algn="ctr" fontAlgn="ctr"/>
                      <a:r>
                        <a:rPr lang="es-MX" sz="1200" b="1" i="0" u="none" strike="noStrike" dirty="0" smtClean="0">
                          <a:solidFill>
                            <a:srgbClr val="000000"/>
                          </a:solidFill>
                          <a:effectLst/>
                          <a:latin typeface="Calibri"/>
                        </a:rPr>
                        <a:t>75%</a:t>
                      </a:r>
                      <a:r>
                        <a:rPr lang="es-MX" sz="1200" b="1" i="0" u="none" strike="noStrike" baseline="0" dirty="0" smtClean="0">
                          <a:solidFill>
                            <a:srgbClr val="000000"/>
                          </a:solidFill>
                          <a:effectLst/>
                          <a:latin typeface="Calibri"/>
                        </a:rPr>
                        <a:t> de cumplimiento </a:t>
                      </a:r>
                      <a:endParaRPr lang="es-CO" sz="1200" b="1" i="0" u="none" strike="noStrike" baseline="0" dirty="0" smtClean="0">
                        <a:solidFill>
                          <a:srgbClr val="000000"/>
                        </a:solidFill>
                        <a:effectLst/>
                        <a:latin typeface="Calibri"/>
                      </a:endParaRPr>
                    </a:p>
                    <a:p>
                      <a:pPr algn="ctr" fontAlgn="ctr"/>
                      <a:endParaRPr lang="es-CO" sz="800" b="0" i="0" u="none" strike="noStrike" dirty="0" smtClean="0">
                        <a:solidFill>
                          <a:srgbClr val="000000"/>
                        </a:solidFill>
                        <a:effectLst/>
                        <a:latin typeface="Calibri"/>
                      </a:endParaRPr>
                    </a:p>
                    <a:p>
                      <a:pPr algn="just" fontAlgn="ctr"/>
                      <a:r>
                        <a:rPr lang="es-CO" sz="1200" b="0" i="0" u="none" strike="noStrike" dirty="0" smtClean="0">
                          <a:solidFill>
                            <a:srgbClr val="000000"/>
                          </a:solidFill>
                          <a:effectLst/>
                          <a:latin typeface="Calibri"/>
                        </a:rPr>
                        <a:t>El</a:t>
                      </a:r>
                      <a:r>
                        <a:rPr lang="es-CO" sz="1200" b="0" i="0" u="none" strike="noStrike" baseline="0" dirty="0" smtClean="0">
                          <a:solidFill>
                            <a:srgbClr val="000000"/>
                          </a:solidFill>
                          <a:effectLst/>
                          <a:latin typeface="Calibri"/>
                        </a:rPr>
                        <a:t> programa  anual de auditoria aprobado para la vigencia 2016, tiene un periodo de ejecución hasta el 31 de marzo de 2017.</a:t>
                      </a:r>
                      <a:endParaRPr lang="es-MX" sz="800" b="0" i="0" u="none" strike="noStrike" dirty="0" smtClean="0">
                        <a:solidFill>
                          <a:srgbClr val="000000"/>
                        </a:solidFill>
                        <a:effectLst/>
                        <a:latin typeface="Calibri"/>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79512" y="5805264"/>
            <a:ext cx="3528392" cy="246221"/>
          </a:xfrm>
          <a:prstGeom prst="rect">
            <a:avLst/>
          </a:prstGeom>
          <a:noFill/>
        </p:spPr>
        <p:txBody>
          <a:bodyPr wrap="square" rtlCol="0">
            <a:spAutoFit/>
          </a:bodyPr>
          <a:lstStyle/>
          <a:p>
            <a:r>
              <a:rPr lang="es-ES" sz="1000" dirty="0" smtClean="0"/>
              <a:t>* Valor informado por la </a:t>
            </a:r>
            <a:r>
              <a:rPr lang="es-ES" sz="1000" dirty="0" smtClean="0"/>
              <a:t>Oficina Asesora de Planeación.</a:t>
            </a:r>
            <a:endParaRPr lang="es-ES" sz="1000" dirty="0"/>
          </a:p>
        </p:txBody>
      </p:sp>
    </p:spTree>
    <p:extLst>
      <p:ext uri="{BB962C8B-B14F-4D97-AF65-F5344CB8AC3E}">
        <p14:creationId xmlns:p14="http://schemas.microsoft.com/office/powerpoint/2010/main" val="425009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3777816846"/>
              </p:ext>
            </p:extLst>
          </p:nvPr>
        </p:nvGraphicFramePr>
        <p:xfrm>
          <a:off x="107504" y="1493191"/>
          <a:ext cx="8856986" cy="4528097"/>
        </p:xfrm>
        <a:graphic>
          <a:graphicData uri="http://schemas.openxmlformats.org/drawingml/2006/table">
            <a:tbl>
              <a:tblPr firstRow="1" firstCol="1" lastRow="1" lastCol="1" bandRow="1" bandCol="1">
                <a:tableStyleId>{5C22544A-7EE6-4342-B048-85BDC9FD1C3A}</a:tableStyleId>
              </a:tblPr>
              <a:tblGrid>
                <a:gridCol w="903129">
                  <a:extLst>
                    <a:ext uri="{9D8B030D-6E8A-4147-A177-3AD203B41FA5}">
                      <a16:colId xmlns:a16="http://schemas.microsoft.com/office/drawing/2014/main" val="20000"/>
                    </a:ext>
                  </a:extLst>
                </a:gridCol>
                <a:gridCol w="1208401">
                  <a:extLst>
                    <a:ext uri="{9D8B030D-6E8A-4147-A177-3AD203B41FA5}">
                      <a16:colId xmlns:a16="http://schemas.microsoft.com/office/drawing/2014/main" val="20001"/>
                    </a:ext>
                  </a:extLst>
                </a:gridCol>
                <a:gridCol w="1193471">
                  <a:extLst>
                    <a:ext uri="{9D8B030D-6E8A-4147-A177-3AD203B41FA5}">
                      <a16:colId xmlns:a16="http://schemas.microsoft.com/office/drawing/2014/main" val="20002"/>
                    </a:ext>
                  </a:extLst>
                </a:gridCol>
                <a:gridCol w="1578757">
                  <a:extLst>
                    <a:ext uri="{9D8B030D-6E8A-4147-A177-3AD203B41FA5}">
                      <a16:colId xmlns:a16="http://schemas.microsoft.com/office/drawing/2014/main" val="20003"/>
                    </a:ext>
                  </a:extLst>
                </a:gridCol>
                <a:gridCol w="1076083">
                  <a:extLst>
                    <a:ext uri="{9D8B030D-6E8A-4147-A177-3AD203B41FA5}">
                      <a16:colId xmlns:a16="http://schemas.microsoft.com/office/drawing/2014/main" val="20004"/>
                    </a:ext>
                  </a:extLst>
                </a:gridCol>
                <a:gridCol w="827756">
                  <a:extLst>
                    <a:ext uri="{9D8B030D-6E8A-4147-A177-3AD203B41FA5}">
                      <a16:colId xmlns:a16="http://schemas.microsoft.com/office/drawing/2014/main" val="20005"/>
                    </a:ext>
                  </a:extLst>
                </a:gridCol>
                <a:gridCol w="2069389">
                  <a:extLst>
                    <a:ext uri="{9D8B030D-6E8A-4147-A177-3AD203B41FA5}">
                      <a16:colId xmlns:a16="http://schemas.microsoft.com/office/drawing/2014/main" val="20006"/>
                    </a:ext>
                  </a:extLst>
                </a:gridCol>
              </a:tblGrid>
              <a:tr h="794205">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529339">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CI 56</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Realizar la evaluación anual por oficina</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Evaluar la gestión por oficinas </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Informe de evaluación de la gestión por oficina</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dirty="0" smtClean="0">
                          <a:solidFill>
                            <a:schemeClr val="tx1"/>
                          </a:solidFill>
                          <a:effectLst/>
                          <a:latin typeface="Calibri"/>
                          <a:ea typeface="Calibri"/>
                          <a:cs typeface="Times New Roman"/>
                        </a:rPr>
                        <a:t>100%</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a:t>
                      </a:r>
                      <a:r>
                        <a:rPr lang="es-MX" sz="1100" b="0" baseline="0" dirty="0" smtClean="0">
                          <a:solidFill>
                            <a:schemeClr val="tx1"/>
                          </a:solidFill>
                          <a:effectLst/>
                          <a:latin typeface="Calibri"/>
                          <a:ea typeface="Calibri"/>
                          <a:cs typeface="Times New Roman"/>
                        </a:rPr>
                        <a:t> trimestre </a:t>
                      </a:r>
                    </a:p>
                    <a:p>
                      <a:pPr algn="ctr">
                        <a:lnSpc>
                          <a:spcPts val="950"/>
                        </a:lnSpc>
                        <a:spcBef>
                          <a:spcPts val="15"/>
                        </a:spcBef>
                        <a:spcAft>
                          <a:spcPts val="0"/>
                        </a:spcAft>
                      </a:pPr>
                      <a:endParaRPr lang="es-MX" sz="1100" b="0" baseline="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baseline="0" dirty="0" smtClean="0">
                          <a:solidFill>
                            <a:schemeClr val="tx1"/>
                          </a:solidFill>
                          <a:effectLst/>
                          <a:latin typeface="Calibri"/>
                          <a:ea typeface="Calibri"/>
                          <a:cs typeface="Times New Roman"/>
                        </a:rPr>
                        <a:t>1</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0% de cumplimiento</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just"/>
                      <a:r>
                        <a:rPr lang="es-MX" sz="1100" b="0" kern="1200" dirty="0" smtClean="0">
                          <a:solidFill>
                            <a:schemeClr val="tx1"/>
                          </a:solidFill>
                          <a:effectLst/>
                          <a:latin typeface="+mn-lt"/>
                          <a:ea typeface="+mn-ea"/>
                          <a:cs typeface="+mn-cs"/>
                        </a:rPr>
                        <a:t>Actividad programada para el mes de enero de 2017, de acuerdo al Plan anual de auditoría aprobado para la vigencia 2016.</a:t>
                      </a:r>
                      <a:endParaRPr lang="es-ES" sz="1100" b="0" kern="1200" dirty="0">
                        <a:solidFill>
                          <a:schemeClr val="tx1"/>
                        </a:solidFill>
                        <a:effectLst/>
                        <a:latin typeface="+mn-lt"/>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2204553">
                <a:tc>
                  <a:txBody>
                    <a:bodyPr/>
                    <a:lstStyle/>
                    <a:p>
                      <a:pPr algn="ctr" fontAlgn="ctr"/>
                      <a:r>
                        <a:rPr lang="es-CO" sz="1100" b="0" i="0" u="none" strike="noStrike" dirty="0" smtClean="0">
                          <a:solidFill>
                            <a:srgbClr val="000000"/>
                          </a:solidFill>
                          <a:effectLst/>
                          <a:latin typeface="+mn-lt"/>
                        </a:rPr>
                        <a:t>OAP 57</a:t>
                      </a:r>
                      <a:endParaRPr lang="es-CO" sz="1100" b="0" i="0" u="none" strike="noStrike" dirty="0">
                        <a:solidFill>
                          <a:srgbClr val="000000"/>
                        </a:solidFill>
                        <a:effectLst/>
                        <a:latin typeface="Calibri"/>
                      </a:endParaRP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Mantenimiento de los niveles de consumo en la estrategia cero papel</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Elaborar los informes sobre la estrategia de Cero papel para evidenciar los niveles de consumo del 2016</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 de informes de la estrategia cero papel elaborados/# total de informes de la estrategia cero papel programados *100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4</a:t>
                      </a: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Trimestral</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4</a:t>
                      </a:r>
                    </a:p>
                  </a:txBody>
                  <a:tcPr marL="0" marR="0" marT="0" marB="0" anchor="ctr">
                    <a:solidFill>
                      <a:schemeClr val="accent1">
                        <a:lumMod val="40000"/>
                        <a:lumOff val="60000"/>
                      </a:schemeClr>
                    </a:solidFill>
                  </a:tcPr>
                </a:tc>
                <a:tc>
                  <a:txBody>
                    <a:bodyPr/>
                    <a:lstStyle/>
                    <a:p>
                      <a:pPr algn="ctr" fontAlgn="ctr"/>
                      <a:r>
                        <a:rPr lang="es-MX" sz="1200" b="1" i="0" u="none" strike="noStrike" dirty="0" smtClean="0">
                          <a:solidFill>
                            <a:srgbClr val="000000"/>
                          </a:solidFill>
                          <a:effectLst/>
                          <a:latin typeface="Calibri"/>
                        </a:rPr>
                        <a:t>100%</a:t>
                      </a:r>
                      <a:r>
                        <a:rPr lang="es-MX" sz="1200" b="1" i="0" u="none" strike="noStrike" baseline="0" dirty="0" smtClean="0">
                          <a:solidFill>
                            <a:srgbClr val="000000"/>
                          </a:solidFill>
                          <a:effectLst/>
                          <a:latin typeface="Calibri"/>
                        </a:rPr>
                        <a:t> de cumplimiento </a:t>
                      </a:r>
                      <a:endParaRPr lang="es-CO" sz="1200" b="1" i="0" u="none" strike="noStrike" baseline="0" dirty="0" smtClean="0">
                        <a:solidFill>
                          <a:srgbClr val="000000"/>
                        </a:solidFill>
                        <a:effectLst/>
                        <a:latin typeface="Calibri"/>
                      </a:endParaRPr>
                    </a:p>
                    <a:p>
                      <a:pPr algn="ctr" fontAlgn="ctr"/>
                      <a:endParaRPr lang="es-CO" sz="800" b="0" i="0" u="none" strike="noStrike" dirty="0" smtClean="0">
                        <a:solidFill>
                          <a:srgbClr val="000000"/>
                        </a:solidFill>
                        <a:effectLst/>
                        <a:latin typeface="Calibri"/>
                      </a:endParaRPr>
                    </a:p>
                    <a:p>
                      <a:pPr algn="just" fontAlgn="ctr"/>
                      <a:r>
                        <a:rPr lang="es-CO" sz="1200" b="0" i="0" u="none" strike="noStrike" baseline="0" dirty="0" smtClean="0">
                          <a:solidFill>
                            <a:srgbClr val="000000"/>
                          </a:solidFill>
                          <a:effectLst/>
                          <a:latin typeface="Calibri"/>
                        </a:rPr>
                        <a:t>Informes que fueron publicados y  enviados por correo electrónico a cada uno de los funcionarios.</a:t>
                      </a:r>
                      <a:endParaRPr lang="es-MX" sz="800" b="0" i="0" u="none" strike="noStrike" dirty="0" smtClean="0">
                        <a:solidFill>
                          <a:srgbClr val="000000"/>
                        </a:solidFill>
                        <a:effectLst/>
                        <a:latin typeface="Calibri"/>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786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409956" y="163947"/>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2710223706"/>
              </p:ext>
            </p:extLst>
          </p:nvPr>
        </p:nvGraphicFramePr>
        <p:xfrm>
          <a:off x="31884" y="1124551"/>
          <a:ext cx="8930799" cy="4877786"/>
        </p:xfrm>
        <a:graphic>
          <a:graphicData uri="http://schemas.openxmlformats.org/drawingml/2006/table">
            <a:tbl>
              <a:tblPr firstRow="1" firstCol="1" lastRow="1" lastCol="1" bandRow="1" bandCol="1">
                <a:tableStyleId>{5C22544A-7EE6-4342-B048-85BDC9FD1C3A}</a:tableStyleId>
              </a:tblPr>
              <a:tblGrid>
                <a:gridCol w="910656">
                  <a:extLst>
                    <a:ext uri="{9D8B030D-6E8A-4147-A177-3AD203B41FA5}">
                      <a16:colId xmlns:a16="http://schemas.microsoft.com/office/drawing/2014/main" val="20000"/>
                    </a:ext>
                  </a:extLst>
                </a:gridCol>
                <a:gridCol w="1218472">
                  <a:extLst>
                    <a:ext uri="{9D8B030D-6E8A-4147-A177-3AD203B41FA5}">
                      <a16:colId xmlns:a16="http://schemas.microsoft.com/office/drawing/2014/main" val="20001"/>
                    </a:ext>
                  </a:extLst>
                </a:gridCol>
                <a:gridCol w="1203417">
                  <a:extLst>
                    <a:ext uri="{9D8B030D-6E8A-4147-A177-3AD203B41FA5}">
                      <a16:colId xmlns:a16="http://schemas.microsoft.com/office/drawing/2014/main" val="20002"/>
                    </a:ext>
                  </a:extLst>
                </a:gridCol>
                <a:gridCol w="1591914">
                  <a:extLst>
                    <a:ext uri="{9D8B030D-6E8A-4147-A177-3AD203B41FA5}">
                      <a16:colId xmlns:a16="http://schemas.microsoft.com/office/drawing/2014/main" val="20003"/>
                    </a:ext>
                  </a:extLst>
                </a:gridCol>
                <a:gridCol w="837989">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2592287">
                  <a:extLst>
                    <a:ext uri="{9D8B030D-6E8A-4147-A177-3AD203B41FA5}">
                      <a16:colId xmlns:a16="http://schemas.microsoft.com/office/drawing/2014/main" val="20006"/>
                    </a:ext>
                  </a:extLst>
                </a:gridCol>
              </a:tblGrid>
              <a:tr h="650655">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260411">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OAJ 58</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Racionalización de Trámites</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Revisar y actualizar un documento de  trámite, y/o Opas (servicios) de la entidad.</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Un Documento denominado Trámite revisado y actualizado con información totalmente confiable.</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dirty="0" smtClean="0">
                          <a:solidFill>
                            <a:schemeClr val="tx1"/>
                          </a:solidFill>
                          <a:effectLst/>
                          <a:latin typeface="Calibri"/>
                          <a:ea typeface="Calibri"/>
                          <a:cs typeface="Times New Roman"/>
                        </a:rPr>
                        <a:t>1</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4°</a:t>
                      </a:r>
                      <a:r>
                        <a:rPr lang="es-MX" sz="1100" b="0" baseline="0" dirty="0" smtClean="0">
                          <a:solidFill>
                            <a:schemeClr val="tx1"/>
                          </a:solidFill>
                          <a:effectLst/>
                          <a:latin typeface="Calibri"/>
                          <a:ea typeface="Calibri"/>
                          <a:cs typeface="Times New Roman"/>
                        </a:rPr>
                        <a:t> trimestre </a:t>
                      </a:r>
                    </a:p>
                    <a:p>
                      <a:pPr algn="ctr">
                        <a:lnSpc>
                          <a:spcPts val="950"/>
                        </a:lnSpc>
                        <a:spcBef>
                          <a:spcPts val="15"/>
                        </a:spcBef>
                        <a:spcAft>
                          <a:spcPts val="0"/>
                        </a:spcAft>
                      </a:pPr>
                      <a:endParaRPr lang="es-MX" sz="1100" b="0" baseline="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baseline="0" dirty="0" smtClean="0">
                          <a:solidFill>
                            <a:schemeClr val="tx1"/>
                          </a:solidFill>
                          <a:effectLst/>
                          <a:latin typeface="Calibri"/>
                          <a:ea typeface="Calibri"/>
                          <a:cs typeface="Times New Roman"/>
                        </a:rPr>
                        <a:t>1</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100% de cumplimiento</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just">
                        <a:lnSpc>
                          <a:spcPts val="950"/>
                        </a:lnSpc>
                        <a:spcBef>
                          <a:spcPts val="15"/>
                        </a:spcBef>
                        <a:spcAft>
                          <a:spcPts val="0"/>
                        </a:spcAft>
                      </a:pPr>
                      <a:r>
                        <a:rPr lang="es-MX" sz="1100" b="0" dirty="0" smtClean="0">
                          <a:solidFill>
                            <a:schemeClr val="tx1"/>
                          </a:solidFill>
                          <a:effectLst/>
                          <a:latin typeface="Calibri"/>
                          <a:ea typeface="Calibri"/>
                          <a:cs typeface="Times New Roman"/>
                        </a:rPr>
                        <a:t>Documento</a:t>
                      </a:r>
                      <a:r>
                        <a:rPr lang="es-MX" sz="1100" b="0" baseline="0" dirty="0" smtClean="0">
                          <a:solidFill>
                            <a:schemeClr val="tx1"/>
                          </a:solidFill>
                          <a:effectLst/>
                          <a:latin typeface="Calibri"/>
                          <a:ea typeface="Calibri"/>
                          <a:cs typeface="Times New Roman"/>
                        </a:rPr>
                        <a:t> enviado por la Oficina Asesora de  Jurídica a La Oficina Asesora de Planeación y TIC  el día 15 de noviembre de 2016 por correo electrónico.</a:t>
                      </a:r>
                      <a:endParaRPr lang="es-MX" sz="1100" b="0" dirty="0" smtClean="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2892757">
                <a:tc>
                  <a:txBody>
                    <a:bodyPr/>
                    <a:lstStyle/>
                    <a:p>
                      <a:pPr algn="ctr" fontAlgn="ctr"/>
                      <a:r>
                        <a:rPr lang="es-CO" sz="1100" b="0" i="0" u="none" strike="noStrike" dirty="0" smtClean="0">
                          <a:solidFill>
                            <a:srgbClr val="000000"/>
                          </a:solidFill>
                          <a:effectLst/>
                          <a:latin typeface="+mn-lt"/>
                        </a:rPr>
                        <a:t>SAF 59</a:t>
                      </a:r>
                      <a:endParaRPr lang="es-CO" sz="1100" b="0" i="0" u="none" strike="noStrike" dirty="0">
                        <a:solidFill>
                          <a:srgbClr val="000000"/>
                        </a:solidFill>
                        <a:effectLst/>
                        <a:latin typeface="Calibri"/>
                      </a:endParaRP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Realizar el estudio de cargas laborales de la Entidad</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Realizar el estudio de cargas laborales de la Entidad a Septiembre de 2016</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100%</a:t>
                      </a: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Trimestral</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a:t>
                      </a:r>
                    </a:p>
                  </a:txBody>
                  <a:tcPr marL="0" marR="0" marT="0" marB="0" anchor="ctr">
                    <a:solidFill>
                      <a:schemeClr val="accent1">
                        <a:lumMod val="40000"/>
                        <a:lumOff val="60000"/>
                      </a:schemeClr>
                    </a:solidFill>
                  </a:tcPr>
                </a:tc>
                <a:tc>
                  <a:txBody>
                    <a:bodyPr/>
                    <a:lstStyle/>
                    <a:p>
                      <a:pPr algn="ctr" fontAlgn="ctr"/>
                      <a:r>
                        <a:rPr lang="es-MX" sz="1200" b="1" i="0" u="none" strike="noStrike" dirty="0" smtClean="0">
                          <a:solidFill>
                            <a:srgbClr val="000000"/>
                          </a:solidFill>
                          <a:effectLst/>
                          <a:latin typeface="Calibri"/>
                        </a:rPr>
                        <a:t>100%</a:t>
                      </a:r>
                      <a:r>
                        <a:rPr lang="es-MX" sz="1200" b="1" i="0" u="none" strike="noStrike" baseline="0" dirty="0" smtClean="0">
                          <a:solidFill>
                            <a:srgbClr val="000000"/>
                          </a:solidFill>
                          <a:effectLst/>
                          <a:latin typeface="Calibri"/>
                        </a:rPr>
                        <a:t> de cumplimiento </a:t>
                      </a:r>
                      <a:endParaRPr lang="es-CO" sz="1200" b="1" i="0" u="none" strike="noStrike" baseline="0" dirty="0" smtClean="0">
                        <a:solidFill>
                          <a:srgbClr val="000000"/>
                        </a:solidFill>
                        <a:effectLst/>
                        <a:latin typeface="Calibri"/>
                      </a:endParaRPr>
                    </a:p>
                    <a:p>
                      <a:pPr algn="ctr" fontAlgn="ctr"/>
                      <a:endParaRPr lang="es-CO" sz="800" b="0" i="0" u="none" strike="noStrike" dirty="0" smtClean="0">
                        <a:solidFill>
                          <a:srgbClr val="000000"/>
                        </a:solidFill>
                        <a:effectLst/>
                        <a:latin typeface="Calibri"/>
                      </a:endParaRPr>
                    </a:p>
                    <a:p>
                      <a:pPr algn="just" fontAlgn="ctr"/>
                      <a:r>
                        <a:rPr lang="es-CO" sz="1200" b="0" i="0" u="none" strike="noStrike" baseline="0" dirty="0" smtClean="0">
                          <a:solidFill>
                            <a:srgbClr val="000000"/>
                          </a:solidFill>
                          <a:effectLst/>
                          <a:latin typeface="Calibri"/>
                        </a:rPr>
                        <a:t>Informe final presentado el día 29 de diciembre de 2016, con numero de entrada 20163210101802.</a:t>
                      </a:r>
                    </a:p>
                    <a:p>
                      <a:pPr algn="just" fontAlgn="ctr"/>
                      <a:endParaRPr lang="es-CO" sz="1200" b="0" i="0" u="none" strike="noStrike" baseline="0" dirty="0" smtClean="0">
                        <a:solidFill>
                          <a:srgbClr val="000000"/>
                        </a:solidFill>
                        <a:effectLst/>
                        <a:latin typeface="Calibri"/>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 </a:t>
                      </a:r>
                      <a:r>
                        <a:rPr lang="es-MX" sz="1100" b="1" dirty="0" smtClean="0">
                          <a:solidFill>
                            <a:schemeClr val="tx1"/>
                          </a:solidFill>
                          <a:effectLst/>
                          <a:latin typeface="+mn-lt"/>
                          <a:ea typeface="Calibri"/>
                          <a:cs typeface="Times New Roman"/>
                        </a:rPr>
                        <a:t>$30.000.000</a:t>
                      </a: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 ejecutado: $91.176.000*</a:t>
                      </a:r>
                      <a:endParaRPr lang="es-CO" sz="1100" b="1" dirty="0" smtClean="0">
                        <a:solidFill>
                          <a:schemeClr val="tx1"/>
                        </a:solidFill>
                        <a:effectLst/>
                        <a:latin typeface="+mn-lt"/>
                        <a:ea typeface="Calibri"/>
                        <a:cs typeface="Times New Roman"/>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CO" sz="1100" b="0" i="0" u="none" strike="noStrike" kern="1200" dirty="0" smtClean="0">
                          <a:solidFill>
                            <a:schemeClr val="dk1"/>
                          </a:solidFill>
                          <a:effectLst/>
                          <a:latin typeface="+mn-lt"/>
                          <a:ea typeface="+mn-ea"/>
                          <a:cs typeface="+mn-cs"/>
                        </a:rPr>
                        <a:t>Según la Jefe de la Oficina Asesora de Planeación</a:t>
                      </a:r>
                      <a:r>
                        <a:rPr lang="es-CO" sz="1100" b="0" i="0" u="none" strike="noStrike" kern="1200" baseline="0" dirty="0" smtClean="0">
                          <a:solidFill>
                            <a:schemeClr val="dk1"/>
                          </a:solidFill>
                          <a:effectLst/>
                          <a:latin typeface="+mn-lt"/>
                          <a:ea typeface="+mn-ea"/>
                          <a:cs typeface="+mn-cs"/>
                        </a:rPr>
                        <a:t> y</a:t>
                      </a:r>
                      <a:r>
                        <a:rPr lang="es-CO" sz="1100" b="0" i="0" u="none" strike="noStrike" kern="1200" dirty="0" smtClean="0">
                          <a:solidFill>
                            <a:schemeClr val="dk1"/>
                          </a:solidFill>
                          <a:effectLst/>
                          <a:latin typeface="+mn-lt"/>
                          <a:ea typeface="+mn-ea"/>
                          <a:cs typeface="+mn-cs"/>
                        </a:rPr>
                        <a:t> TIC,  </a:t>
                      </a:r>
                      <a:r>
                        <a:rPr lang="es-CO" sz="1100" b="0" i="0" u="none" strike="noStrike" kern="1200" dirty="0" smtClean="0">
                          <a:solidFill>
                            <a:schemeClr val="dk1"/>
                          </a:solidFill>
                          <a:effectLst/>
                          <a:latin typeface="+mn-lt"/>
                          <a:ea typeface="+mn-ea"/>
                          <a:cs typeface="+mn-cs"/>
                        </a:rPr>
                        <a:t>los recursos asignados a esta actividad se ajustaron a lo largo de la vigencia de acuerdo con las dinámicas propias de ejecución. Adicionalmente Mediante Decreto 2088 de 2016, el presupuesto de inversión de la CRA fue reducido en $51.309.399, lo que implicó ajustes adicionales en los recursos de algunas actividades.</a:t>
                      </a: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58267"/>
            <a:ext cx="1368152" cy="836677"/>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79512" y="5589240"/>
            <a:ext cx="3528392" cy="246221"/>
          </a:xfrm>
          <a:prstGeom prst="rect">
            <a:avLst/>
          </a:prstGeom>
          <a:noFill/>
        </p:spPr>
        <p:txBody>
          <a:bodyPr wrap="square" rtlCol="0">
            <a:spAutoFit/>
          </a:bodyPr>
          <a:lstStyle/>
          <a:p>
            <a:r>
              <a:rPr lang="es-ES" sz="1000" dirty="0" smtClean="0"/>
              <a:t>* Valor informado por la </a:t>
            </a:r>
            <a:r>
              <a:rPr lang="es-ES" sz="1000" dirty="0" smtClean="0"/>
              <a:t>Oficina Asesora de Planeación.</a:t>
            </a:r>
            <a:endParaRPr lang="es-ES" sz="1000" dirty="0"/>
          </a:p>
        </p:txBody>
      </p:sp>
    </p:spTree>
    <p:extLst>
      <p:ext uri="{BB962C8B-B14F-4D97-AF65-F5344CB8AC3E}">
        <p14:creationId xmlns:p14="http://schemas.microsoft.com/office/powerpoint/2010/main" val="3473722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102773"/>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2128447830"/>
              </p:ext>
            </p:extLst>
          </p:nvPr>
        </p:nvGraphicFramePr>
        <p:xfrm>
          <a:off x="107504" y="980728"/>
          <a:ext cx="9001000" cy="3888432"/>
        </p:xfrm>
        <a:graphic>
          <a:graphicData uri="http://schemas.openxmlformats.org/drawingml/2006/table">
            <a:tbl>
              <a:tblPr firstRow="1" firstCol="1" lastRow="1" lastCol="1" bandRow="1" bandCol="1">
                <a:tableStyleId>{5C22544A-7EE6-4342-B048-85BDC9FD1C3A}</a:tableStyleId>
              </a:tblPr>
              <a:tblGrid>
                <a:gridCol w="576064">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392155">
                  <a:extLst>
                    <a:ext uri="{9D8B030D-6E8A-4147-A177-3AD203B41FA5}">
                      <a16:colId xmlns:a16="http://schemas.microsoft.com/office/drawing/2014/main" val="20002"/>
                    </a:ext>
                  </a:extLst>
                </a:gridCol>
                <a:gridCol w="768085">
                  <a:extLst>
                    <a:ext uri="{9D8B030D-6E8A-4147-A177-3AD203B41FA5}">
                      <a16:colId xmlns:a16="http://schemas.microsoft.com/office/drawing/2014/main" val="20003"/>
                    </a:ext>
                  </a:extLst>
                </a:gridCol>
                <a:gridCol w="683783">
                  <a:extLst>
                    <a:ext uri="{9D8B030D-6E8A-4147-A177-3AD203B41FA5}">
                      <a16:colId xmlns:a16="http://schemas.microsoft.com/office/drawing/2014/main" val="20004"/>
                    </a:ext>
                  </a:extLst>
                </a:gridCol>
                <a:gridCol w="684369">
                  <a:extLst>
                    <a:ext uri="{9D8B030D-6E8A-4147-A177-3AD203B41FA5}">
                      <a16:colId xmlns:a16="http://schemas.microsoft.com/office/drawing/2014/main" val="20005"/>
                    </a:ext>
                  </a:extLst>
                </a:gridCol>
                <a:gridCol w="3888432">
                  <a:extLst>
                    <a:ext uri="{9D8B030D-6E8A-4147-A177-3AD203B41FA5}">
                      <a16:colId xmlns:a16="http://schemas.microsoft.com/office/drawing/2014/main" val="20006"/>
                    </a:ext>
                  </a:extLst>
                </a:gridCol>
              </a:tblGrid>
              <a:tr h="571828">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3316604">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OAP 61</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Implementar el Plan Estratégico de Tecnologías de la Información</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100" b="0" kern="1200" dirty="0" smtClean="0">
                          <a:solidFill>
                            <a:schemeClr val="tx1"/>
                          </a:solidFill>
                          <a:effectLst/>
                          <a:latin typeface="+mn-lt"/>
                          <a:ea typeface="+mn-ea"/>
                          <a:cs typeface="+mn-cs"/>
                        </a:rPr>
                        <a:t>Implementar el PETIC</a:t>
                      </a: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dirty="0" smtClean="0">
                          <a:solidFill>
                            <a:schemeClr val="tx1"/>
                          </a:solidFill>
                          <a:effectLst/>
                          <a:latin typeface="Calibri"/>
                          <a:ea typeface="Calibri"/>
                          <a:cs typeface="Times New Roman"/>
                        </a:rPr>
                        <a:t>100%</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Trimestral</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50% de cumplimiento</a:t>
                      </a:r>
                    </a:p>
                    <a:p>
                      <a:pPr marL="0" algn="just" defTabSz="914400" rtl="0" eaLnBrk="1" latinLnBrk="0" hangingPunct="1">
                        <a:lnSpc>
                          <a:spcPct val="100000"/>
                        </a:lnSpc>
                        <a:spcBef>
                          <a:spcPts val="5"/>
                        </a:spcBef>
                        <a:spcAft>
                          <a:spcPts val="0"/>
                        </a:spcAft>
                      </a:pPr>
                      <a:r>
                        <a:rPr lang="es-MX" sz="1100" b="0" i="0" u="none" strike="noStrike" kern="1200" dirty="0" smtClean="0">
                          <a:solidFill>
                            <a:schemeClr val="dk1"/>
                          </a:solidFill>
                          <a:effectLst/>
                          <a:latin typeface="+mn-lt"/>
                          <a:ea typeface="+mn-ea"/>
                          <a:cs typeface="+mn-cs"/>
                        </a:rPr>
                        <a:t>La</a:t>
                      </a:r>
                      <a:r>
                        <a:rPr lang="es-MX" sz="1100" b="0" i="0" u="none" strike="noStrike" kern="1200" baseline="0" dirty="0" smtClean="0">
                          <a:solidFill>
                            <a:schemeClr val="dk1"/>
                          </a:solidFill>
                          <a:effectLst/>
                          <a:latin typeface="+mn-lt"/>
                          <a:ea typeface="+mn-ea"/>
                          <a:cs typeface="+mn-cs"/>
                        </a:rPr>
                        <a:t> </a:t>
                      </a:r>
                      <a:r>
                        <a:rPr lang="es-MX" sz="1100" b="0" i="0" u="none" strike="noStrike" kern="1200" baseline="0" dirty="0" smtClean="0">
                          <a:solidFill>
                            <a:schemeClr val="dk1"/>
                          </a:solidFill>
                          <a:effectLst/>
                          <a:latin typeface="+mn-lt"/>
                          <a:ea typeface="+mn-ea"/>
                          <a:cs typeface="+mn-cs"/>
                        </a:rPr>
                        <a:t>Jefe de la Oficina Asesora de Planeación  </a:t>
                      </a:r>
                      <a:r>
                        <a:rPr lang="es-MX" sz="1100" b="0" i="0" u="none" strike="noStrike" kern="1200" baseline="0" dirty="0" smtClean="0">
                          <a:solidFill>
                            <a:schemeClr val="dk1"/>
                          </a:solidFill>
                          <a:effectLst/>
                          <a:latin typeface="+mn-lt"/>
                          <a:ea typeface="+mn-ea"/>
                          <a:cs typeface="+mn-cs"/>
                        </a:rPr>
                        <a:t>informa que “</a:t>
                      </a:r>
                      <a:r>
                        <a:rPr lang="es-CO" sz="1100" b="0" i="0" u="none" strike="noStrike" kern="1200" dirty="0" smtClean="0">
                          <a:solidFill>
                            <a:schemeClr val="dk1"/>
                          </a:solidFill>
                          <a:effectLst/>
                          <a:latin typeface="+mn-lt"/>
                          <a:ea typeface="+mn-ea"/>
                          <a:cs typeface="+mn-cs"/>
                        </a:rPr>
                        <a:t>Atendiendo los compromisos de la entidad, hacia el mes de enero de 2016 se inicia la estructuración del PETIC de la CRA, el cual se implementaría en el segundo semestre de 2016. Sin embargo, el Ministerio de TIC en marzo de 2016 publicó la “G.ES.06 Guía Cómo Estructurar el Plan Estratégico de Tecnologías de la Información - PETI Guía técnica - Versión 1.0, 30 de marzo de 2016” con los lineamientos a seguir por parte de las entidades del Estado. Esta situación obligó a replantear la estructura del PETIC para la CRA y en consecuencia su implementación.”</a:t>
                      </a: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 </a:t>
                      </a:r>
                      <a:r>
                        <a:rPr lang="es-MX" sz="1100" b="1" dirty="0" smtClean="0">
                          <a:solidFill>
                            <a:schemeClr val="tx1"/>
                          </a:solidFill>
                          <a:effectLst/>
                          <a:latin typeface="+mn-lt"/>
                          <a:ea typeface="Calibri"/>
                          <a:cs typeface="Times New Roman"/>
                        </a:rPr>
                        <a:t>$615.000.000</a:t>
                      </a: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 ejecutado: $ 592.567.031*</a:t>
                      </a:r>
                    </a:p>
                    <a:p>
                      <a:pPr algn="ct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marL="0" marR="0" lvl="0" indent="0" algn="just" defTabSz="914400" rtl="0" eaLnBrk="1" fontAlgn="auto" latinLnBrk="0" hangingPunct="1">
                        <a:lnSpc>
                          <a:spcPct val="100000"/>
                        </a:lnSpc>
                        <a:spcBef>
                          <a:spcPts val="5"/>
                        </a:spcBef>
                        <a:spcAft>
                          <a:spcPts val="0"/>
                        </a:spcAft>
                        <a:buClrTx/>
                        <a:buSzTx/>
                        <a:buFontTx/>
                        <a:buNone/>
                        <a:tabLst/>
                        <a:defRPr/>
                      </a:pPr>
                      <a:r>
                        <a:rPr lang="es-CO" sz="1100" b="0" i="0" u="none" strike="noStrike" kern="1200" dirty="0" smtClean="0">
                          <a:solidFill>
                            <a:schemeClr val="dk1"/>
                          </a:solidFill>
                          <a:effectLst/>
                          <a:latin typeface="+mn-lt"/>
                          <a:ea typeface="+mn-ea"/>
                          <a:cs typeface="+mn-cs"/>
                        </a:rPr>
                        <a:t>Según la </a:t>
                      </a:r>
                      <a:r>
                        <a:rPr lang="es-CO" sz="1100" b="0" i="0" u="none" strike="noStrike" kern="1200" dirty="0" smtClean="0">
                          <a:solidFill>
                            <a:schemeClr val="dk1"/>
                          </a:solidFill>
                          <a:effectLst/>
                          <a:latin typeface="+mn-lt"/>
                          <a:ea typeface="+mn-ea"/>
                          <a:cs typeface="+mn-cs"/>
                        </a:rPr>
                        <a:t>Jefe</a:t>
                      </a:r>
                      <a:r>
                        <a:rPr lang="es-CO" sz="1100" b="0" i="0" u="none" strike="noStrike" kern="1200" baseline="0" dirty="0" smtClean="0">
                          <a:solidFill>
                            <a:schemeClr val="dk1"/>
                          </a:solidFill>
                          <a:effectLst/>
                          <a:latin typeface="+mn-lt"/>
                          <a:ea typeface="+mn-ea"/>
                          <a:cs typeface="+mn-cs"/>
                        </a:rPr>
                        <a:t> de la Oficina Asesora de Planeación </a:t>
                      </a:r>
                      <a:r>
                        <a:rPr lang="es-CO" sz="1100" b="0" i="0" u="none" strike="noStrike" kern="1200" dirty="0" smtClean="0">
                          <a:solidFill>
                            <a:schemeClr val="dk1"/>
                          </a:solidFill>
                          <a:effectLst/>
                          <a:latin typeface="+mn-lt"/>
                          <a:ea typeface="+mn-ea"/>
                          <a:cs typeface="+mn-cs"/>
                        </a:rPr>
                        <a:t>y TIC, </a:t>
                      </a:r>
                      <a:r>
                        <a:rPr lang="es-CO" sz="1100" b="0" i="0" u="none" strike="noStrike" kern="1200" dirty="0" smtClean="0">
                          <a:solidFill>
                            <a:schemeClr val="dk1"/>
                          </a:solidFill>
                          <a:effectLst/>
                          <a:latin typeface="+mn-lt"/>
                          <a:ea typeface="+mn-ea"/>
                          <a:cs typeface="+mn-cs"/>
                        </a:rPr>
                        <a:t>los recursos asignados a esta actividad se ajustaron a lo largo de la vigencia de acuerdo con las dinámicas propias de ejecución. Adicionalmente Mediante Decreto 2088 de 2016, el presupuesto de inversión de la CRA fue reducido en $51.309.399, lo que implicó ajustes adicionales en los recursos de algunas actividades.</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217"/>
            <a:ext cx="1368152" cy="868471"/>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139338" y="4981513"/>
            <a:ext cx="3528392" cy="246221"/>
          </a:xfrm>
          <a:prstGeom prst="rect">
            <a:avLst/>
          </a:prstGeom>
          <a:noFill/>
        </p:spPr>
        <p:txBody>
          <a:bodyPr wrap="square" rtlCol="0">
            <a:spAutoFit/>
          </a:bodyPr>
          <a:lstStyle/>
          <a:p>
            <a:r>
              <a:rPr lang="es-ES" sz="1000" dirty="0" smtClean="0"/>
              <a:t>* Valor informado por la </a:t>
            </a:r>
            <a:r>
              <a:rPr lang="es-ES" sz="1000" dirty="0" smtClean="0"/>
              <a:t>Oficina Asesora de Planeación.</a:t>
            </a:r>
            <a:endParaRPr lang="es-ES" sz="1000" dirty="0"/>
          </a:p>
        </p:txBody>
      </p:sp>
    </p:spTree>
    <p:extLst>
      <p:ext uri="{BB962C8B-B14F-4D97-AF65-F5344CB8AC3E}">
        <p14:creationId xmlns:p14="http://schemas.microsoft.com/office/powerpoint/2010/main" val="2349899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A 31 DE DICIEMBRE 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4270238595"/>
              </p:ext>
            </p:extLst>
          </p:nvPr>
        </p:nvGraphicFramePr>
        <p:xfrm>
          <a:off x="179513" y="1666816"/>
          <a:ext cx="8928991" cy="3798934"/>
        </p:xfrm>
        <a:graphic>
          <a:graphicData uri="http://schemas.openxmlformats.org/drawingml/2006/table">
            <a:tbl>
              <a:tblPr firstRow="1" firstCol="1" lastRow="1" lastCol="1" bandRow="1" bandCol="1">
                <a:tableStyleId>{5C22544A-7EE6-4342-B048-85BDC9FD1C3A}</a:tableStyleId>
              </a:tblPr>
              <a:tblGrid>
                <a:gridCol w="895724">
                  <a:extLst>
                    <a:ext uri="{9D8B030D-6E8A-4147-A177-3AD203B41FA5}">
                      <a16:colId xmlns:a16="http://schemas.microsoft.com/office/drawing/2014/main" val="20000"/>
                    </a:ext>
                  </a:extLst>
                </a:gridCol>
                <a:gridCol w="1181469">
                  <a:extLst>
                    <a:ext uri="{9D8B030D-6E8A-4147-A177-3AD203B41FA5}">
                      <a16:colId xmlns:a16="http://schemas.microsoft.com/office/drawing/2014/main" val="20001"/>
                    </a:ext>
                  </a:extLst>
                </a:gridCol>
                <a:gridCol w="1379190">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2088232">
                  <a:extLst>
                    <a:ext uri="{9D8B030D-6E8A-4147-A177-3AD203B41FA5}">
                      <a16:colId xmlns:a16="http://schemas.microsoft.com/office/drawing/2014/main" val="20006"/>
                    </a:ext>
                  </a:extLst>
                </a:gridCol>
              </a:tblGrid>
              <a:tr h="541102">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889680">
                <a:tc>
                  <a:txBody>
                    <a:bodyPr/>
                    <a:lstStyle/>
                    <a:p>
                      <a:pPr marL="12065" marR="3175" algn="ctr">
                        <a:lnSpc>
                          <a:spcPct val="107000"/>
                        </a:lnSpc>
                        <a:spcBef>
                          <a:spcPts val="445"/>
                        </a:spcBef>
                        <a:spcAft>
                          <a:spcPts val="0"/>
                        </a:spcAft>
                      </a:pPr>
                      <a:endParaRPr lang="es-MX" sz="1100" b="0" dirty="0" smtClean="0">
                        <a:solidFill>
                          <a:schemeClr val="tx1"/>
                        </a:solidFill>
                        <a:effectLst/>
                        <a:latin typeface="+mn-lt"/>
                        <a:ea typeface="Calibri"/>
                        <a:cs typeface="Times New Roman"/>
                      </a:endParaRPr>
                    </a:p>
                    <a:p>
                      <a:pPr marL="12065" marR="3175" algn="ctr">
                        <a:lnSpc>
                          <a:spcPct val="107000"/>
                        </a:lnSpc>
                        <a:spcBef>
                          <a:spcPts val="445"/>
                        </a:spcBef>
                        <a:spcAft>
                          <a:spcPts val="0"/>
                        </a:spcAft>
                      </a:pPr>
                      <a:r>
                        <a:rPr lang="es-MX" sz="1100" b="0" dirty="0" smtClean="0">
                          <a:solidFill>
                            <a:schemeClr val="tx1"/>
                          </a:solidFill>
                          <a:effectLst/>
                          <a:latin typeface="+mn-lt"/>
                          <a:ea typeface="Calibri"/>
                          <a:cs typeface="Times New Roman"/>
                        </a:rPr>
                        <a:t> </a:t>
                      </a:r>
                    </a:p>
                    <a:p>
                      <a:pPr marL="12065" marR="3175" algn="ctr">
                        <a:lnSpc>
                          <a:spcPct val="107000"/>
                        </a:lnSpc>
                        <a:spcBef>
                          <a:spcPts val="445"/>
                        </a:spcBef>
                        <a:spcAft>
                          <a:spcPts val="0"/>
                        </a:spcAft>
                      </a:pPr>
                      <a:r>
                        <a:rPr lang="es-MX" sz="1100" b="0" dirty="0" smtClean="0">
                          <a:solidFill>
                            <a:schemeClr val="tx1"/>
                          </a:solidFill>
                          <a:effectLst/>
                          <a:latin typeface="+mn-lt"/>
                          <a:ea typeface="Calibri"/>
                          <a:cs typeface="Times New Roman"/>
                        </a:rPr>
                        <a:t>OAP 1</a:t>
                      </a:r>
                      <a:endParaRPr lang="es-CO" sz="1100" b="0" dirty="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endParaRPr lang="es-MX" sz="1100" b="0" kern="1200" dirty="0" smtClean="0">
                        <a:solidFill>
                          <a:schemeClr val="dk1"/>
                        </a:solidFill>
                        <a:latin typeface="+mn-lt"/>
                        <a:ea typeface="+mn-ea"/>
                        <a:cs typeface="+mn-cs"/>
                      </a:endParaRPr>
                    </a:p>
                    <a:p>
                      <a:pPr marL="0" algn="ctr" defTabSz="914400" rtl="0" eaLnBrk="1" fontAlgn="ctr" latinLnBrk="0" hangingPunct="1">
                        <a:lnSpc>
                          <a:spcPct val="100000"/>
                        </a:lnSpc>
                        <a:spcBef>
                          <a:spcPts val="5"/>
                        </a:spcBef>
                        <a:spcAft>
                          <a:spcPts val="0"/>
                        </a:spcAft>
                      </a:pPr>
                      <a:endParaRPr lang="es-MX" sz="1100" b="0" i="0" u="none" strike="noStrike" kern="1200" dirty="0" smtClean="0">
                        <a:solidFill>
                          <a:schemeClr val="dk1"/>
                        </a:solidFill>
                        <a:effectLst/>
                        <a:latin typeface="+mn-lt"/>
                        <a:ea typeface="+mn-ea"/>
                        <a:cs typeface="+mn-cs"/>
                      </a:endParaRPr>
                    </a:p>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Formulación de Plan Estratégico Sectorial.</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endParaRPr lang="es-MX" sz="1100" b="0" kern="1200" dirty="0" smtClean="0">
                        <a:solidFill>
                          <a:schemeClr val="tx1"/>
                        </a:solidFill>
                        <a:effectLst/>
                        <a:latin typeface="+mn-lt"/>
                        <a:ea typeface="+mn-ea"/>
                        <a:cs typeface="+mn-cs"/>
                      </a:endParaRPr>
                    </a:p>
                    <a:p>
                      <a:pPr algn="ctr">
                        <a:lnSpc>
                          <a:spcPct val="100000"/>
                        </a:lnSpc>
                        <a:spcBef>
                          <a:spcPts val="50"/>
                        </a:spcBef>
                        <a:spcAft>
                          <a:spcPts val="0"/>
                        </a:spcAft>
                      </a:pPr>
                      <a:endParaRPr lang="es-MX" sz="1100" b="0" kern="1200" dirty="0" smtClean="0">
                        <a:solidFill>
                          <a:schemeClr val="tx1"/>
                        </a:solidFill>
                        <a:effectLst/>
                        <a:latin typeface="+mn-lt"/>
                        <a:ea typeface="+mn-ea"/>
                        <a:cs typeface="+mn-cs"/>
                      </a:endParaRPr>
                    </a:p>
                    <a:p>
                      <a:pPr algn="ctr">
                        <a:lnSpc>
                          <a:spcPct val="100000"/>
                        </a:lnSpc>
                        <a:spcBef>
                          <a:spcPts val="50"/>
                        </a:spcBef>
                        <a:spcAft>
                          <a:spcPts val="0"/>
                        </a:spcAft>
                      </a:pPr>
                      <a:r>
                        <a:rPr lang="es-CO" sz="1100" b="0" kern="1200" dirty="0" smtClean="0">
                          <a:solidFill>
                            <a:schemeClr val="tx1"/>
                          </a:solidFill>
                          <a:effectLst/>
                          <a:latin typeface="+mn-lt"/>
                          <a:ea typeface="+mn-ea"/>
                          <a:cs typeface="+mn-cs"/>
                        </a:rPr>
                        <a:t>Plan Estratégico Sectorial Publicado en página web de la entidad.</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Plan Estratégico Sectorial, publicado en la página web de la Entidad a 26 de febrero de 2016 (Inferior al límite 100%, posterior al limite 50%)</a:t>
                      </a:r>
                      <a:endParaRPr lang="es-CO" sz="1100" b="0" dirty="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endParaRPr lang="es-CO" sz="1100" dirty="0" smtClean="0">
                        <a:solidFill>
                          <a:schemeClr val="tx1"/>
                        </a:solidFill>
                        <a:effectLst/>
                        <a:latin typeface="+mn-lt"/>
                        <a:ea typeface="Calibri"/>
                        <a:cs typeface="Times New Roman"/>
                      </a:endParaRPr>
                    </a:p>
                    <a:p>
                      <a:pPr algn="ctr">
                        <a:lnSpc>
                          <a:spcPts val="500"/>
                        </a:lnSpc>
                        <a:spcBef>
                          <a:spcPts val="50"/>
                        </a:spcBef>
                        <a:spcAft>
                          <a:spcPts val="0"/>
                        </a:spcAft>
                      </a:pPr>
                      <a:endParaRPr lang="es-CO" sz="1100" dirty="0" smtClean="0">
                        <a:solidFill>
                          <a:schemeClr val="tx1"/>
                        </a:solidFill>
                        <a:effectLst/>
                        <a:latin typeface="+mn-lt"/>
                        <a:ea typeface="Calibri"/>
                        <a:cs typeface="Times New Roman"/>
                      </a:endParaRPr>
                    </a:p>
                    <a:p>
                      <a:pPr algn="ctr">
                        <a:lnSpc>
                          <a:spcPts val="500"/>
                        </a:lnSpc>
                        <a:spcBef>
                          <a:spcPts val="50"/>
                        </a:spcBef>
                        <a:spcAft>
                          <a:spcPts val="0"/>
                        </a:spcAft>
                      </a:pPr>
                      <a:endParaRPr lang="es-CO" sz="1100" dirty="0" smtClean="0">
                        <a:solidFill>
                          <a:schemeClr val="tx1"/>
                        </a:solidFill>
                        <a:effectLst/>
                        <a:latin typeface="+mn-lt"/>
                        <a:ea typeface="Calibri"/>
                        <a:cs typeface="Times New Roman"/>
                      </a:endParaRPr>
                    </a:p>
                    <a:p>
                      <a:pPr algn="ctr">
                        <a:lnSpc>
                          <a:spcPts val="500"/>
                        </a:lnSpc>
                        <a:spcBef>
                          <a:spcPts val="50"/>
                        </a:spcBef>
                        <a:spcAft>
                          <a:spcPts val="0"/>
                        </a:spcAft>
                      </a:pPr>
                      <a:endParaRPr lang="es-CO" sz="1100" dirty="0" smtClean="0">
                        <a:solidFill>
                          <a:schemeClr val="tx1"/>
                        </a:solidFill>
                        <a:effectLst/>
                        <a:latin typeface="+mn-lt"/>
                        <a:ea typeface="Calibri"/>
                        <a:cs typeface="Times New Roman"/>
                      </a:endParaRPr>
                    </a:p>
                    <a:p>
                      <a:pPr algn="ctr">
                        <a:lnSpc>
                          <a:spcPts val="500"/>
                        </a:lnSpc>
                        <a:spcBef>
                          <a:spcPts val="50"/>
                        </a:spcBef>
                        <a:spcAft>
                          <a:spcPts val="0"/>
                        </a:spcAft>
                      </a:pPr>
                      <a:endParaRPr lang="es-CO" sz="1100" dirty="0" smtClean="0">
                        <a:solidFill>
                          <a:schemeClr val="tx1"/>
                        </a:solidFill>
                        <a:effectLst/>
                        <a:latin typeface="+mn-lt"/>
                        <a:ea typeface="Calibri"/>
                        <a:cs typeface="Times New Roman"/>
                      </a:endParaRPr>
                    </a:p>
                    <a:p>
                      <a:pPr algn="ctr">
                        <a:lnSpc>
                          <a:spcPts val="500"/>
                        </a:lnSpc>
                        <a:spcBef>
                          <a:spcPts val="50"/>
                        </a:spcBef>
                        <a:spcAft>
                          <a:spcPts val="0"/>
                        </a:spcAft>
                      </a:pPr>
                      <a:endParaRPr lang="es-CO" sz="1100" dirty="0" smtClean="0">
                        <a:solidFill>
                          <a:schemeClr val="tx1"/>
                        </a:solidFill>
                        <a:effectLst/>
                        <a:latin typeface="+mn-lt"/>
                        <a:ea typeface="Calibri"/>
                        <a:cs typeface="Times New Roman"/>
                      </a:endParaRPr>
                    </a:p>
                    <a:p>
                      <a:pPr algn="ctr">
                        <a:lnSpc>
                          <a:spcPts val="500"/>
                        </a:lnSpc>
                        <a:spcBef>
                          <a:spcPts val="50"/>
                        </a:spcBef>
                        <a:spcAft>
                          <a:spcPts val="0"/>
                        </a:spcAft>
                      </a:pPr>
                      <a:endParaRPr lang="es-CO" sz="1100" dirty="0" smtClean="0">
                        <a:solidFill>
                          <a:schemeClr val="tx1"/>
                        </a:solidFill>
                        <a:effectLst/>
                        <a:latin typeface="+mn-lt"/>
                        <a:ea typeface="Calibri"/>
                        <a:cs typeface="Times New Roman"/>
                      </a:endParaRPr>
                    </a:p>
                    <a:p>
                      <a:pPr algn="ctr">
                        <a:lnSpc>
                          <a:spcPts val="500"/>
                        </a:lnSpc>
                        <a:spcBef>
                          <a:spcPts val="50"/>
                        </a:spcBef>
                        <a:spcAft>
                          <a:spcPts val="0"/>
                        </a:spcAft>
                      </a:pPr>
                      <a:r>
                        <a:rPr lang="es-CO" sz="1100" dirty="0" smtClean="0">
                          <a:solidFill>
                            <a:schemeClr val="tx1"/>
                          </a:solidFill>
                          <a:effectLst/>
                          <a:latin typeface="+mn-lt"/>
                          <a:ea typeface="Calibri"/>
                          <a:cs typeface="Times New Roman"/>
                        </a:rPr>
                        <a:t>  </a:t>
                      </a:r>
                    </a:p>
                    <a:p>
                      <a:pPr algn="ctr">
                        <a:lnSpc>
                          <a:spcPts val="500"/>
                        </a:lnSpc>
                        <a:spcBef>
                          <a:spcPts val="50"/>
                        </a:spcBef>
                        <a:spcAft>
                          <a:spcPts val="0"/>
                        </a:spcAft>
                      </a:pPr>
                      <a:r>
                        <a:rPr lang="es-CO" sz="1100" dirty="0" smtClean="0">
                          <a:solidFill>
                            <a:schemeClr val="tx1"/>
                          </a:solidFill>
                          <a:effectLst/>
                          <a:latin typeface="+mn-lt"/>
                          <a:ea typeface="Calibri"/>
                          <a:cs typeface="Times New Roman"/>
                        </a:rPr>
                        <a:t>100%</a:t>
                      </a:r>
                      <a:endParaRPr lang="es-CO" sz="1100" dirty="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MX" sz="1100" b="0" kern="1200" dirty="0" smtClean="0">
                        <a:solidFill>
                          <a:schemeClr val="tx1"/>
                        </a:solidFill>
                        <a:effectLst/>
                        <a:latin typeface="+mn-lt"/>
                        <a:ea typeface="Calibri"/>
                        <a:cs typeface="Times New Roman"/>
                      </a:endParaRPr>
                    </a:p>
                    <a:p>
                      <a:pPr marL="0" algn="ctr" defTabSz="914400" rtl="0" eaLnBrk="1" latinLnBrk="0" hangingPunct="1">
                        <a:lnSpc>
                          <a:spcPct val="100000"/>
                        </a:lnSpc>
                        <a:spcBef>
                          <a:spcPts val="5"/>
                        </a:spcBef>
                        <a:spcAft>
                          <a:spcPts val="0"/>
                        </a:spcAft>
                      </a:pPr>
                      <a:endParaRPr lang="es-MX" sz="1100" b="0" kern="1200" dirty="0" smtClean="0">
                        <a:solidFill>
                          <a:schemeClr val="tx1"/>
                        </a:solidFill>
                        <a:effectLst/>
                        <a:latin typeface="+mn-lt"/>
                        <a:ea typeface="Calibri"/>
                        <a:cs typeface="Times New Roman"/>
                      </a:endParaRPr>
                    </a:p>
                    <a:p>
                      <a:pPr marL="0" algn="ctr" defTabSz="914400" rtl="0" eaLnBrk="1" latinLnBrk="0" hangingPunct="1">
                        <a:lnSpc>
                          <a:spcPct val="100000"/>
                        </a:lnSpc>
                        <a:spcBef>
                          <a:spcPts val="5"/>
                        </a:spcBef>
                        <a:spcAft>
                          <a:spcPts val="0"/>
                        </a:spcAft>
                      </a:pPr>
                      <a:r>
                        <a:rPr lang="es-MX" sz="1100" b="0" kern="1200" dirty="0" smtClean="0">
                          <a:solidFill>
                            <a:schemeClr val="tx1"/>
                          </a:solidFill>
                          <a:effectLst/>
                          <a:latin typeface="+mn-lt"/>
                          <a:ea typeface="Calibri"/>
                          <a:cs typeface="Times New Roman"/>
                        </a:rPr>
                        <a:t>1° trimestre</a:t>
                      </a:r>
                    </a:p>
                    <a:p>
                      <a:pPr marL="0" algn="ctr" defTabSz="914400" rtl="0" eaLnBrk="1" latinLnBrk="0" hangingPunct="1">
                        <a:lnSpc>
                          <a:spcPct val="100000"/>
                        </a:lnSpc>
                        <a:spcBef>
                          <a:spcPts val="5"/>
                        </a:spcBef>
                        <a:spcAft>
                          <a:spcPts val="0"/>
                        </a:spcAft>
                      </a:pPr>
                      <a:r>
                        <a:rPr lang="es-MX" sz="1100" b="0" kern="1200" dirty="0" smtClean="0">
                          <a:solidFill>
                            <a:schemeClr val="tx1"/>
                          </a:solidFill>
                          <a:effectLst/>
                          <a:latin typeface="+mn-lt"/>
                          <a:ea typeface="Calibri"/>
                          <a:cs typeface="Times New Roman"/>
                        </a:rPr>
                        <a:t> 100</a:t>
                      </a:r>
                      <a:endParaRPr lang="es-CO" sz="1100" b="0" kern="1200" dirty="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r>
                        <a:rPr lang="es-MX" sz="1100" b="1" kern="1200" dirty="0" smtClean="0">
                          <a:solidFill>
                            <a:schemeClr val="tx1"/>
                          </a:solidFill>
                          <a:effectLst/>
                          <a:latin typeface="+mn-lt"/>
                          <a:ea typeface="Calibri"/>
                          <a:cs typeface="Times New Roman"/>
                        </a:rPr>
                        <a:t>100% de cumplimiento </a:t>
                      </a:r>
                    </a:p>
                    <a:p>
                      <a:pPr marL="0" algn="ctr" defTabSz="914400" rtl="0" eaLnBrk="1" latinLnBrk="0" hangingPunct="1">
                        <a:lnSpc>
                          <a:spcPct val="100000"/>
                        </a:lnSpc>
                        <a:spcBef>
                          <a:spcPts val="5"/>
                        </a:spcBef>
                        <a:spcAft>
                          <a:spcPts val="0"/>
                        </a:spcAft>
                      </a:pPr>
                      <a:endParaRPr lang="es-MX" sz="1100" b="0" kern="1200" dirty="0" smtClean="0">
                        <a:solidFill>
                          <a:schemeClr val="tx1"/>
                        </a:solidFill>
                        <a:effectLst/>
                        <a:latin typeface="+mn-lt"/>
                        <a:ea typeface="Calibri"/>
                        <a:cs typeface="Times New Roman"/>
                      </a:endParaRPr>
                    </a:p>
                    <a:p>
                      <a:pPr marL="0" algn="just" defTabSz="914400" rtl="0" eaLnBrk="1" latinLnBrk="0" hangingPunct="1">
                        <a:lnSpc>
                          <a:spcPct val="100000"/>
                        </a:lnSpc>
                        <a:spcBef>
                          <a:spcPts val="5"/>
                        </a:spcBef>
                        <a:spcAft>
                          <a:spcPts val="0"/>
                        </a:spcAft>
                      </a:pPr>
                      <a:r>
                        <a:rPr lang="es-MX" sz="1100" b="0" kern="1200" dirty="0" smtClean="0">
                          <a:solidFill>
                            <a:schemeClr val="tx1"/>
                          </a:solidFill>
                          <a:effectLst/>
                          <a:latin typeface="+mn-lt"/>
                          <a:ea typeface="Calibri"/>
                          <a:cs typeface="Times New Roman"/>
                        </a:rPr>
                        <a:t>El </a:t>
                      </a:r>
                      <a:r>
                        <a:rPr lang="es-CO" sz="1100" b="0" kern="1200" dirty="0" smtClean="0">
                          <a:solidFill>
                            <a:schemeClr val="tx1"/>
                          </a:solidFill>
                          <a:effectLst/>
                          <a:latin typeface="+mn-lt"/>
                          <a:ea typeface="Calibri"/>
                          <a:cs typeface="Times New Roman"/>
                        </a:rPr>
                        <a:t>Plan Estratégico Sectorial fue publicado en la página web de la CRA el día 26 de febrero de 2016. </a:t>
                      </a:r>
                    </a:p>
                    <a:p>
                      <a:pPr marL="0" algn="l" defTabSz="914400" rtl="0" eaLnBrk="1" latinLnBrk="0" hangingPunct="1">
                        <a:lnSpc>
                          <a:spcPct val="100000"/>
                        </a:lnSpc>
                        <a:spcBef>
                          <a:spcPts val="5"/>
                        </a:spcBef>
                        <a:spcAft>
                          <a:spcPts val="0"/>
                        </a:spcAft>
                      </a:pPr>
                      <a:r>
                        <a:rPr lang="es-CO" sz="1100" b="0" u="sng" kern="1200" dirty="0" smtClean="0">
                          <a:solidFill>
                            <a:srgbClr val="00B0F0"/>
                          </a:solidFill>
                          <a:effectLst/>
                          <a:latin typeface="+mn-lt"/>
                          <a:ea typeface="Calibri"/>
                          <a:cs typeface="Times New Roman"/>
                          <a:hlinkClick r:id="rId2"/>
                        </a:rPr>
                        <a:t>http://cra.gov.co/es/nuestra-gestion/politicas-y-planes/23747-plan-estrat</a:t>
                      </a:r>
                      <a:endParaRPr lang="es-CO" sz="1100" b="0" u="sng" kern="1200" dirty="0" smtClean="0">
                        <a:solidFill>
                          <a:srgbClr val="00B0F0"/>
                        </a:solidFill>
                        <a:effectLst/>
                        <a:latin typeface="+mn-lt"/>
                        <a:ea typeface="Calibri"/>
                        <a:cs typeface="Times New Roman"/>
                      </a:endParaRPr>
                    </a:p>
                    <a:p>
                      <a:pPr marL="0" algn="l" defTabSz="914400" rtl="0" eaLnBrk="1" latinLnBrk="0" hangingPunct="1">
                        <a:lnSpc>
                          <a:spcPct val="100000"/>
                        </a:lnSpc>
                        <a:spcBef>
                          <a:spcPts val="5"/>
                        </a:spcBef>
                        <a:spcAft>
                          <a:spcPts val="0"/>
                        </a:spcAft>
                      </a:pPr>
                      <a:endParaRPr lang="es-MX" sz="1100" b="0" kern="120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368152">
                <a:tc>
                  <a:txBody>
                    <a:bodyPr/>
                    <a:lstStyle/>
                    <a:p>
                      <a:pPr algn="ctr" fontAlgn="ctr"/>
                      <a:r>
                        <a:rPr lang="es-CO" sz="1100" b="0" i="0" u="none" strike="noStrike" dirty="0">
                          <a:solidFill>
                            <a:srgbClr val="000000"/>
                          </a:solidFill>
                          <a:effectLst/>
                          <a:latin typeface="+mn-lt"/>
                        </a:rPr>
                        <a:t>OAP </a:t>
                      </a:r>
                      <a:r>
                        <a:rPr lang="es-CO" sz="1100" b="0" i="0" u="none" strike="noStrike" dirty="0" smtClean="0">
                          <a:solidFill>
                            <a:srgbClr val="000000"/>
                          </a:solidFill>
                          <a:effectLst/>
                          <a:latin typeface="+mn-lt"/>
                        </a:rPr>
                        <a:t>2</a:t>
                      </a:r>
                      <a:endParaRPr lang="es-CO" sz="1100" b="0" i="0" u="none" strike="noStrike" dirty="0">
                        <a:solidFill>
                          <a:srgbClr val="000000"/>
                        </a:solidFill>
                        <a:effectLst/>
                        <a:latin typeface="+mn-lt"/>
                      </a:endParaRP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endParaRPr lang="es-MX" sz="1100" b="0" i="0" u="none" strike="noStrike" kern="1200" dirty="0" smtClean="0">
                        <a:solidFill>
                          <a:schemeClr val="dk1"/>
                        </a:solidFill>
                        <a:effectLst/>
                        <a:latin typeface="+mn-lt"/>
                        <a:ea typeface="+mn-ea"/>
                        <a:cs typeface="+mn-cs"/>
                      </a:endParaRPr>
                    </a:p>
                    <a:p>
                      <a:pPr marL="0" algn="ctr" defTabSz="914400" rtl="0" eaLnBrk="1" fontAlgn="ctr" latinLnBrk="0" hangingPunct="1">
                        <a:lnSpc>
                          <a:spcPct val="100000"/>
                        </a:lnSpc>
                        <a:spcBef>
                          <a:spcPts val="5"/>
                        </a:spcBef>
                        <a:spcAft>
                          <a:spcPts val="0"/>
                        </a:spcAft>
                      </a:pPr>
                      <a:endParaRPr lang="es-MX" sz="1100" b="0" i="0" u="none" strike="noStrike" kern="1200" dirty="0" smtClean="0">
                        <a:solidFill>
                          <a:schemeClr val="dk1"/>
                        </a:solidFill>
                        <a:effectLst/>
                        <a:latin typeface="+mn-lt"/>
                        <a:ea typeface="+mn-ea"/>
                        <a:cs typeface="+mn-cs"/>
                      </a:endParaRPr>
                    </a:p>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Formulación del Plan Estratégico Institucional</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endParaRPr lang="es-MX" sz="1100" b="0" kern="1200" dirty="0" smtClean="0">
                        <a:solidFill>
                          <a:schemeClr val="tx1"/>
                        </a:solidFill>
                        <a:effectLst/>
                        <a:latin typeface="+mn-lt"/>
                        <a:ea typeface="+mn-ea"/>
                        <a:cs typeface="+mn-cs"/>
                      </a:endParaRPr>
                    </a:p>
                    <a:p>
                      <a:pPr algn="ctr">
                        <a:lnSpc>
                          <a:spcPct val="100000"/>
                        </a:lnSpc>
                        <a:spcBef>
                          <a:spcPts val="50"/>
                        </a:spcBef>
                        <a:spcAft>
                          <a:spcPts val="0"/>
                        </a:spcAft>
                      </a:pPr>
                      <a:endParaRPr lang="es-MX" sz="1100" b="0" kern="1200" dirty="0" smtClean="0">
                        <a:solidFill>
                          <a:schemeClr val="tx1"/>
                        </a:solidFill>
                        <a:effectLst/>
                        <a:latin typeface="+mn-lt"/>
                        <a:ea typeface="+mn-ea"/>
                        <a:cs typeface="+mn-cs"/>
                      </a:endParaRPr>
                    </a:p>
                    <a:p>
                      <a:pPr algn="ctr">
                        <a:lnSpc>
                          <a:spcPct val="100000"/>
                        </a:lnSpc>
                        <a:spcBef>
                          <a:spcPts val="50"/>
                        </a:spcBef>
                        <a:spcAft>
                          <a:spcPts val="0"/>
                        </a:spcAft>
                      </a:pPr>
                      <a:r>
                        <a:rPr lang="es-CO" sz="1100" b="0" kern="1200" dirty="0" smtClean="0">
                          <a:solidFill>
                            <a:schemeClr val="tx1"/>
                          </a:solidFill>
                          <a:effectLst/>
                          <a:latin typeface="+mn-lt"/>
                          <a:ea typeface="+mn-ea"/>
                          <a:cs typeface="+mn-cs"/>
                        </a:rPr>
                        <a:t>Plan Estratégico Institucional publicado en página web de la entidad</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CO"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Plan Estratégico Institucional, publicado en la página web de la Entidad a 31 de diciembre de 2016 (Inferior al límite 100%, posterior al limite 50%)</a:t>
                      </a:r>
                      <a:endParaRPr lang="es-CO" sz="1100" b="0" dirty="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endParaRPr lang="es-MX" sz="1100" dirty="0" smtClean="0">
                        <a:solidFill>
                          <a:schemeClr val="tx1"/>
                        </a:solidFill>
                        <a:effectLst/>
                        <a:latin typeface="+mn-lt"/>
                        <a:ea typeface="Calibri"/>
                        <a:cs typeface="Times New Roman"/>
                      </a:endParaRPr>
                    </a:p>
                    <a:p>
                      <a:pPr algn="ctr">
                        <a:lnSpc>
                          <a:spcPts val="500"/>
                        </a:lnSpc>
                        <a:spcBef>
                          <a:spcPts val="50"/>
                        </a:spcBef>
                        <a:spcAft>
                          <a:spcPts val="0"/>
                        </a:spcAft>
                      </a:pPr>
                      <a:endParaRPr lang="es-MX" sz="1100" dirty="0" smtClean="0">
                        <a:solidFill>
                          <a:schemeClr val="tx1"/>
                        </a:solidFill>
                        <a:effectLst/>
                        <a:latin typeface="+mn-lt"/>
                        <a:ea typeface="Calibri"/>
                        <a:cs typeface="Times New Roman"/>
                      </a:endParaRPr>
                    </a:p>
                    <a:p>
                      <a:pPr algn="ctr">
                        <a:lnSpc>
                          <a:spcPts val="500"/>
                        </a:lnSpc>
                        <a:spcBef>
                          <a:spcPts val="50"/>
                        </a:spcBef>
                        <a:spcAft>
                          <a:spcPts val="0"/>
                        </a:spcAft>
                      </a:pPr>
                      <a:endParaRPr lang="es-MX" sz="1100" dirty="0" smtClean="0">
                        <a:solidFill>
                          <a:schemeClr val="tx1"/>
                        </a:solidFill>
                        <a:effectLst/>
                        <a:latin typeface="+mn-lt"/>
                        <a:ea typeface="Calibri"/>
                        <a:cs typeface="Times New Roman"/>
                      </a:endParaRPr>
                    </a:p>
                    <a:p>
                      <a:pPr algn="ctr">
                        <a:lnSpc>
                          <a:spcPts val="500"/>
                        </a:lnSpc>
                        <a:spcBef>
                          <a:spcPts val="50"/>
                        </a:spcBef>
                        <a:spcAft>
                          <a:spcPts val="0"/>
                        </a:spcAft>
                      </a:pPr>
                      <a:endParaRPr lang="es-MX" sz="1100" dirty="0" smtClean="0">
                        <a:solidFill>
                          <a:schemeClr val="tx1"/>
                        </a:solidFill>
                        <a:effectLst/>
                        <a:latin typeface="+mn-lt"/>
                        <a:ea typeface="Calibri"/>
                        <a:cs typeface="Times New Roman"/>
                      </a:endParaRPr>
                    </a:p>
                    <a:p>
                      <a:pPr algn="ctr">
                        <a:lnSpc>
                          <a:spcPts val="500"/>
                        </a:lnSpc>
                        <a:spcBef>
                          <a:spcPts val="50"/>
                        </a:spcBef>
                        <a:spcAft>
                          <a:spcPts val="0"/>
                        </a:spcAft>
                      </a:pPr>
                      <a:endParaRPr lang="es-MX" sz="1100" dirty="0" smtClean="0">
                        <a:solidFill>
                          <a:schemeClr val="tx1"/>
                        </a:solidFill>
                        <a:effectLst/>
                        <a:latin typeface="+mn-lt"/>
                        <a:ea typeface="Calibri"/>
                        <a:cs typeface="Times New Roman"/>
                      </a:endParaRPr>
                    </a:p>
                    <a:p>
                      <a:pPr algn="ctr">
                        <a:lnSpc>
                          <a:spcPts val="500"/>
                        </a:lnSpc>
                        <a:spcBef>
                          <a:spcPts val="50"/>
                        </a:spcBef>
                        <a:spcAft>
                          <a:spcPts val="0"/>
                        </a:spcAft>
                      </a:pPr>
                      <a:endParaRPr lang="es-MX" sz="1100" dirty="0" smtClean="0">
                        <a:solidFill>
                          <a:schemeClr val="tx1"/>
                        </a:solidFill>
                        <a:effectLst/>
                        <a:latin typeface="+mn-lt"/>
                        <a:ea typeface="Calibri"/>
                        <a:cs typeface="Times New Roman"/>
                      </a:endParaRPr>
                    </a:p>
                    <a:p>
                      <a:pPr algn="ctr">
                        <a:lnSpc>
                          <a:spcPts val="500"/>
                        </a:lnSpc>
                        <a:spcBef>
                          <a:spcPts val="50"/>
                        </a:spcBef>
                        <a:spcAft>
                          <a:spcPts val="0"/>
                        </a:spcAft>
                      </a:pPr>
                      <a:endParaRPr lang="es-MX" sz="1100" dirty="0" smtClean="0">
                        <a:solidFill>
                          <a:schemeClr val="tx1"/>
                        </a:solidFill>
                        <a:effectLst/>
                        <a:latin typeface="+mn-lt"/>
                        <a:ea typeface="Calibri"/>
                        <a:cs typeface="Times New Roman"/>
                      </a:endParaRPr>
                    </a:p>
                    <a:p>
                      <a:pPr algn="ctr">
                        <a:lnSpc>
                          <a:spcPts val="500"/>
                        </a:lnSpc>
                        <a:spcBef>
                          <a:spcPts val="50"/>
                        </a:spcBef>
                        <a:spcAft>
                          <a:spcPts val="0"/>
                        </a:spcAft>
                      </a:pPr>
                      <a:endParaRPr lang="es-MX" sz="1100" dirty="0" smtClean="0">
                        <a:solidFill>
                          <a:schemeClr val="tx1"/>
                        </a:solidFill>
                        <a:effectLst/>
                        <a:latin typeface="+mn-lt"/>
                        <a:ea typeface="Calibri"/>
                        <a:cs typeface="Times New Roman"/>
                      </a:endParaRPr>
                    </a:p>
                    <a:p>
                      <a:pPr algn="ctr">
                        <a:lnSpc>
                          <a:spcPts val="500"/>
                        </a:lnSpc>
                        <a:spcBef>
                          <a:spcPts val="50"/>
                        </a:spcBef>
                        <a:spcAft>
                          <a:spcPts val="0"/>
                        </a:spcAft>
                      </a:pPr>
                      <a:r>
                        <a:rPr lang="es-CO" sz="1100" dirty="0" smtClean="0">
                          <a:solidFill>
                            <a:schemeClr val="tx1"/>
                          </a:solidFill>
                          <a:effectLst/>
                          <a:latin typeface="+mn-lt"/>
                          <a:ea typeface="Calibri"/>
                          <a:cs typeface="Times New Roman"/>
                        </a:rPr>
                        <a:t> </a:t>
                      </a:r>
                    </a:p>
                    <a:p>
                      <a:pPr algn="ctr">
                        <a:lnSpc>
                          <a:spcPts val="500"/>
                        </a:lnSpc>
                        <a:spcBef>
                          <a:spcPts val="50"/>
                        </a:spcBef>
                        <a:spcAft>
                          <a:spcPts val="0"/>
                        </a:spcAft>
                      </a:pPr>
                      <a:r>
                        <a:rPr lang="es-CO" sz="1100" b="0" dirty="0" smtClean="0">
                          <a:solidFill>
                            <a:schemeClr val="tx1"/>
                          </a:solidFill>
                          <a:effectLst/>
                          <a:latin typeface="+mn-lt"/>
                          <a:ea typeface="Calibri"/>
                          <a:cs typeface="Times New Roman"/>
                        </a:rPr>
                        <a:t>100%</a:t>
                      </a:r>
                      <a:endParaRPr lang="es-CO" sz="1100" b="0" dirty="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algn="ct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algn="ct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algn="ctr">
                        <a:lnSpc>
                          <a:spcPts val="950"/>
                        </a:lnSpc>
                        <a:spcBef>
                          <a:spcPts val="15"/>
                        </a:spcBef>
                        <a:spcAft>
                          <a:spcPts val="0"/>
                        </a:spcAft>
                      </a:pPr>
                      <a:endParaRPr lang="es-MX" sz="1100" b="1"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4° trimestre</a:t>
                      </a:r>
                    </a:p>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100</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endParaRPr lang="es-MX" sz="1100" b="0" kern="1200" dirty="0" smtClean="0">
                        <a:solidFill>
                          <a:schemeClr val="tx1"/>
                        </a:solidFill>
                        <a:effectLst/>
                        <a:latin typeface="+mn-lt"/>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r>
                        <a:rPr lang="es-MX" sz="1100" b="1" kern="1200" dirty="0" smtClean="0">
                          <a:solidFill>
                            <a:schemeClr val="tx1"/>
                          </a:solidFill>
                          <a:effectLst/>
                          <a:latin typeface="+mn-lt"/>
                          <a:ea typeface="Calibri"/>
                          <a:cs typeface="Times New Roman"/>
                        </a:rPr>
                        <a:t>100% de cumplimiento </a:t>
                      </a:r>
                    </a:p>
                    <a:p>
                      <a:pPr algn="ctr">
                        <a:lnSpc>
                          <a:spcPts val="950"/>
                        </a:lnSpc>
                        <a:spcBef>
                          <a:spcPts val="15"/>
                        </a:spcBef>
                        <a:spcAft>
                          <a:spcPts val="0"/>
                        </a:spcAft>
                      </a:pPr>
                      <a:endParaRPr lang="es-CO" sz="1100" b="0"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dirty="0" smtClean="0">
                          <a:solidFill>
                            <a:schemeClr val="tx1"/>
                          </a:solidFill>
                          <a:effectLst/>
                          <a:latin typeface="+mn-lt"/>
                          <a:ea typeface="Calibri"/>
                          <a:cs typeface="Times New Roman"/>
                        </a:rPr>
                        <a:t>El Plan Estratégico Quinquenal  publicado el 29 de diciembre de 2016.</a:t>
                      </a:r>
                    </a:p>
                    <a:p>
                      <a:pPr algn="l">
                        <a:lnSpc>
                          <a:spcPts val="950"/>
                        </a:lnSpc>
                        <a:spcBef>
                          <a:spcPts val="15"/>
                        </a:spcBef>
                        <a:spcAft>
                          <a:spcPts val="0"/>
                        </a:spcAft>
                      </a:pPr>
                      <a:r>
                        <a:rPr lang="es-CO" sz="1100" b="0" u="sng" dirty="0" smtClean="0">
                          <a:solidFill>
                            <a:schemeClr val="tx1"/>
                          </a:solidFill>
                          <a:effectLst/>
                          <a:latin typeface="+mn-lt"/>
                          <a:ea typeface="Calibri"/>
                          <a:cs typeface="Times New Roman"/>
                        </a:rPr>
                        <a:t>http://cra.gov.co/apc-aa-files/31663137343035333435343330306137/plan-estratgico-quinquenal-cra-2016-2020.pdf</a:t>
                      </a: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793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102773"/>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4184708269"/>
              </p:ext>
            </p:extLst>
          </p:nvPr>
        </p:nvGraphicFramePr>
        <p:xfrm>
          <a:off x="33679" y="1196752"/>
          <a:ext cx="9001000" cy="2719288"/>
        </p:xfrm>
        <a:graphic>
          <a:graphicData uri="http://schemas.openxmlformats.org/drawingml/2006/table">
            <a:tbl>
              <a:tblPr firstRow="1" firstCol="1" lastRow="1" lastCol="1" bandRow="1" bandCol="1">
                <a:tableStyleId>{5C22544A-7EE6-4342-B048-85BDC9FD1C3A}</a:tableStyleId>
              </a:tblPr>
              <a:tblGrid>
                <a:gridCol w="576064">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369969">
                  <a:extLst>
                    <a:ext uri="{9D8B030D-6E8A-4147-A177-3AD203B41FA5}">
                      <a16:colId xmlns:a16="http://schemas.microsoft.com/office/drawing/2014/main" val="20002"/>
                    </a:ext>
                  </a:extLst>
                </a:gridCol>
                <a:gridCol w="790271">
                  <a:extLst>
                    <a:ext uri="{9D8B030D-6E8A-4147-A177-3AD203B41FA5}">
                      <a16:colId xmlns:a16="http://schemas.microsoft.com/office/drawing/2014/main" val="20003"/>
                    </a:ext>
                  </a:extLst>
                </a:gridCol>
                <a:gridCol w="649889">
                  <a:extLst>
                    <a:ext uri="{9D8B030D-6E8A-4147-A177-3AD203B41FA5}">
                      <a16:colId xmlns:a16="http://schemas.microsoft.com/office/drawing/2014/main" val="20004"/>
                    </a:ext>
                  </a:extLst>
                </a:gridCol>
                <a:gridCol w="718263">
                  <a:extLst>
                    <a:ext uri="{9D8B030D-6E8A-4147-A177-3AD203B41FA5}">
                      <a16:colId xmlns:a16="http://schemas.microsoft.com/office/drawing/2014/main" val="20005"/>
                    </a:ext>
                  </a:extLst>
                </a:gridCol>
                <a:gridCol w="3888432">
                  <a:extLst>
                    <a:ext uri="{9D8B030D-6E8A-4147-A177-3AD203B41FA5}">
                      <a16:colId xmlns:a16="http://schemas.microsoft.com/office/drawing/2014/main" val="20006"/>
                    </a:ext>
                  </a:extLst>
                </a:gridCol>
              </a:tblGrid>
              <a:tr h="475636">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2084288">
                <a:tc>
                  <a:txBody>
                    <a:bodyPr/>
                    <a:lstStyle/>
                    <a:p>
                      <a:pPr algn="ctr" fontAlgn="ctr"/>
                      <a:r>
                        <a:rPr lang="es-CO" sz="1100" b="0" i="0" u="none" strike="noStrike" dirty="0" smtClean="0">
                          <a:solidFill>
                            <a:srgbClr val="000000"/>
                          </a:solidFill>
                          <a:effectLst/>
                          <a:latin typeface="+mn-lt"/>
                        </a:rPr>
                        <a:t>OAP 62</a:t>
                      </a:r>
                      <a:endParaRPr lang="es-CO" sz="1100" b="0" i="0" u="none" strike="noStrike" dirty="0">
                        <a:solidFill>
                          <a:srgbClr val="000000"/>
                        </a:solidFill>
                        <a:effectLst/>
                        <a:latin typeface="Calibri"/>
                      </a:endParaRP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Plan de RAEE actualizado e Implementado.</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Un documento del Plan de manejo de residuos de aparatos eléctricos y electrónicos RAEE, actualizado e implementado, como lo establece la estrategia GEL (Decreto 2573 de 2014)</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100%</a:t>
                      </a: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3er</a:t>
                      </a:r>
                      <a:r>
                        <a:rPr lang="es-MX" sz="1100" b="0" baseline="0" dirty="0" smtClean="0">
                          <a:solidFill>
                            <a:schemeClr val="tx1"/>
                          </a:solidFill>
                          <a:effectLst/>
                          <a:latin typeface="Calibri"/>
                          <a:ea typeface="Calibri"/>
                          <a:cs typeface="Times New Roman"/>
                        </a:rPr>
                        <a:t> y 4° Trimestre</a:t>
                      </a:r>
                    </a:p>
                    <a:p>
                      <a:pPr algn="ctr">
                        <a:lnSpc>
                          <a:spcPts val="950"/>
                        </a:lnSpc>
                        <a:spcBef>
                          <a:spcPts val="15"/>
                        </a:spcBef>
                        <a:spcAft>
                          <a:spcPts val="0"/>
                        </a:spcAft>
                      </a:pPr>
                      <a:endParaRPr lang="es-MX" sz="1100" b="0" baseline="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baseline="0" dirty="0" smtClean="0">
                          <a:solidFill>
                            <a:schemeClr val="tx1"/>
                          </a:solidFill>
                          <a:effectLst/>
                          <a:latin typeface="Calibri"/>
                          <a:ea typeface="Calibri"/>
                          <a:cs typeface="Times New Roman"/>
                        </a:rPr>
                        <a:t>1</a:t>
                      </a:r>
                      <a:endParaRPr lang="es-MX" sz="1100" b="0" dirty="0" smtClean="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fontAlgn="ctr"/>
                      <a:r>
                        <a:rPr lang="es-MX" sz="1200" b="1" i="0" u="none" strike="noStrike" dirty="0" smtClean="0">
                          <a:solidFill>
                            <a:srgbClr val="000000"/>
                          </a:solidFill>
                          <a:effectLst/>
                          <a:latin typeface="Calibri"/>
                        </a:rPr>
                        <a:t>100%</a:t>
                      </a:r>
                      <a:r>
                        <a:rPr lang="es-MX" sz="1200" b="1" i="0" u="none" strike="noStrike" baseline="0" dirty="0" smtClean="0">
                          <a:solidFill>
                            <a:srgbClr val="000000"/>
                          </a:solidFill>
                          <a:effectLst/>
                          <a:latin typeface="Calibri"/>
                        </a:rPr>
                        <a:t> de cumplimiento </a:t>
                      </a:r>
                      <a:endParaRPr lang="es-CO" sz="1200" b="1" i="0" u="none" strike="noStrike" baseline="0" dirty="0" smtClean="0">
                        <a:solidFill>
                          <a:srgbClr val="000000"/>
                        </a:solidFill>
                        <a:effectLst/>
                        <a:latin typeface="Calibri"/>
                      </a:endParaRPr>
                    </a:p>
                    <a:p>
                      <a:pPr algn="ctr" fontAlgn="ctr"/>
                      <a:endParaRPr lang="es-CO" sz="800" b="0" i="0" u="none" strike="noStrike" dirty="0" smtClean="0">
                        <a:solidFill>
                          <a:srgbClr val="000000"/>
                        </a:solidFill>
                        <a:effectLst/>
                        <a:latin typeface="Calibri"/>
                      </a:endParaRPr>
                    </a:p>
                    <a:p>
                      <a:pPr algn="just" fontAlgn="ctr"/>
                      <a:r>
                        <a:rPr lang="es-CO" sz="1100" b="0" i="0" u="none" strike="noStrike" baseline="0" dirty="0" smtClean="0">
                          <a:solidFill>
                            <a:srgbClr val="000000"/>
                          </a:solidFill>
                          <a:effectLst/>
                          <a:latin typeface="+mn-lt"/>
                        </a:rPr>
                        <a:t>Documento aprobado en Comité SIGC # 9 del 22 de septiembre de 2016.</a:t>
                      </a:r>
                      <a:endParaRPr lang="es-MX" sz="1100" b="0" i="0" u="none" strike="noStrike" dirty="0" smtClean="0">
                        <a:solidFill>
                          <a:srgbClr val="000000"/>
                        </a:solidFill>
                        <a:effectLst/>
                        <a:latin typeface="Calibri"/>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217"/>
            <a:ext cx="1368152" cy="86847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15516" y="5950262"/>
            <a:ext cx="3528392" cy="246221"/>
          </a:xfrm>
          <a:prstGeom prst="rect">
            <a:avLst/>
          </a:prstGeom>
          <a:noFill/>
        </p:spPr>
        <p:txBody>
          <a:bodyPr wrap="square" rtlCol="0">
            <a:spAutoFit/>
          </a:bodyPr>
          <a:lstStyle/>
          <a:p>
            <a:r>
              <a:rPr lang="es-ES" sz="1000" dirty="0" smtClean="0"/>
              <a:t>* Valor informado por la oficina responsable de la actividad</a:t>
            </a:r>
            <a:endParaRPr lang="es-ES" sz="1000" dirty="0"/>
          </a:p>
        </p:txBody>
      </p:sp>
      <p:graphicFrame>
        <p:nvGraphicFramePr>
          <p:cNvPr id="2" name="Tabla 1"/>
          <p:cNvGraphicFramePr>
            <a:graphicFrameLocks noGrp="1"/>
          </p:cNvGraphicFramePr>
          <p:nvPr>
            <p:extLst>
              <p:ext uri="{D42A27DB-BD31-4B8C-83A1-F6EECF244321}">
                <p14:modId xmlns:p14="http://schemas.microsoft.com/office/powerpoint/2010/main" val="4244001109"/>
              </p:ext>
            </p:extLst>
          </p:nvPr>
        </p:nvGraphicFramePr>
        <p:xfrm>
          <a:off x="39369" y="3805171"/>
          <a:ext cx="8995310" cy="1508760"/>
        </p:xfrm>
        <a:graphic>
          <a:graphicData uri="http://schemas.openxmlformats.org/drawingml/2006/table">
            <a:tbl>
              <a:tblPr firstRow="1" firstCol="1" lastRow="1" lastCol="1" bandRow="1" bandCol="1">
                <a:tableStyleId>{5C22544A-7EE6-4342-B048-85BDC9FD1C3A}</a:tableStyleId>
              </a:tblPr>
              <a:tblGrid>
                <a:gridCol w="572191">
                  <a:extLst>
                    <a:ext uri="{9D8B030D-6E8A-4147-A177-3AD203B41FA5}">
                      <a16:colId xmlns:a16="http://schemas.microsoft.com/office/drawing/2014/main" val="257722054"/>
                    </a:ext>
                  </a:extLst>
                </a:gridCol>
                <a:gridCol w="1008112">
                  <a:extLst>
                    <a:ext uri="{9D8B030D-6E8A-4147-A177-3AD203B41FA5}">
                      <a16:colId xmlns:a16="http://schemas.microsoft.com/office/drawing/2014/main" val="856014322"/>
                    </a:ext>
                  </a:extLst>
                </a:gridCol>
                <a:gridCol w="1368152">
                  <a:extLst>
                    <a:ext uri="{9D8B030D-6E8A-4147-A177-3AD203B41FA5}">
                      <a16:colId xmlns:a16="http://schemas.microsoft.com/office/drawing/2014/main" val="3282607492"/>
                    </a:ext>
                  </a:extLst>
                </a:gridCol>
                <a:gridCol w="792088">
                  <a:extLst>
                    <a:ext uri="{9D8B030D-6E8A-4147-A177-3AD203B41FA5}">
                      <a16:colId xmlns:a16="http://schemas.microsoft.com/office/drawing/2014/main" val="838349346"/>
                    </a:ext>
                  </a:extLst>
                </a:gridCol>
                <a:gridCol w="648072">
                  <a:extLst>
                    <a:ext uri="{9D8B030D-6E8A-4147-A177-3AD203B41FA5}">
                      <a16:colId xmlns:a16="http://schemas.microsoft.com/office/drawing/2014/main" val="1069391810"/>
                    </a:ext>
                  </a:extLst>
                </a:gridCol>
                <a:gridCol w="720080">
                  <a:extLst>
                    <a:ext uri="{9D8B030D-6E8A-4147-A177-3AD203B41FA5}">
                      <a16:colId xmlns:a16="http://schemas.microsoft.com/office/drawing/2014/main" val="3676922160"/>
                    </a:ext>
                  </a:extLst>
                </a:gridCol>
                <a:gridCol w="3886615">
                  <a:extLst>
                    <a:ext uri="{9D8B030D-6E8A-4147-A177-3AD203B41FA5}">
                      <a16:colId xmlns:a16="http://schemas.microsoft.com/office/drawing/2014/main" val="2720536020"/>
                    </a:ext>
                  </a:extLst>
                </a:gridCol>
              </a:tblGrid>
              <a:tr h="1414539">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OAP 63</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Sistema de gestión de la seguridad de la información, formulado e implementado,  según  estrategia GEL.</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Formular e implementar el Sistema de gestión de la seguridad de la información, acorde a los lineamientos de GEL, según lo establecido en el Decreto 2573 de 2014.</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dirty="0" smtClean="0">
                          <a:solidFill>
                            <a:schemeClr val="tx1"/>
                          </a:solidFill>
                          <a:effectLst/>
                          <a:latin typeface="Calibri"/>
                          <a:ea typeface="Calibri"/>
                          <a:cs typeface="Times New Roman"/>
                        </a:rPr>
                        <a:t>100%</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2°, 3er</a:t>
                      </a:r>
                      <a:r>
                        <a:rPr lang="es-MX" sz="1100" b="0" baseline="0" dirty="0" smtClean="0">
                          <a:solidFill>
                            <a:schemeClr val="tx1"/>
                          </a:solidFill>
                          <a:effectLst/>
                          <a:latin typeface="+mn-lt"/>
                          <a:ea typeface="Calibri"/>
                          <a:cs typeface="Times New Roman"/>
                        </a:rPr>
                        <a:t> y 4° Trimestre</a:t>
                      </a:r>
                    </a:p>
                    <a:p>
                      <a:pPr algn="ctr">
                        <a:lnSpc>
                          <a:spcPts val="950"/>
                        </a:lnSpc>
                        <a:spcBef>
                          <a:spcPts val="15"/>
                        </a:spcBef>
                        <a:spcAft>
                          <a:spcPts val="0"/>
                        </a:spcAft>
                      </a:pPr>
                      <a:r>
                        <a:rPr lang="es-MX" sz="1100" b="0" baseline="0" dirty="0" smtClean="0">
                          <a:solidFill>
                            <a:schemeClr val="tx1"/>
                          </a:solidFill>
                          <a:effectLst/>
                          <a:latin typeface="+mn-lt"/>
                          <a:ea typeface="Calibri"/>
                          <a:cs typeface="Times New Roman"/>
                        </a:rPr>
                        <a:t>100</a:t>
                      </a:r>
                      <a:endParaRPr lang="es-MX" sz="1100" b="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100% de cumplimiento</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just">
                        <a:lnSpc>
                          <a:spcPts val="950"/>
                        </a:lnSpc>
                        <a:spcBef>
                          <a:spcPts val="15"/>
                        </a:spcBef>
                        <a:spcAft>
                          <a:spcPts val="0"/>
                        </a:spcAft>
                      </a:pPr>
                      <a:r>
                        <a:rPr lang="es-MX" sz="1100" b="0" dirty="0" smtClean="0">
                          <a:solidFill>
                            <a:schemeClr val="tx1"/>
                          </a:solidFill>
                          <a:effectLst/>
                          <a:latin typeface="Calibri"/>
                          <a:ea typeface="Calibri"/>
                          <a:cs typeface="Times New Roman"/>
                        </a:rPr>
                        <a:t>Se cumplió con la meta establecida en la formulación e implementación del sistema de gestión de seguridad de la información.</a:t>
                      </a:r>
                    </a:p>
                  </a:txBody>
                  <a:tcPr marL="0" marR="0" marT="0" marB="0" anchor="ctr">
                    <a:solidFill>
                      <a:schemeClr val="accent1">
                        <a:lumMod val="40000"/>
                        <a:lumOff val="60000"/>
                      </a:schemeClr>
                    </a:solidFill>
                  </a:tcPr>
                </a:tc>
                <a:extLst>
                  <a:ext uri="{0D108BD9-81ED-4DB2-BD59-A6C34878D82A}">
                    <a16:rowId xmlns:a16="http://schemas.microsoft.com/office/drawing/2014/main" val="1386884534"/>
                  </a:ext>
                </a:extLst>
              </a:tr>
            </a:tbl>
          </a:graphicData>
        </a:graphic>
      </p:graphicFrame>
    </p:spTree>
    <p:extLst>
      <p:ext uri="{BB962C8B-B14F-4D97-AF65-F5344CB8AC3E}">
        <p14:creationId xmlns:p14="http://schemas.microsoft.com/office/powerpoint/2010/main" val="3821178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411763" y="149730"/>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878543158"/>
              </p:ext>
            </p:extLst>
          </p:nvPr>
        </p:nvGraphicFramePr>
        <p:xfrm>
          <a:off x="107504" y="1124744"/>
          <a:ext cx="8856986" cy="3960440"/>
        </p:xfrm>
        <a:graphic>
          <a:graphicData uri="http://schemas.openxmlformats.org/drawingml/2006/table">
            <a:tbl>
              <a:tblPr firstRow="1" firstCol="1" lastRow="1" lastCol="1" bandRow="1" bandCol="1">
                <a:tableStyleId>{5C22544A-7EE6-4342-B048-85BDC9FD1C3A}</a:tableStyleId>
              </a:tblPr>
              <a:tblGrid>
                <a:gridCol w="72008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3240362">
                  <a:extLst>
                    <a:ext uri="{9D8B030D-6E8A-4147-A177-3AD203B41FA5}">
                      <a16:colId xmlns:a16="http://schemas.microsoft.com/office/drawing/2014/main" val="20006"/>
                    </a:ext>
                  </a:extLst>
                </a:gridCol>
              </a:tblGrid>
              <a:tr h="745701">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3214739">
                <a:tc>
                  <a:txBody>
                    <a:bodyPr/>
                    <a:lstStyle/>
                    <a:p>
                      <a:pPr algn="ctr" fontAlgn="ctr"/>
                      <a:r>
                        <a:rPr lang="es-CO" sz="1100" b="0" i="0" u="none" strike="noStrike" dirty="0" smtClean="0">
                          <a:solidFill>
                            <a:srgbClr val="000000"/>
                          </a:solidFill>
                          <a:effectLst/>
                          <a:latin typeface="+mn-lt"/>
                        </a:rPr>
                        <a:t>SAF 64</a:t>
                      </a:r>
                      <a:endParaRPr lang="es-CO" sz="1100" b="0" i="0" u="none" strike="noStrike" dirty="0">
                        <a:solidFill>
                          <a:srgbClr val="000000"/>
                        </a:solidFill>
                        <a:effectLst/>
                        <a:latin typeface="Calibri"/>
                      </a:endParaRP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Elaboración e implementación de Programas de Gestión Documental en las entidades del sector, atendiendo las directrices del archivo general de la Nación.</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Elaboración e Implementación del programa de Gestión Documental en la Entidad, atendiendo las directrices del AGN.</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100%</a:t>
                      </a: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baseline="0" dirty="0" smtClean="0">
                          <a:solidFill>
                            <a:schemeClr val="tx1"/>
                          </a:solidFill>
                          <a:effectLst/>
                          <a:latin typeface="Calibri"/>
                          <a:ea typeface="Calibri"/>
                          <a:cs typeface="Times New Roman"/>
                        </a:rPr>
                        <a:t>4° Trimestre</a:t>
                      </a:r>
                    </a:p>
                    <a:p>
                      <a:pPr algn="ctr">
                        <a:lnSpc>
                          <a:spcPts val="950"/>
                        </a:lnSpc>
                        <a:spcBef>
                          <a:spcPts val="15"/>
                        </a:spcBef>
                        <a:spcAft>
                          <a:spcPts val="0"/>
                        </a:spcAft>
                      </a:pPr>
                      <a:r>
                        <a:rPr lang="es-MX" sz="1100" b="0" baseline="0" dirty="0" smtClean="0">
                          <a:solidFill>
                            <a:schemeClr val="tx1"/>
                          </a:solidFill>
                          <a:effectLst/>
                          <a:latin typeface="Calibri"/>
                          <a:ea typeface="Calibri"/>
                          <a:cs typeface="Times New Roman"/>
                        </a:rPr>
                        <a:t>100</a:t>
                      </a:r>
                      <a:endParaRPr lang="es-MX" sz="1100" b="0" dirty="0" smtClean="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fontAlgn="ctr"/>
                      <a:r>
                        <a:rPr lang="es-MX" sz="1200" b="1" i="0" u="none" strike="noStrike" dirty="0" smtClean="0">
                          <a:solidFill>
                            <a:schemeClr val="tx1"/>
                          </a:solidFill>
                          <a:effectLst/>
                          <a:latin typeface="Calibri"/>
                        </a:rPr>
                        <a:t>50%</a:t>
                      </a:r>
                      <a:r>
                        <a:rPr lang="es-MX" sz="1200" b="1" i="0" u="none" strike="noStrike" baseline="0" dirty="0" smtClean="0">
                          <a:solidFill>
                            <a:schemeClr val="tx1"/>
                          </a:solidFill>
                          <a:effectLst/>
                          <a:latin typeface="Calibri"/>
                        </a:rPr>
                        <a:t> de cumplimiento </a:t>
                      </a:r>
                      <a:endParaRPr lang="es-CO" sz="1200" b="1" i="0" u="none" strike="noStrike" baseline="0" dirty="0" smtClean="0">
                        <a:solidFill>
                          <a:schemeClr val="tx1"/>
                        </a:solidFill>
                        <a:effectLst/>
                        <a:latin typeface="Calibri"/>
                      </a:endParaRPr>
                    </a:p>
                    <a:p>
                      <a:pPr algn="ctr" fontAlgn="ctr"/>
                      <a:endParaRPr lang="es-CO" sz="800" b="0" i="0" u="none" strike="noStrike" dirty="0" smtClean="0">
                        <a:solidFill>
                          <a:schemeClr val="tx1"/>
                        </a:solidFill>
                        <a:effectLst/>
                        <a:latin typeface="Calibri"/>
                      </a:endParaRPr>
                    </a:p>
                    <a:p>
                      <a:pPr algn="just" fontAlgn="ctr"/>
                      <a:r>
                        <a:rPr lang="es-CO" sz="1200" b="0" i="0" u="none" strike="noStrike" baseline="0" dirty="0" smtClean="0">
                          <a:solidFill>
                            <a:schemeClr val="tx1"/>
                          </a:solidFill>
                          <a:effectLst/>
                          <a:latin typeface="+mn-lt"/>
                        </a:rPr>
                        <a:t>El Programa de Gestión Documental fue aprobado el día 28 de noviembre de 2016 por el comité Institucional de Desarrollo Administrativo, su implementación se realizará en el año 2017.</a:t>
                      </a:r>
                    </a:p>
                    <a:p>
                      <a:pPr algn="just" fontAlgn="ctr"/>
                      <a:endParaRPr lang="es-CO" sz="1200" b="1" i="0" u="none" strike="noStrike" baseline="0" dirty="0" smtClean="0">
                        <a:solidFill>
                          <a:schemeClr val="tx1"/>
                        </a:solidFill>
                        <a:effectLst/>
                        <a:latin typeface="+mn-lt"/>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 </a:t>
                      </a:r>
                      <a:r>
                        <a:rPr lang="es-MX" sz="1100" b="1" dirty="0" smtClean="0">
                          <a:solidFill>
                            <a:schemeClr val="tx1"/>
                          </a:solidFill>
                          <a:effectLst/>
                          <a:latin typeface="+mn-lt"/>
                          <a:ea typeface="Calibri"/>
                          <a:cs typeface="Times New Roman"/>
                        </a:rPr>
                        <a:t>$23.900.000</a:t>
                      </a: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 ejecutado: $105.742.000*</a:t>
                      </a:r>
                      <a:endParaRPr lang="es-CO" sz="1100" b="1" dirty="0" smtClean="0">
                        <a:solidFill>
                          <a:schemeClr val="tx1"/>
                        </a:solidFill>
                        <a:effectLst/>
                        <a:latin typeface="+mn-lt"/>
                        <a:ea typeface="Calibri"/>
                        <a:cs typeface="Times New Roman"/>
                      </a:endParaRPr>
                    </a:p>
                    <a:p>
                      <a:pPr marL="0" marR="0" lvl="0" indent="0" algn="just" defTabSz="914400" rtl="0" eaLnBrk="1" fontAlgn="auto" latinLnBrk="0" hangingPunct="1">
                        <a:lnSpc>
                          <a:spcPct val="100000"/>
                        </a:lnSpc>
                        <a:spcBef>
                          <a:spcPts val="5"/>
                        </a:spcBef>
                        <a:spcAft>
                          <a:spcPts val="0"/>
                        </a:spcAft>
                        <a:buClrTx/>
                        <a:buSzTx/>
                        <a:buFontTx/>
                        <a:buNone/>
                        <a:tabLst/>
                        <a:defRPr/>
                      </a:pPr>
                      <a:r>
                        <a:rPr lang="es-CO" sz="1200" b="0" i="0" u="none" strike="noStrike" kern="1200" dirty="0" smtClean="0">
                          <a:solidFill>
                            <a:schemeClr val="dk1"/>
                          </a:solidFill>
                          <a:effectLst/>
                          <a:latin typeface="+mn-lt"/>
                          <a:ea typeface="+mn-ea"/>
                          <a:cs typeface="+mn-cs"/>
                        </a:rPr>
                        <a:t>Según la Jefe</a:t>
                      </a:r>
                      <a:r>
                        <a:rPr lang="es-CO" sz="1200" b="0" i="0" u="none" strike="noStrike" kern="1200" baseline="0" dirty="0" smtClean="0">
                          <a:solidFill>
                            <a:schemeClr val="dk1"/>
                          </a:solidFill>
                          <a:effectLst/>
                          <a:latin typeface="+mn-lt"/>
                          <a:ea typeface="+mn-ea"/>
                          <a:cs typeface="+mn-cs"/>
                        </a:rPr>
                        <a:t> de la Oficina Asesora de Planeación </a:t>
                      </a:r>
                      <a:r>
                        <a:rPr lang="es-CO" sz="1200" b="0" i="0" u="none" strike="noStrike" kern="1200" dirty="0" smtClean="0">
                          <a:solidFill>
                            <a:schemeClr val="dk1"/>
                          </a:solidFill>
                          <a:effectLst/>
                          <a:latin typeface="+mn-lt"/>
                          <a:ea typeface="+mn-ea"/>
                          <a:cs typeface="+mn-cs"/>
                        </a:rPr>
                        <a:t>y TIC, los recursos asignados a esta actividad se ajustaron a lo largo de la vigencia de acuerdo con las dinámicas propias de ejecución. Adicionalmente Mediante Decreto 2088 de 2016, el presupuesto de inversión de la CRA fue reducido en $51.309.399, lo que implicó ajustes adicionales en los recursos de algunas actividades.</a:t>
                      </a:r>
                      <a:endParaRPr lang="es-CO" sz="1200" b="0" i="0" u="none" strike="noStrike" kern="1200" dirty="0" smtClean="0">
                        <a:solidFill>
                          <a:schemeClr val="dk1"/>
                        </a:solidFill>
                        <a:effectLst/>
                        <a:latin typeface="+mn-lt"/>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9730"/>
            <a:ext cx="1368152" cy="830997"/>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8443" y="5257120"/>
            <a:ext cx="3528392" cy="246221"/>
          </a:xfrm>
          <a:prstGeom prst="rect">
            <a:avLst/>
          </a:prstGeom>
          <a:noFill/>
        </p:spPr>
        <p:txBody>
          <a:bodyPr wrap="square" rtlCol="0">
            <a:spAutoFit/>
          </a:bodyPr>
          <a:lstStyle/>
          <a:p>
            <a:r>
              <a:rPr lang="es-ES" sz="1000" dirty="0" smtClean="0"/>
              <a:t>* Valor informado por la </a:t>
            </a:r>
            <a:r>
              <a:rPr lang="es-ES" sz="1000" dirty="0" smtClean="0"/>
              <a:t>Oficina Asesora de Planeación.</a:t>
            </a:r>
            <a:endParaRPr lang="es-ES" sz="1000" dirty="0"/>
          </a:p>
        </p:txBody>
      </p:sp>
    </p:spTree>
    <p:extLst>
      <p:ext uri="{BB962C8B-B14F-4D97-AF65-F5344CB8AC3E}">
        <p14:creationId xmlns:p14="http://schemas.microsoft.com/office/powerpoint/2010/main" val="18558369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149730"/>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1081228654"/>
              </p:ext>
            </p:extLst>
          </p:nvPr>
        </p:nvGraphicFramePr>
        <p:xfrm>
          <a:off x="179512" y="1049301"/>
          <a:ext cx="8856986" cy="4791743"/>
        </p:xfrm>
        <a:graphic>
          <a:graphicData uri="http://schemas.openxmlformats.org/drawingml/2006/table">
            <a:tbl>
              <a:tblPr firstRow="1" firstCol="1" lastRow="1" lastCol="1" bandRow="1" bandCol="1">
                <a:tableStyleId>{5C22544A-7EE6-4342-B048-85BDC9FD1C3A}</a:tableStyleId>
              </a:tblPr>
              <a:tblGrid>
                <a:gridCol w="72008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3024338">
                  <a:extLst>
                    <a:ext uri="{9D8B030D-6E8A-4147-A177-3AD203B41FA5}">
                      <a16:colId xmlns:a16="http://schemas.microsoft.com/office/drawing/2014/main" val="20006"/>
                    </a:ext>
                  </a:extLst>
                </a:gridCol>
              </a:tblGrid>
              <a:tr h="711673">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365047">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SAF 65</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Seguimiento al programa de gestión documental</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Verificar el cumplimiento de las actividades del plan de gestión documental</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dirty="0" smtClean="0">
                          <a:solidFill>
                            <a:schemeClr val="tx1"/>
                          </a:solidFill>
                          <a:effectLst/>
                          <a:latin typeface="Calibri"/>
                          <a:ea typeface="Calibri"/>
                          <a:cs typeface="Times New Roman"/>
                        </a:rPr>
                        <a:t>100%</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baseline="0" dirty="0" smtClean="0">
                          <a:solidFill>
                            <a:schemeClr val="tx1"/>
                          </a:solidFill>
                          <a:effectLst/>
                          <a:latin typeface="Calibri"/>
                          <a:ea typeface="Calibri"/>
                          <a:cs typeface="Times New Roman"/>
                        </a:rPr>
                        <a:t>Trimestral </a:t>
                      </a: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100% de cumplimiento </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marL="0" algn="just" defTabSz="914400" rtl="0" eaLnBrk="1" fontAlgn="ctr" latinLnBrk="0" hangingPunct="1">
                        <a:lnSpc>
                          <a:spcPts val="950"/>
                        </a:lnSpc>
                        <a:spcBef>
                          <a:spcPts val="15"/>
                        </a:spcBef>
                        <a:spcAft>
                          <a:spcPts val="0"/>
                        </a:spcAft>
                      </a:pPr>
                      <a:r>
                        <a:rPr lang="es-MX" sz="1200" b="0" i="0" u="none" strike="noStrike" kern="1200" dirty="0" smtClean="0">
                          <a:solidFill>
                            <a:srgbClr val="000000"/>
                          </a:solidFill>
                          <a:effectLst/>
                          <a:latin typeface="Calibri"/>
                          <a:ea typeface="+mn-ea"/>
                          <a:cs typeface="+mn-cs"/>
                        </a:rPr>
                        <a:t>Las actividades  del Plan de Gestión Documental fueron verificadas de acuerdo a su programación.</a:t>
                      </a:r>
                    </a:p>
                    <a:p>
                      <a:pPr marL="0" algn="just" defTabSz="914400" rtl="0" eaLnBrk="1" fontAlgn="ctr" latinLnBrk="0" hangingPunct="1">
                        <a:lnSpc>
                          <a:spcPts val="950"/>
                        </a:lnSpc>
                        <a:spcBef>
                          <a:spcPts val="15"/>
                        </a:spcBef>
                        <a:spcAft>
                          <a:spcPts val="0"/>
                        </a:spcAft>
                      </a:pPr>
                      <a:endParaRPr lang="es-MX" sz="1200" b="0" i="0" u="none" strike="noStrike" kern="1200" dirty="0" smtClean="0">
                        <a:solidFill>
                          <a:srgbClr val="000000"/>
                        </a:solidFill>
                        <a:effectLst/>
                        <a:latin typeface="Calibri"/>
                        <a:ea typeface="+mn-ea"/>
                        <a:cs typeface="+mn-cs"/>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 </a:t>
                      </a:r>
                      <a:r>
                        <a:rPr lang="es-MX" sz="1100" b="1" dirty="0" smtClean="0">
                          <a:solidFill>
                            <a:schemeClr val="tx1"/>
                          </a:solidFill>
                          <a:effectLst/>
                          <a:latin typeface="+mn-lt"/>
                          <a:ea typeface="Calibri"/>
                          <a:cs typeface="Times New Roman"/>
                        </a:rPr>
                        <a:t>$107.900.000</a:t>
                      </a: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 ejecutado: $ 23.000.000*</a:t>
                      </a:r>
                      <a:endParaRPr lang="es-CO" sz="1100" b="1" dirty="0" smtClean="0">
                        <a:solidFill>
                          <a:schemeClr val="tx1"/>
                        </a:solidFill>
                        <a:effectLst/>
                        <a:latin typeface="+mn-lt"/>
                        <a:ea typeface="Calibri"/>
                        <a:cs typeface="Times New Roman"/>
                      </a:endParaRPr>
                    </a:p>
                    <a:p>
                      <a:pPr marL="0" marR="0" lvl="0" indent="0" algn="just" defTabSz="914400" rtl="0" eaLnBrk="1" fontAlgn="auto" latinLnBrk="0" hangingPunct="1">
                        <a:lnSpc>
                          <a:spcPct val="100000"/>
                        </a:lnSpc>
                        <a:spcBef>
                          <a:spcPts val="5"/>
                        </a:spcBef>
                        <a:spcAft>
                          <a:spcPts val="0"/>
                        </a:spcAft>
                        <a:buClrTx/>
                        <a:buSzTx/>
                        <a:buFontTx/>
                        <a:buNone/>
                        <a:tabLst/>
                        <a:defRPr/>
                      </a:pPr>
                      <a:r>
                        <a:rPr lang="es-CO" sz="1100" b="0" i="0" u="none" strike="noStrike" kern="1200" dirty="0" smtClean="0">
                          <a:solidFill>
                            <a:schemeClr val="dk1"/>
                          </a:solidFill>
                          <a:effectLst/>
                          <a:latin typeface="+mn-lt"/>
                          <a:ea typeface="+mn-ea"/>
                          <a:cs typeface="+mn-cs"/>
                        </a:rPr>
                        <a:t>Según la Jefe</a:t>
                      </a:r>
                      <a:r>
                        <a:rPr lang="es-CO" sz="1100" b="0" i="0" u="none" strike="noStrike" kern="1200" baseline="0" dirty="0" smtClean="0">
                          <a:solidFill>
                            <a:schemeClr val="dk1"/>
                          </a:solidFill>
                          <a:effectLst/>
                          <a:latin typeface="+mn-lt"/>
                          <a:ea typeface="+mn-ea"/>
                          <a:cs typeface="+mn-cs"/>
                        </a:rPr>
                        <a:t> de la Oficina Asesora de Planeación </a:t>
                      </a:r>
                      <a:r>
                        <a:rPr lang="es-CO" sz="1100" b="0" i="0" u="none" strike="noStrike" kern="1200" dirty="0" smtClean="0">
                          <a:solidFill>
                            <a:schemeClr val="dk1"/>
                          </a:solidFill>
                          <a:effectLst/>
                          <a:latin typeface="+mn-lt"/>
                          <a:ea typeface="+mn-ea"/>
                          <a:cs typeface="+mn-cs"/>
                        </a:rPr>
                        <a:t>y TIC, los recursos asignados a esta actividad se ajustaron a lo largo de la vigencia de acuerdo con las dinámicas propias de ejecución. Adicionalmente Mediante Decreto 2088 de 2016, el presupuesto de inversión de la CRA fue reducido en $51.309.399, lo que implicó ajustes adicionales en los recursos de algunas actividades.</a:t>
                      </a:r>
                      <a:endParaRPr lang="es-CO" sz="1100" b="0" i="0" u="none" strike="noStrike" kern="1200" dirty="0" smtClean="0">
                        <a:solidFill>
                          <a:schemeClr val="dk1"/>
                        </a:solidFill>
                        <a:effectLst/>
                        <a:latin typeface="+mn-lt"/>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722950">
                <a:tc>
                  <a:txBody>
                    <a:bodyPr/>
                    <a:lstStyle/>
                    <a:p>
                      <a:pPr algn="ctr" fontAlgn="ctr"/>
                      <a:r>
                        <a:rPr lang="es-CO" sz="1100" b="0" i="0" u="none" strike="noStrike" dirty="0" smtClean="0">
                          <a:solidFill>
                            <a:srgbClr val="000000"/>
                          </a:solidFill>
                          <a:effectLst/>
                          <a:latin typeface="+mn-lt"/>
                        </a:rPr>
                        <a:t>SAF 66</a:t>
                      </a:r>
                      <a:endParaRPr lang="es-CO" sz="1100" b="0" i="0" u="none" strike="noStrike" dirty="0">
                        <a:solidFill>
                          <a:srgbClr val="000000"/>
                        </a:solidFill>
                        <a:effectLst/>
                        <a:latin typeface="Calibri"/>
                      </a:endParaRP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Elaboración y publicación del anteproyecto anual de presupuesto </a:t>
                      </a:r>
                      <a:endParaRPr lang="es-MX" sz="1100" b="0" i="0" u="none" strike="noStrike" kern="1200" dirty="0" smtClean="0">
                        <a:solidFill>
                          <a:schemeClr val="dk1"/>
                        </a:solidFill>
                        <a:effectLst/>
                        <a:latin typeface="+mn-lt"/>
                        <a:ea typeface="+mn-ea"/>
                        <a:cs typeface="+mn-cs"/>
                      </a:endParaRPr>
                    </a:p>
                    <a:p>
                      <a:pPr marL="0" algn="ctr" defTabSz="914400" rtl="0" eaLnBrk="1" fontAlgn="ctr" latinLnBrk="0" hangingPunct="1">
                        <a:lnSpc>
                          <a:spcPct val="100000"/>
                        </a:lnSpc>
                        <a:spcBef>
                          <a:spcPts val="5"/>
                        </a:spcBef>
                        <a:spcAft>
                          <a:spcPts val="0"/>
                        </a:spcAft>
                      </a:pP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Formular y presentar un (1) el anteproyecto de presupuesto, de acuerdo a la naturaleza jurídica de la entidad</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Documento de anteproyecto de presupuesto presentado a MHCP</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1</a:t>
                      </a:r>
                    </a:p>
                    <a:p>
                      <a:pPr algn="ctr">
                        <a:lnSpc>
                          <a:spcPts val="500"/>
                        </a:lnSpc>
                        <a:spcBef>
                          <a:spcPts val="50"/>
                        </a:spcBef>
                        <a:spcAft>
                          <a:spcPts val="0"/>
                        </a:spcAft>
                      </a:pP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 trimestre</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100</a:t>
                      </a:r>
                    </a:p>
                  </a:txBody>
                  <a:tcPr marL="0" marR="0" marT="0" marB="0" anchor="ctr">
                    <a:solidFill>
                      <a:schemeClr val="accent1">
                        <a:lumMod val="40000"/>
                        <a:lumOff val="60000"/>
                      </a:schemeClr>
                    </a:solidFill>
                  </a:tcPr>
                </a:tc>
                <a:tc>
                  <a:txBody>
                    <a:bodyPr/>
                    <a:lstStyle/>
                    <a:p>
                      <a:pPr algn="ctr" fontAlgn="ctr"/>
                      <a:r>
                        <a:rPr lang="es-MX" sz="1200" b="0" i="0" u="none" strike="noStrike" dirty="0" smtClean="0">
                          <a:solidFill>
                            <a:srgbClr val="000000"/>
                          </a:solidFill>
                          <a:effectLst/>
                          <a:latin typeface="Calibri"/>
                        </a:rPr>
                        <a:t> </a:t>
                      </a:r>
                      <a:r>
                        <a:rPr lang="es-MX" sz="1200" b="1" i="0" u="none" strike="noStrike" dirty="0" smtClean="0">
                          <a:solidFill>
                            <a:srgbClr val="000000"/>
                          </a:solidFill>
                          <a:effectLst/>
                          <a:latin typeface="Calibri"/>
                        </a:rPr>
                        <a:t>100%</a:t>
                      </a:r>
                      <a:r>
                        <a:rPr lang="es-MX" sz="1200" b="1" i="0" u="none" strike="noStrike" baseline="0" dirty="0" smtClean="0">
                          <a:solidFill>
                            <a:srgbClr val="000000"/>
                          </a:solidFill>
                          <a:effectLst/>
                          <a:latin typeface="Calibri"/>
                        </a:rPr>
                        <a:t> de cumplimiento (extemporáneo)</a:t>
                      </a:r>
                      <a:endParaRPr lang="es-CO" sz="1200" b="1" i="0" u="none" strike="noStrike" baseline="0" dirty="0" smtClean="0">
                        <a:solidFill>
                          <a:srgbClr val="000000"/>
                        </a:solidFill>
                        <a:effectLst/>
                        <a:latin typeface="Calibri"/>
                      </a:endParaRPr>
                    </a:p>
                    <a:p>
                      <a:pPr algn="ctr" fontAlgn="ctr"/>
                      <a:endParaRPr lang="es-CO" sz="800" b="1" i="0" u="none" strike="noStrike" dirty="0" smtClean="0">
                        <a:solidFill>
                          <a:srgbClr val="000000"/>
                        </a:solidFill>
                        <a:effectLst/>
                        <a:latin typeface="Calibri"/>
                      </a:endParaRPr>
                    </a:p>
                    <a:p>
                      <a:pPr algn="just" fontAlgn="ctr"/>
                      <a:r>
                        <a:rPr lang="es-CO" sz="1200" b="0" i="0" u="none" strike="noStrike" dirty="0" smtClean="0">
                          <a:solidFill>
                            <a:srgbClr val="000000"/>
                          </a:solidFill>
                          <a:effectLst/>
                          <a:latin typeface="Calibri"/>
                        </a:rPr>
                        <a:t>Se elaboró el anteproyecto </a:t>
                      </a:r>
                      <a:r>
                        <a:rPr lang="es-CO" sz="1200" b="0" i="0" u="none" strike="noStrike" dirty="0">
                          <a:solidFill>
                            <a:srgbClr val="000000"/>
                          </a:solidFill>
                          <a:effectLst/>
                          <a:latin typeface="Calibri"/>
                        </a:rPr>
                        <a:t>de </a:t>
                      </a:r>
                      <a:r>
                        <a:rPr lang="es-CO" sz="1200" b="0" i="0" u="none" strike="noStrike" dirty="0" smtClean="0">
                          <a:solidFill>
                            <a:srgbClr val="000000"/>
                          </a:solidFill>
                          <a:effectLst/>
                          <a:latin typeface="Calibri"/>
                        </a:rPr>
                        <a:t>presupuesto </a:t>
                      </a:r>
                      <a:r>
                        <a:rPr lang="es-CO" sz="1200" b="0" i="0" u="none" strike="noStrike" dirty="0">
                          <a:solidFill>
                            <a:srgbClr val="000000"/>
                          </a:solidFill>
                          <a:effectLst/>
                          <a:latin typeface="Calibri"/>
                        </a:rPr>
                        <a:t>para la vigencia </a:t>
                      </a:r>
                      <a:r>
                        <a:rPr lang="es-CO" sz="1200" b="0" i="0" u="none" strike="noStrike" dirty="0" smtClean="0">
                          <a:solidFill>
                            <a:srgbClr val="000000"/>
                          </a:solidFill>
                          <a:effectLst/>
                          <a:latin typeface="Calibri"/>
                        </a:rPr>
                        <a:t>2017 y fue publicado el  día 6 de abril de 2016 en la página web de la entidad. </a:t>
                      </a:r>
                    </a:p>
                    <a:p>
                      <a:pPr algn="just" fontAlgn="ctr"/>
                      <a:endParaRPr lang="es-MX" sz="800" b="0" i="0" u="none" strike="noStrike" dirty="0" smtClean="0">
                        <a:solidFill>
                          <a:srgbClr val="000000"/>
                        </a:solidFill>
                        <a:effectLst/>
                        <a:latin typeface="Calibri"/>
                      </a:endParaRPr>
                    </a:p>
                    <a:p>
                      <a:pPr algn="just" fontAlgn="ctr"/>
                      <a:r>
                        <a:rPr lang="es-CO" sz="1200" b="0" i="0" u="none" strike="noStrike" dirty="0" smtClean="0">
                          <a:solidFill>
                            <a:srgbClr val="000000"/>
                          </a:solidFill>
                          <a:effectLst/>
                          <a:latin typeface="+mn-lt"/>
                          <a:hlinkClick r:id="rId2"/>
                        </a:rPr>
                        <a:t>http://www.cra.gov.co/es/nuestra-gestion/politicas-y-planes/23876-anteproyecto-de-presupuesto-2017</a:t>
                      </a:r>
                      <a:endParaRPr lang="es-CO" sz="1200" b="0" i="0" u="none" strike="noStrike" dirty="0" smtClean="0">
                        <a:solidFill>
                          <a:srgbClr val="000000"/>
                        </a:solidFill>
                        <a:effectLst/>
                        <a:latin typeface="+mn-lt"/>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49731"/>
            <a:ext cx="1368152" cy="90300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79512" y="5805264"/>
            <a:ext cx="3528392" cy="246221"/>
          </a:xfrm>
          <a:prstGeom prst="rect">
            <a:avLst/>
          </a:prstGeom>
          <a:noFill/>
        </p:spPr>
        <p:txBody>
          <a:bodyPr wrap="square" rtlCol="0">
            <a:spAutoFit/>
          </a:bodyPr>
          <a:lstStyle/>
          <a:p>
            <a:r>
              <a:rPr lang="es-ES" sz="1000" dirty="0" smtClean="0"/>
              <a:t>* Valor informado por la </a:t>
            </a:r>
            <a:r>
              <a:rPr lang="es-ES" sz="1000" dirty="0" smtClean="0"/>
              <a:t>Oficina Asesora de Planeación.</a:t>
            </a:r>
            <a:endParaRPr lang="es-ES" sz="1000" dirty="0"/>
          </a:p>
        </p:txBody>
      </p:sp>
    </p:spTree>
    <p:extLst>
      <p:ext uri="{BB962C8B-B14F-4D97-AF65-F5344CB8AC3E}">
        <p14:creationId xmlns:p14="http://schemas.microsoft.com/office/powerpoint/2010/main" val="36130319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2033288566"/>
              </p:ext>
            </p:extLst>
          </p:nvPr>
        </p:nvGraphicFramePr>
        <p:xfrm>
          <a:off x="107504" y="1493191"/>
          <a:ext cx="8856986" cy="4399018"/>
        </p:xfrm>
        <a:graphic>
          <a:graphicData uri="http://schemas.openxmlformats.org/drawingml/2006/table">
            <a:tbl>
              <a:tblPr firstRow="1" firstCol="1" lastRow="1" lastCol="1" bandRow="1" bandCol="1">
                <a:tableStyleId>{5C22544A-7EE6-4342-B048-85BDC9FD1C3A}</a:tableStyleId>
              </a:tblPr>
              <a:tblGrid>
                <a:gridCol w="903129">
                  <a:extLst>
                    <a:ext uri="{9D8B030D-6E8A-4147-A177-3AD203B41FA5}">
                      <a16:colId xmlns:a16="http://schemas.microsoft.com/office/drawing/2014/main" val="20000"/>
                    </a:ext>
                  </a:extLst>
                </a:gridCol>
                <a:gridCol w="1208401">
                  <a:extLst>
                    <a:ext uri="{9D8B030D-6E8A-4147-A177-3AD203B41FA5}">
                      <a16:colId xmlns:a16="http://schemas.microsoft.com/office/drawing/2014/main" val="20001"/>
                    </a:ext>
                  </a:extLst>
                </a:gridCol>
                <a:gridCol w="1193471">
                  <a:extLst>
                    <a:ext uri="{9D8B030D-6E8A-4147-A177-3AD203B41FA5}">
                      <a16:colId xmlns:a16="http://schemas.microsoft.com/office/drawing/2014/main" val="20002"/>
                    </a:ext>
                  </a:extLst>
                </a:gridCol>
                <a:gridCol w="1578757">
                  <a:extLst>
                    <a:ext uri="{9D8B030D-6E8A-4147-A177-3AD203B41FA5}">
                      <a16:colId xmlns:a16="http://schemas.microsoft.com/office/drawing/2014/main" val="20003"/>
                    </a:ext>
                  </a:extLst>
                </a:gridCol>
                <a:gridCol w="1076083">
                  <a:extLst>
                    <a:ext uri="{9D8B030D-6E8A-4147-A177-3AD203B41FA5}">
                      <a16:colId xmlns:a16="http://schemas.microsoft.com/office/drawing/2014/main" val="20004"/>
                    </a:ext>
                  </a:extLst>
                </a:gridCol>
                <a:gridCol w="827756">
                  <a:extLst>
                    <a:ext uri="{9D8B030D-6E8A-4147-A177-3AD203B41FA5}">
                      <a16:colId xmlns:a16="http://schemas.microsoft.com/office/drawing/2014/main" val="20005"/>
                    </a:ext>
                  </a:extLst>
                </a:gridCol>
                <a:gridCol w="2069389">
                  <a:extLst>
                    <a:ext uri="{9D8B030D-6E8A-4147-A177-3AD203B41FA5}">
                      <a16:colId xmlns:a16="http://schemas.microsoft.com/office/drawing/2014/main" val="20006"/>
                    </a:ext>
                  </a:extLst>
                </a:gridCol>
              </a:tblGrid>
              <a:tr h="711491">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365047">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SAF 67</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Seguimiento a la Ejecución presupuestal de las entidades del sector, de acuerdo a la naturaleza jurídica de cada entidad.</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Realizar doce (12) informes de Ejecución presupuestal.</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 de informes de ejecución presupuestal presentados a MVCT</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dirty="0" smtClean="0">
                          <a:solidFill>
                            <a:schemeClr val="tx1"/>
                          </a:solidFill>
                          <a:effectLst/>
                          <a:latin typeface="Calibri"/>
                          <a:ea typeface="Calibri"/>
                          <a:cs typeface="Times New Roman"/>
                        </a:rPr>
                        <a:t>12</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baseline="0" dirty="0" smtClean="0">
                          <a:solidFill>
                            <a:schemeClr val="tx1"/>
                          </a:solidFill>
                          <a:effectLst/>
                          <a:latin typeface="Calibri"/>
                          <a:ea typeface="Calibri"/>
                          <a:cs typeface="Times New Roman"/>
                        </a:rPr>
                        <a:t>Trimestral </a:t>
                      </a:r>
                    </a:p>
                    <a:p>
                      <a:pPr algn="ctr">
                        <a:lnSpc>
                          <a:spcPts val="950"/>
                        </a:lnSpc>
                        <a:spcBef>
                          <a:spcPts val="15"/>
                        </a:spcBef>
                        <a:spcAft>
                          <a:spcPts val="0"/>
                        </a:spcAft>
                      </a:pPr>
                      <a:r>
                        <a:rPr lang="es-MX" sz="1100" b="0" baseline="0" dirty="0" smtClean="0">
                          <a:solidFill>
                            <a:schemeClr val="tx1"/>
                          </a:solidFill>
                          <a:effectLst/>
                          <a:latin typeface="Calibri"/>
                          <a:ea typeface="Calibri"/>
                          <a:cs typeface="Times New Roman"/>
                        </a:rPr>
                        <a:t>3</a:t>
                      </a:r>
                    </a:p>
                  </a:txBody>
                  <a:tcPr marL="0" marR="0" marT="0" marB="0" anchor="ctr">
                    <a:solidFill>
                      <a:schemeClr val="accent1">
                        <a:lumMod val="40000"/>
                        <a:lumOff val="60000"/>
                      </a:schemeClr>
                    </a:solidFill>
                  </a:tcPr>
                </a:tc>
                <a:tc>
                  <a:txBody>
                    <a:bodyPr/>
                    <a:lstStyle/>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100% de cumplimiento </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just">
                        <a:lnSpc>
                          <a:spcPts val="950"/>
                        </a:lnSpc>
                        <a:spcBef>
                          <a:spcPts val="15"/>
                        </a:spcBef>
                        <a:spcAft>
                          <a:spcPts val="0"/>
                        </a:spcAft>
                      </a:pPr>
                      <a:r>
                        <a:rPr lang="es-MX" sz="1100" b="0" dirty="0" smtClean="0">
                          <a:solidFill>
                            <a:schemeClr val="tx1"/>
                          </a:solidFill>
                          <a:effectLst/>
                          <a:latin typeface="Calibri"/>
                          <a:ea typeface="Calibri"/>
                          <a:cs typeface="Times New Roman"/>
                        </a:rPr>
                        <a:t>Mensualmente se realiza el seguimiento a la ejecución presupuestal, a la vez se publica en la pagina web.</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link http://www.cra.gov.co./es/nuestra-gestion/presupuestos</a:t>
                      </a:r>
                      <a:endParaRPr lang="es-MX" sz="1100" b="0" dirty="0" smtClean="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2163527">
                <a:tc>
                  <a:txBody>
                    <a:bodyPr/>
                    <a:lstStyle/>
                    <a:p>
                      <a:pPr algn="ctr" fontAlgn="ctr"/>
                      <a:r>
                        <a:rPr lang="es-CO" sz="1100" b="0" i="0" u="none" strike="noStrike" dirty="0" smtClean="0">
                          <a:solidFill>
                            <a:srgbClr val="000000"/>
                          </a:solidFill>
                          <a:effectLst/>
                          <a:latin typeface="+mn-lt"/>
                        </a:rPr>
                        <a:t>SAF 68</a:t>
                      </a:r>
                      <a:endParaRPr lang="es-CO" sz="1100" b="0" i="0" u="none" strike="noStrike" dirty="0">
                        <a:solidFill>
                          <a:srgbClr val="000000"/>
                        </a:solidFill>
                        <a:effectLst/>
                        <a:latin typeface="Calibri"/>
                      </a:endParaRP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Ejecución del Plan Anual de Caja</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Ejecutar el 100% PAC de la entidad (Meta 90%)</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Porcentaje de PAC Ejecutado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b="0" dirty="0" smtClean="0">
                          <a:solidFill>
                            <a:schemeClr val="tx1"/>
                          </a:solidFill>
                          <a:effectLst/>
                          <a:latin typeface="Calibri"/>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Trimestral</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90</a:t>
                      </a:r>
                    </a:p>
                  </a:txBody>
                  <a:tcPr marL="0" marR="0" marT="0" marB="0" anchor="ctr">
                    <a:solidFill>
                      <a:schemeClr val="accent1">
                        <a:lumMod val="40000"/>
                        <a:lumOff val="60000"/>
                      </a:schemeClr>
                    </a:solidFill>
                  </a:tcPr>
                </a:tc>
                <a:tc>
                  <a:txBody>
                    <a:bodyPr/>
                    <a:lstStyle/>
                    <a:p>
                      <a:pPr algn="ctr" fontAlgn="ctr"/>
                      <a:r>
                        <a:rPr lang="es-MX" sz="1200" b="1" i="0" u="none" strike="noStrike" dirty="0" smtClean="0">
                          <a:solidFill>
                            <a:srgbClr val="000000"/>
                          </a:solidFill>
                          <a:effectLst/>
                          <a:latin typeface="Calibri"/>
                        </a:rPr>
                        <a:t>100 %</a:t>
                      </a:r>
                      <a:r>
                        <a:rPr lang="es-MX" sz="1200" b="1" i="0" u="none" strike="noStrike" baseline="0" dirty="0" smtClean="0">
                          <a:solidFill>
                            <a:srgbClr val="000000"/>
                          </a:solidFill>
                          <a:effectLst/>
                          <a:latin typeface="Calibri"/>
                        </a:rPr>
                        <a:t> de cumplimiento</a:t>
                      </a:r>
                      <a:endParaRPr lang="es-CO" sz="1200" b="1" i="0" u="none" strike="noStrike" baseline="0" dirty="0" smtClean="0">
                        <a:solidFill>
                          <a:srgbClr val="000000"/>
                        </a:solidFill>
                        <a:effectLst/>
                        <a:latin typeface="Calibri"/>
                      </a:endParaRPr>
                    </a:p>
                    <a:p>
                      <a:pPr algn="ctr" fontAlgn="ctr"/>
                      <a:endParaRPr lang="es-CO" sz="800" b="0" i="0" u="none" strike="noStrike" dirty="0" smtClean="0">
                        <a:solidFill>
                          <a:srgbClr val="000000"/>
                        </a:solidFill>
                        <a:effectLst/>
                        <a:latin typeface="Calibri"/>
                      </a:endParaRPr>
                    </a:p>
                    <a:p>
                      <a:pPr algn="just" fontAlgn="ctr"/>
                      <a:r>
                        <a:rPr lang="es-CO" sz="1200" b="0" i="0" u="none" strike="noStrike" dirty="0" smtClean="0">
                          <a:solidFill>
                            <a:srgbClr val="000000"/>
                          </a:solidFill>
                          <a:effectLst/>
                          <a:latin typeface="+mn-lt"/>
                        </a:rPr>
                        <a:t>A fecha 31 de diciembre de 2016 el porcentaje de ejecución acumulado del indicador del Plan Anual de Caja ( PAC) fue del 93%.</a:t>
                      </a:r>
                      <a:endParaRPr lang="es-MX" sz="800" b="0" i="0" u="none" strike="noStrike" dirty="0" smtClean="0">
                        <a:solidFill>
                          <a:srgbClr val="000000"/>
                        </a:solidFill>
                        <a:effectLst/>
                        <a:latin typeface="Calibri"/>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872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4039848466"/>
              </p:ext>
            </p:extLst>
          </p:nvPr>
        </p:nvGraphicFramePr>
        <p:xfrm>
          <a:off x="251520" y="1556792"/>
          <a:ext cx="8640959" cy="4115208"/>
        </p:xfrm>
        <a:graphic>
          <a:graphicData uri="http://schemas.openxmlformats.org/drawingml/2006/table">
            <a:tbl>
              <a:tblPr firstRow="1" firstCol="1" lastRow="1" lastCol="1" bandRow="1" bandCol="1">
                <a:tableStyleId>{5C22544A-7EE6-4342-B048-85BDC9FD1C3A}</a:tableStyleId>
              </a:tblPr>
              <a:tblGrid>
                <a:gridCol w="881100">
                  <a:extLst>
                    <a:ext uri="{9D8B030D-6E8A-4147-A177-3AD203B41FA5}">
                      <a16:colId xmlns:a16="http://schemas.microsoft.com/office/drawing/2014/main" val="20000"/>
                    </a:ext>
                  </a:extLst>
                </a:gridCol>
                <a:gridCol w="1178928">
                  <a:extLst>
                    <a:ext uri="{9D8B030D-6E8A-4147-A177-3AD203B41FA5}">
                      <a16:colId xmlns:a16="http://schemas.microsoft.com/office/drawing/2014/main" val="20001"/>
                    </a:ext>
                  </a:extLst>
                </a:gridCol>
                <a:gridCol w="1164363">
                  <a:extLst>
                    <a:ext uri="{9D8B030D-6E8A-4147-A177-3AD203B41FA5}">
                      <a16:colId xmlns:a16="http://schemas.microsoft.com/office/drawing/2014/main" val="20002"/>
                    </a:ext>
                  </a:extLst>
                </a:gridCol>
                <a:gridCol w="1540250">
                  <a:extLst>
                    <a:ext uri="{9D8B030D-6E8A-4147-A177-3AD203B41FA5}">
                      <a16:colId xmlns:a16="http://schemas.microsoft.com/office/drawing/2014/main" val="20003"/>
                    </a:ext>
                  </a:extLst>
                </a:gridCol>
                <a:gridCol w="1049836">
                  <a:extLst>
                    <a:ext uri="{9D8B030D-6E8A-4147-A177-3AD203B41FA5}">
                      <a16:colId xmlns:a16="http://schemas.microsoft.com/office/drawing/2014/main" val="20004"/>
                    </a:ext>
                  </a:extLst>
                </a:gridCol>
                <a:gridCol w="807566">
                  <a:extLst>
                    <a:ext uri="{9D8B030D-6E8A-4147-A177-3AD203B41FA5}">
                      <a16:colId xmlns:a16="http://schemas.microsoft.com/office/drawing/2014/main" val="20005"/>
                    </a:ext>
                  </a:extLst>
                </a:gridCol>
                <a:gridCol w="2018916">
                  <a:extLst>
                    <a:ext uri="{9D8B030D-6E8A-4147-A177-3AD203B41FA5}">
                      <a16:colId xmlns:a16="http://schemas.microsoft.com/office/drawing/2014/main" val="20006"/>
                    </a:ext>
                  </a:extLst>
                </a:gridCol>
              </a:tblGrid>
              <a:tr h="901028">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591417">
                <a:tc>
                  <a:txBody>
                    <a:bodyPr/>
                    <a:lstStyle/>
                    <a:p>
                      <a:pPr marL="12065" marR="3175" algn="ctr">
                        <a:lnSpc>
                          <a:spcPct val="107000"/>
                        </a:lnSpc>
                        <a:spcBef>
                          <a:spcPts val="445"/>
                        </a:spcBef>
                        <a:spcAft>
                          <a:spcPts val="0"/>
                        </a:spcAft>
                      </a:pPr>
                      <a:endParaRPr lang="es-MX" sz="1100" b="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1100" b="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SAF</a:t>
                      </a:r>
                      <a:r>
                        <a:rPr lang="es-CO" sz="1100" b="0" baseline="0" dirty="0" smtClean="0">
                          <a:solidFill>
                            <a:schemeClr val="tx1"/>
                          </a:solidFill>
                          <a:effectLst/>
                          <a:latin typeface="+mn-lt"/>
                          <a:ea typeface="Calibri"/>
                          <a:cs typeface="Times New Roman"/>
                        </a:rPr>
                        <a:t> </a:t>
                      </a:r>
                      <a:r>
                        <a:rPr lang="es-CO" sz="1100" b="0" dirty="0" smtClean="0">
                          <a:solidFill>
                            <a:schemeClr val="tx1"/>
                          </a:solidFill>
                          <a:effectLst/>
                          <a:latin typeface="+mn-lt"/>
                          <a:ea typeface="Calibri"/>
                          <a:cs typeface="Times New Roman"/>
                        </a:rPr>
                        <a:t>69</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endParaRPr lang="es-MX" sz="1100" b="0" i="0" u="none" strike="noStrike" kern="1200" dirty="0" smtClean="0">
                        <a:solidFill>
                          <a:schemeClr val="dk1"/>
                        </a:solidFill>
                        <a:effectLst/>
                        <a:latin typeface="+mn-lt"/>
                        <a:ea typeface="+mn-ea"/>
                        <a:cs typeface="+mn-cs"/>
                      </a:endParaRPr>
                    </a:p>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Formulación del Plan Anual de Adquisiciones, de acuerdo a los lineamientos de Colombia Compra Eficiente.</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endParaRPr lang="es-CO" sz="1100" b="0" kern="1200" dirty="0" smtClean="0">
                        <a:solidFill>
                          <a:schemeClr val="tx1"/>
                        </a:solidFill>
                        <a:effectLst/>
                        <a:latin typeface="+mn-lt"/>
                        <a:ea typeface="+mn-ea"/>
                        <a:cs typeface="+mn-cs"/>
                      </a:endParaRPr>
                    </a:p>
                    <a:p>
                      <a:pPr algn="ctr">
                        <a:lnSpc>
                          <a:spcPct val="100000"/>
                        </a:lnSpc>
                        <a:spcBef>
                          <a:spcPts val="50"/>
                        </a:spcBef>
                        <a:spcAft>
                          <a:spcPts val="0"/>
                        </a:spcAft>
                      </a:pPr>
                      <a:r>
                        <a:rPr lang="es-CO" sz="1100" b="0" kern="1200" dirty="0" smtClean="0">
                          <a:solidFill>
                            <a:schemeClr val="tx1"/>
                          </a:solidFill>
                          <a:effectLst/>
                          <a:latin typeface="+mn-lt"/>
                          <a:ea typeface="+mn-ea"/>
                          <a:cs typeface="+mn-cs"/>
                        </a:rPr>
                        <a:t>Formular y actualizar el Plan Anual de Adquisiciones, de acuerdo a los lineamientos de Colombia compra eficiente.</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Fecha de publicación del plan en página web (Inferior al límite 100%, posterior al limite 50%)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dirty="0" smtClean="0">
                          <a:solidFill>
                            <a:schemeClr val="tx1"/>
                          </a:solidFill>
                          <a:effectLst/>
                          <a:latin typeface="+mn-lt"/>
                          <a:ea typeface="Calibri"/>
                          <a:cs typeface="Times New Roman"/>
                        </a:rPr>
                        <a:t>31/01/2016</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 trimestre </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   100% de cumplimiento</a:t>
                      </a:r>
                    </a:p>
                    <a:p>
                      <a:pPr>
                        <a:lnSpc>
                          <a:spcPts val="950"/>
                        </a:lnSpc>
                        <a:spcBef>
                          <a:spcPts val="15"/>
                        </a:spcBef>
                        <a:spcAft>
                          <a:spcPts val="0"/>
                        </a:spcAft>
                      </a:pPr>
                      <a:endParaRPr lang="es-MX" sz="1100" b="0" u="sng" dirty="0" smtClean="0">
                        <a:solidFill>
                          <a:schemeClr val="tx1"/>
                        </a:solidFill>
                        <a:effectLst/>
                        <a:latin typeface="Calibri"/>
                        <a:ea typeface="Calibri"/>
                        <a:cs typeface="Times New Roman"/>
                      </a:endParaRPr>
                    </a:p>
                    <a:p>
                      <a:pPr algn="just">
                        <a:lnSpc>
                          <a:spcPts val="950"/>
                        </a:lnSpc>
                        <a:spcBef>
                          <a:spcPts val="15"/>
                        </a:spcBef>
                        <a:spcAft>
                          <a:spcPts val="0"/>
                        </a:spcAft>
                      </a:pPr>
                      <a:r>
                        <a:rPr lang="es-MX" sz="1100" b="0" u="none" kern="1200" dirty="0" smtClean="0">
                          <a:solidFill>
                            <a:schemeClr val="tx1"/>
                          </a:solidFill>
                          <a:effectLst/>
                          <a:latin typeface="+mn-lt"/>
                          <a:ea typeface="Calibri"/>
                          <a:cs typeface="Times New Roman"/>
                        </a:rPr>
                        <a:t>Se publicó el Plan Anual de adquisiciones  </a:t>
                      </a:r>
                      <a:r>
                        <a:rPr lang="es-MX" sz="1100" b="0" u="none" kern="1200" baseline="0" dirty="0" smtClean="0">
                          <a:solidFill>
                            <a:schemeClr val="tx1"/>
                          </a:solidFill>
                          <a:effectLst/>
                          <a:latin typeface="+mn-lt"/>
                          <a:ea typeface="Calibri"/>
                          <a:cs typeface="Times New Roman"/>
                        </a:rPr>
                        <a:t>el 29/01/2016 </a:t>
                      </a:r>
                      <a:r>
                        <a:rPr lang="es-MX" sz="1100" b="0" u="none" kern="1200" dirty="0" smtClean="0">
                          <a:solidFill>
                            <a:schemeClr val="tx1"/>
                          </a:solidFill>
                          <a:effectLst/>
                          <a:latin typeface="+mn-lt"/>
                          <a:ea typeface="Calibri"/>
                          <a:cs typeface="Times New Roman"/>
                        </a:rPr>
                        <a:t>y se actualizó el día 12 de mayo de 2016.</a:t>
                      </a:r>
                    </a:p>
                    <a:p>
                      <a:pP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nSpc>
                          <a:spcPts val="950"/>
                        </a:lnSpc>
                        <a:spcBef>
                          <a:spcPts val="15"/>
                        </a:spcBef>
                        <a:spcAft>
                          <a:spcPts val="0"/>
                        </a:spcAft>
                      </a:pPr>
                      <a:r>
                        <a:rPr lang="es-MX" sz="1100" b="0" dirty="0" smtClean="0">
                          <a:solidFill>
                            <a:schemeClr val="tx1"/>
                          </a:solidFill>
                          <a:effectLst/>
                          <a:latin typeface="+mn-lt"/>
                          <a:ea typeface="Calibri"/>
                          <a:cs typeface="Times New Roman"/>
                        </a:rPr>
                        <a:t>http://www.cra.gov.co/es/nuestra-gestion/politicas-y-planes/23691-plan-de-adquisiciones-2016</a:t>
                      </a:r>
                    </a:p>
                    <a:p>
                      <a:pPr>
                        <a:lnSpc>
                          <a:spcPts val="950"/>
                        </a:lnSpc>
                        <a:spcBef>
                          <a:spcPts val="15"/>
                        </a:spcBef>
                        <a:spcAft>
                          <a:spcPts val="0"/>
                        </a:spcAft>
                      </a:pPr>
                      <a:endParaRPr lang="es-MX" sz="1100" b="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563180">
                <a:tc>
                  <a:txBody>
                    <a:bodyPr/>
                    <a:lstStyle/>
                    <a:p>
                      <a:pPr algn="ctr" fontAlgn="ctr"/>
                      <a:r>
                        <a:rPr lang="es-CO" sz="1100" b="0" i="0" u="none" strike="noStrike" dirty="0" smtClean="0">
                          <a:solidFill>
                            <a:schemeClr val="tx1"/>
                          </a:solidFill>
                          <a:effectLst/>
                          <a:latin typeface="+mn-lt"/>
                        </a:rPr>
                        <a:t>SAF 70</a:t>
                      </a:r>
                      <a:endParaRPr lang="es-CO" sz="1100" b="0" i="0" u="none" strike="noStrike" dirty="0">
                        <a:solidFill>
                          <a:schemeClr val="tx1"/>
                        </a:solidFill>
                        <a:effectLst/>
                        <a:latin typeface="Calibri"/>
                      </a:endParaRP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tx1"/>
                          </a:solidFill>
                          <a:effectLst/>
                          <a:latin typeface="+mn-lt"/>
                          <a:ea typeface="+mn-ea"/>
                          <a:cs typeface="+mn-cs"/>
                        </a:rPr>
                        <a:t>Seguimiento al Plan Anual de Adquisiciones, de acuerdo a los lineamientos de Colombia Compra Eficiente.</a:t>
                      </a:r>
                      <a:endParaRPr lang="es-CO" sz="1100" b="0" i="0" u="none" strike="noStrike" kern="1200" dirty="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Realizar seguimiento a la ejecución del Plan Anual de Adquisiciones</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Ejecución del Plan Anual de Adquisiciones</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b="0" dirty="0" smtClean="0">
                          <a:solidFill>
                            <a:schemeClr val="tx1"/>
                          </a:solidFill>
                          <a:effectLst/>
                          <a:latin typeface="Calibri"/>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Trimestral</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3</a:t>
                      </a:r>
                    </a:p>
                  </a:txBody>
                  <a:tcPr marL="0" marR="0" marT="0" marB="0" anchor="ctr">
                    <a:solidFill>
                      <a:schemeClr val="accent1">
                        <a:lumMod val="40000"/>
                        <a:lumOff val="60000"/>
                      </a:schemeClr>
                    </a:solidFill>
                  </a:tcPr>
                </a:tc>
                <a:tc>
                  <a:txBody>
                    <a:bodyPr/>
                    <a:lstStyle/>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100%</a:t>
                      </a:r>
                      <a:r>
                        <a:rPr lang="es-MX" sz="1100" b="1" baseline="0" dirty="0" smtClean="0">
                          <a:solidFill>
                            <a:schemeClr val="tx1"/>
                          </a:solidFill>
                          <a:effectLst/>
                          <a:latin typeface="Calibri"/>
                          <a:ea typeface="Calibri"/>
                          <a:cs typeface="Times New Roman"/>
                        </a:rPr>
                        <a:t> de cumplimiento</a:t>
                      </a: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just"/>
                      <a:r>
                        <a:rPr lang="es-CO" sz="1100" b="0" dirty="0" smtClean="0">
                          <a:solidFill>
                            <a:schemeClr val="tx1"/>
                          </a:solidFill>
                          <a:effectLst/>
                          <a:latin typeface="+mn-lt"/>
                          <a:ea typeface="Calibri"/>
                          <a:cs typeface="Times New Roman"/>
                        </a:rPr>
                        <a:t>Mensualmente se revisa el Plan Anual de Adquisiciones,</a:t>
                      </a:r>
                      <a:r>
                        <a:rPr lang="es-CO" sz="1100" b="0" baseline="0" dirty="0" smtClean="0">
                          <a:solidFill>
                            <a:schemeClr val="tx1"/>
                          </a:solidFill>
                          <a:effectLst/>
                          <a:latin typeface="+mn-lt"/>
                          <a:ea typeface="Calibri"/>
                          <a:cs typeface="Times New Roman"/>
                        </a:rPr>
                        <a:t> </a:t>
                      </a:r>
                      <a:r>
                        <a:rPr lang="es-CO" sz="1100" b="0" dirty="0" smtClean="0">
                          <a:solidFill>
                            <a:schemeClr val="tx1"/>
                          </a:solidFill>
                          <a:effectLst/>
                          <a:latin typeface="+mn-lt"/>
                          <a:ea typeface="Calibri"/>
                          <a:cs typeface="Times New Roman"/>
                        </a:rPr>
                        <a:t>las actualizaciones y modificaciones se llevan para  aprobación al Comité de Expertos y posterior</a:t>
                      </a:r>
                      <a:r>
                        <a:rPr lang="es-CO" sz="1100" b="0" baseline="0" dirty="0" smtClean="0">
                          <a:solidFill>
                            <a:schemeClr val="tx1"/>
                          </a:solidFill>
                          <a:effectLst/>
                          <a:latin typeface="+mn-lt"/>
                          <a:ea typeface="Calibri"/>
                          <a:cs typeface="Times New Roman"/>
                        </a:rPr>
                        <a:t> </a:t>
                      </a:r>
                      <a:r>
                        <a:rPr lang="es-CO" sz="1100" b="0" dirty="0" smtClean="0">
                          <a:solidFill>
                            <a:schemeClr val="tx1"/>
                          </a:solidFill>
                          <a:effectLst/>
                          <a:latin typeface="+mn-lt"/>
                          <a:ea typeface="Calibri"/>
                          <a:cs typeface="Times New Roman"/>
                        </a:rPr>
                        <a:t>publicación en el SECOP y en la página web de la Entidad. </a:t>
                      </a:r>
                      <a:endParaRPr lang="es-CO" sz="1100" b="0" kern="12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7672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3272087959"/>
              </p:ext>
            </p:extLst>
          </p:nvPr>
        </p:nvGraphicFramePr>
        <p:xfrm>
          <a:off x="8384" y="1556791"/>
          <a:ext cx="9000999" cy="4415060"/>
        </p:xfrm>
        <a:graphic>
          <a:graphicData uri="http://schemas.openxmlformats.org/drawingml/2006/table">
            <a:tbl>
              <a:tblPr firstRow="1" firstCol="1" lastRow="1" lastCol="1" bandRow="1" bandCol="1">
                <a:tableStyleId>{5C22544A-7EE6-4342-B048-85BDC9FD1C3A}</a:tableStyleId>
              </a:tblPr>
              <a:tblGrid>
                <a:gridCol w="917812">
                  <a:extLst>
                    <a:ext uri="{9D8B030D-6E8A-4147-A177-3AD203B41FA5}">
                      <a16:colId xmlns:a16="http://schemas.microsoft.com/office/drawing/2014/main" val="20000"/>
                    </a:ext>
                  </a:extLst>
                </a:gridCol>
                <a:gridCol w="1228050">
                  <a:extLst>
                    <a:ext uri="{9D8B030D-6E8A-4147-A177-3AD203B41FA5}">
                      <a16:colId xmlns:a16="http://schemas.microsoft.com/office/drawing/2014/main" val="20001"/>
                    </a:ext>
                  </a:extLst>
                </a:gridCol>
                <a:gridCol w="1212878">
                  <a:extLst>
                    <a:ext uri="{9D8B030D-6E8A-4147-A177-3AD203B41FA5}">
                      <a16:colId xmlns:a16="http://schemas.microsoft.com/office/drawing/2014/main" val="20002"/>
                    </a:ext>
                  </a:extLst>
                </a:gridCol>
                <a:gridCol w="1604427">
                  <a:extLst>
                    <a:ext uri="{9D8B030D-6E8A-4147-A177-3AD203B41FA5}">
                      <a16:colId xmlns:a16="http://schemas.microsoft.com/office/drawing/2014/main" val="20003"/>
                    </a:ext>
                  </a:extLst>
                </a:gridCol>
                <a:gridCol w="962491">
                  <a:extLst>
                    <a:ext uri="{9D8B030D-6E8A-4147-A177-3AD203B41FA5}">
                      <a16:colId xmlns:a16="http://schemas.microsoft.com/office/drawing/2014/main" val="20004"/>
                    </a:ext>
                  </a:extLst>
                </a:gridCol>
                <a:gridCol w="825092">
                  <a:extLst>
                    <a:ext uri="{9D8B030D-6E8A-4147-A177-3AD203B41FA5}">
                      <a16:colId xmlns:a16="http://schemas.microsoft.com/office/drawing/2014/main" val="20005"/>
                    </a:ext>
                  </a:extLst>
                </a:gridCol>
                <a:gridCol w="2250249">
                  <a:extLst>
                    <a:ext uri="{9D8B030D-6E8A-4147-A177-3AD203B41FA5}">
                      <a16:colId xmlns:a16="http://schemas.microsoft.com/office/drawing/2014/main" val="20006"/>
                    </a:ext>
                  </a:extLst>
                </a:gridCol>
              </a:tblGrid>
              <a:tr h="720081">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901266">
                <a:tc>
                  <a:txBody>
                    <a:bodyPr/>
                    <a:lstStyle/>
                    <a:p>
                      <a:pPr algn="ctr" fontAlgn="ctr"/>
                      <a:r>
                        <a:rPr lang="es-CO" sz="1100" b="0" i="0" u="none" strike="noStrike" dirty="0" smtClean="0">
                          <a:solidFill>
                            <a:schemeClr val="tx1"/>
                          </a:solidFill>
                          <a:effectLst/>
                          <a:latin typeface="+mn-lt"/>
                        </a:rPr>
                        <a:t>SAF 71</a:t>
                      </a:r>
                      <a:endParaRPr lang="es-CO" sz="1100" b="0" i="0" u="none" strike="noStrike" dirty="0">
                        <a:solidFill>
                          <a:schemeClr val="tx1"/>
                        </a:solidFill>
                        <a:effectLst/>
                        <a:latin typeface="Calibri"/>
                      </a:endParaRP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tx1"/>
                          </a:solidFill>
                          <a:effectLst/>
                          <a:latin typeface="+mn-lt"/>
                          <a:ea typeface="+mn-ea"/>
                          <a:cs typeface="+mn-cs"/>
                        </a:rPr>
                        <a:t>Elaborar un plan de recaudo para la vigencia</a:t>
                      </a:r>
                      <a:endParaRPr lang="es-CO" sz="1100" b="0" i="0" u="none" strike="noStrike" kern="1200" dirty="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Elaborar un plan de recaudo para la vigencia</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Plan de recaudo presentado en Comité SIGC</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b="0" dirty="0" smtClean="0">
                          <a:solidFill>
                            <a:schemeClr val="tx1"/>
                          </a:solidFill>
                          <a:effectLst/>
                          <a:latin typeface="+mn-lt"/>
                          <a:ea typeface="Calibri"/>
                          <a:cs typeface="Times New Roman"/>
                        </a:rPr>
                        <a:t>15/06/2016</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2° trimestre</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a:t>
                      </a: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100%</a:t>
                      </a:r>
                      <a:r>
                        <a:rPr lang="es-MX" sz="1100" b="1" baseline="0" dirty="0" smtClean="0">
                          <a:solidFill>
                            <a:schemeClr val="tx1"/>
                          </a:solidFill>
                          <a:effectLst/>
                          <a:latin typeface="Calibri"/>
                          <a:ea typeface="Calibri"/>
                          <a:cs typeface="Times New Roman"/>
                        </a:rPr>
                        <a:t> de cumplimiento</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just"/>
                      <a:r>
                        <a:rPr lang="es-MX" sz="1100" b="0" dirty="0" smtClean="0">
                          <a:solidFill>
                            <a:schemeClr val="tx1"/>
                          </a:solidFill>
                          <a:effectLst/>
                          <a:latin typeface="Calibri"/>
                          <a:ea typeface="Calibri"/>
                          <a:cs typeface="Times New Roman"/>
                        </a:rPr>
                        <a:t>El plan de recaudo fue</a:t>
                      </a:r>
                      <a:r>
                        <a:rPr lang="es-MX" sz="1100" b="0" baseline="0" dirty="0" smtClean="0">
                          <a:solidFill>
                            <a:schemeClr val="tx1"/>
                          </a:solidFill>
                          <a:effectLst/>
                          <a:latin typeface="Calibri"/>
                          <a:ea typeface="Calibri"/>
                          <a:cs typeface="Times New Roman"/>
                        </a:rPr>
                        <a:t> presentado ante la “Comisión de Regulación de </a:t>
                      </a:r>
                      <a:r>
                        <a:rPr lang="es-MX" sz="1100" b="0" kern="1200" dirty="0" smtClean="0">
                          <a:solidFill>
                            <a:schemeClr val="tx1"/>
                          </a:solidFill>
                          <a:effectLst/>
                          <a:latin typeface="Calibri"/>
                          <a:ea typeface="Calibri"/>
                          <a:cs typeface="Times New Roman"/>
                        </a:rPr>
                        <a:t>Agua Potable y Saneamiento Básico”</a:t>
                      </a:r>
                      <a:r>
                        <a:rPr lang="es-CO" sz="1100" b="0" kern="1200" dirty="0" smtClean="0">
                          <a:solidFill>
                            <a:schemeClr val="tx1"/>
                          </a:solidFill>
                          <a:effectLst/>
                          <a:latin typeface="Calibri"/>
                          <a:ea typeface="Calibri"/>
                          <a:cs typeface="Times New Roman"/>
                        </a:rPr>
                        <a:t>, y se encuentra contenido en la resolución N° 743 de 2015, por medio del</a:t>
                      </a:r>
                      <a:r>
                        <a:rPr lang="es-CO" sz="1100" b="0" kern="1200" baseline="0" dirty="0" smtClean="0">
                          <a:solidFill>
                            <a:schemeClr val="tx1"/>
                          </a:solidFill>
                          <a:effectLst/>
                          <a:latin typeface="Calibri"/>
                          <a:ea typeface="Calibri"/>
                          <a:cs typeface="Times New Roman"/>
                        </a:rPr>
                        <a:t> cual se ordenó fijar las tarifas que deben cancelar los contribuyentes durante la vigencia 2016</a:t>
                      </a:r>
                      <a:r>
                        <a:rPr lang="es-CO" sz="1100" b="0" kern="1200" dirty="0" smtClean="0">
                          <a:solidFill>
                            <a:schemeClr val="tx1"/>
                          </a:solidFill>
                          <a:effectLst/>
                          <a:latin typeface="Calibri"/>
                          <a:ea typeface="Calibri"/>
                          <a:cs typeface="Times New Roman"/>
                        </a:rPr>
                        <a:t>.</a:t>
                      </a:r>
                      <a:endParaRPr lang="es-CO" sz="1100" b="0" kern="12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793713">
                <a:tc>
                  <a:txBody>
                    <a:bodyPr/>
                    <a:lstStyle/>
                    <a:p>
                      <a:pPr algn="ctr" fontAlgn="ctr"/>
                      <a:r>
                        <a:rPr lang="es-CO" sz="1100" b="0" i="0" u="none" strike="noStrike" dirty="0" smtClean="0">
                          <a:solidFill>
                            <a:schemeClr val="tx1"/>
                          </a:solidFill>
                          <a:effectLst/>
                          <a:latin typeface="+mn-lt"/>
                        </a:rPr>
                        <a:t>SAF 72</a:t>
                      </a:r>
                      <a:endParaRPr lang="es-CO" sz="1100" b="0" i="0" u="none" strike="noStrike" dirty="0">
                        <a:solidFill>
                          <a:schemeClr val="tx1"/>
                        </a:solidFill>
                        <a:effectLst/>
                        <a:latin typeface="Calibri"/>
                      </a:endParaRP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tx1"/>
                          </a:solidFill>
                          <a:effectLst/>
                          <a:latin typeface="+mn-lt"/>
                          <a:ea typeface="+mn-ea"/>
                          <a:cs typeface="+mn-cs"/>
                        </a:rPr>
                        <a:t>Realizar el recaudo de la entidad de acuerdo con la planificación realizada</a:t>
                      </a:r>
                      <a:endParaRPr lang="es-CO" sz="1100" b="0" i="0" u="none" strike="noStrike" kern="1200" dirty="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Cumplir el 100% del recaudo programado </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Valor de recaudo del periodo / valor de recaudo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b="0" dirty="0" smtClean="0">
                          <a:solidFill>
                            <a:schemeClr val="tx1"/>
                          </a:solidFill>
                          <a:effectLst/>
                          <a:latin typeface="Calibri"/>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Trimestral</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a:t>
                      </a: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100%</a:t>
                      </a:r>
                      <a:r>
                        <a:rPr lang="es-MX" sz="1100" b="1" baseline="0" dirty="0" smtClean="0">
                          <a:solidFill>
                            <a:schemeClr val="tx1"/>
                          </a:solidFill>
                          <a:effectLst/>
                          <a:latin typeface="Calibri"/>
                          <a:ea typeface="Calibri"/>
                          <a:cs typeface="Times New Roman"/>
                        </a:rPr>
                        <a:t> de cumplimiento</a:t>
                      </a: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just"/>
                      <a:r>
                        <a:rPr lang="es-CO" sz="1100" b="0" dirty="0" smtClean="0">
                          <a:solidFill>
                            <a:schemeClr val="tx1"/>
                          </a:solidFill>
                          <a:effectLst/>
                          <a:latin typeface="Calibri"/>
                          <a:ea typeface="Calibri"/>
                          <a:cs typeface="Times New Roman"/>
                        </a:rPr>
                        <a:t>A fecha 31 de diciembre de 2016 la </a:t>
                      </a:r>
                      <a:r>
                        <a:rPr lang="es-CO" sz="1100" b="0" dirty="0" smtClean="0">
                          <a:solidFill>
                            <a:schemeClr val="tx1"/>
                          </a:solidFill>
                          <a:effectLst/>
                          <a:latin typeface="+mn-lt"/>
                          <a:ea typeface="Calibri"/>
                          <a:cs typeface="Times New Roman"/>
                        </a:rPr>
                        <a:t>entidad recaudo un total de  $13.719.250.868,</a:t>
                      </a:r>
                      <a:r>
                        <a:rPr lang="es-CO" sz="1100" b="0" baseline="0" dirty="0" smtClean="0">
                          <a:solidFill>
                            <a:schemeClr val="tx1"/>
                          </a:solidFill>
                          <a:effectLst/>
                          <a:latin typeface="+mn-lt"/>
                          <a:ea typeface="Calibri"/>
                          <a:cs typeface="Times New Roman"/>
                        </a:rPr>
                        <a:t> equivalente  al 108%.</a:t>
                      </a:r>
                      <a:endParaRPr lang="es-CO" sz="1100" b="0" kern="12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7513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3826072086"/>
              </p:ext>
            </p:extLst>
          </p:nvPr>
        </p:nvGraphicFramePr>
        <p:xfrm>
          <a:off x="0" y="1540816"/>
          <a:ext cx="9000999" cy="4308083"/>
        </p:xfrm>
        <a:graphic>
          <a:graphicData uri="http://schemas.openxmlformats.org/drawingml/2006/table">
            <a:tbl>
              <a:tblPr firstRow="1" firstCol="1" lastRow="1" lastCol="1" bandRow="1" bandCol="1">
                <a:tableStyleId>{5C22544A-7EE6-4342-B048-85BDC9FD1C3A}</a:tableStyleId>
              </a:tblPr>
              <a:tblGrid>
                <a:gridCol w="917812">
                  <a:extLst>
                    <a:ext uri="{9D8B030D-6E8A-4147-A177-3AD203B41FA5}">
                      <a16:colId xmlns:a16="http://schemas.microsoft.com/office/drawing/2014/main" val="20000"/>
                    </a:ext>
                  </a:extLst>
                </a:gridCol>
                <a:gridCol w="1228050">
                  <a:extLst>
                    <a:ext uri="{9D8B030D-6E8A-4147-A177-3AD203B41FA5}">
                      <a16:colId xmlns:a16="http://schemas.microsoft.com/office/drawing/2014/main" val="20001"/>
                    </a:ext>
                  </a:extLst>
                </a:gridCol>
                <a:gridCol w="1212878">
                  <a:extLst>
                    <a:ext uri="{9D8B030D-6E8A-4147-A177-3AD203B41FA5}">
                      <a16:colId xmlns:a16="http://schemas.microsoft.com/office/drawing/2014/main" val="20002"/>
                    </a:ext>
                  </a:extLst>
                </a:gridCol>
                <a:gridCol w="1604427">
                  <a:extLst>
                    <a:ext uri="{9D8B030D-6E8A-4147-A177-3AD203B41FA5}">
                      <a16:colId xmlns:a16="http://schemas.microsoft.com/office/drawing/2014/main" val="20003"/>
                    </a:ext>
                  </a:extLst>
                </a:gridCol>
                <a:gridCol w="962491">
                  <a:extLst>
                    <a:ext uri="{9D8B030D-6E8A-4147-A177-3AD203B41FA5}">
                      <a16:colId xmlns:a16="http://schemas.microsoft.com/office/drawing/2014/main" val="20004"/>
                    </a:ext>
                  </a:extLst>
                </a:gridCol>
                <a:gridCol w="825092">
                  <a:extLst>
                    <a:ext uri="{9D8B030D-6E8A-4147-A177-3AD203B41FA5}">
                      <a16:colId xmlns:a16="http://schemas.microsoft.com/office/drawing/2014/main" val="20005"/>
                    </a:ext>
                  </a:extLst>
                </a:gridCol>
                <a:gridCol w="2250249">
                  <a:extLst>
                    <a:ext uri="{9D8B030D-6E8A-4147-A177-3AD203B41FA5}">
                      <a16:colId xmlns:a16="http://schemas.microsoft.com/office/drawing/2014/main" val="20006"/>
                    </a:ext>
                  </a:extLst>
                </a:gridCol>
              </a:tblGrid>
              <a:tr h="741761">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783161">
                <a:tc>
                  <a:txBody>
                    <a:bodyPr/>
                    <a:lstStyle/>
                    <a:p>
                      <a:pPr algn="ctr" fontAlgn="ctr"/>
                      <a:r>
                        <a:rPr lang="es-CO" sz="1100" b="0" i="0" u="none" strike="noStrike" dirty="0" smtClean="0">
                          <a:solidFill>
                            <a:schemeClr val="tx1"/>
                          </a:solidFill>
                          <a:effectLst/>
                          <a:latin typeface="+mn-lt"/>
                        </a:rPr>
                        <a:t>OAP 73</a:t>
                      </a:r>
                      <a:endParaRPr lang="es-CO" sz="1100" b="0" i="0" u="none" strike="noStrike" dirty="0">
                        <a:solidFill>
                          <a:schemeClr val="tx1"/>
                        </a:solidFill>
                        <a:effectLst/>
                        <a:latin typeface="Calibri"/>
                      </a:endParaRP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tx1"/>
                          </a:solidFill>
                          <a:effectLst/>
                          <a:latin typeface="+mn-lt"/>
                          <a:ea typeface="+mn-ea"/>
                          <a:cs typeface="+mn-cs"/>
                        </a:rPr>
                        <a:t>Seguimiento a la ejecución de productos de los proyectos de inversión</a:t>
                      </a:r>
                      <a:endParaRPr lang="es-CO" sz="1100" b="0" i="0" u="none" strike="noStrike" kern="1200" dirty="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Informes de seguimiento trimestrales del avance físico del producto de la entidad (SPI)</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 de Informes de seguimiento al avance físico del producto de la entidad (SPI)</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b="0" dirty="0" smtClean="0">
                          <a:solidFill>
                            <a:schemeClr val="tx1"/>
                          </a:solidFill>
                          <a:effectLst/>
                          <a:latin typeface="Calibri"/>
                          <a:ea typeface="Calibri"/>
                          <a:cs typeface="Times New Roman"/>
                        </a:rPr>
                        <a:t>4</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Trimestral</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a:t>
                      </a: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100%</a:t>
                      </a:r>
                      <a:r>
                        <a:rPr lang="es-MX" sz="1100" b="1" baseline="0" dirty="0" smtClean="0">
                          <a:solidFill>
                            <a:schemeClr val="tx1"/>
                          </a:solidFill>
                          <a:effectLst/>
                          <a:latin typeface="Calibri"/>
                          <a:ea typeface="Calibri"/>
                          <a:cs typeface="Times New Roman"/>
                        </a:rPr>
                        <a:t> de cumplimiento</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just">
                        <a:lnSpc>
                          <a:spcPts val="950"/>
                        </a:lnSpc>
                        <a:spcBef>
                          <a:spcPts val="15"/>
                        </a:spcBef>
                        <a:spcAft>
                          <a:spcPts val="0"/>
                        </a:spcAft>
                      </a:pPr>
                      <a:r>
                        <a:rPr lang="es-MX" sz="1100" b="0" dirty="0" smtClean="0">
                          <a:solidFill>
                            <a:schemeClr val="tx1"/>
                          </a:solidFill>
                          <a:effectLst/>
                          <a:latin typeface="Calibri"/>
                          <a:ea typeface="Calibri"/>
                          <a:cs typeface="Times New Roman"/>
                        </a:rPr>
                        <a:t>Mensualmente se actualiza en la</a:t>
                      </a:r>
                      <a:r>
                        <a:rPr lang="es-MX" sz="1100" b="0" baseline="0" dirty="0" smtClean="0">
                          <a:solidFill>
                            <a:schemeClr val="tx1"/>
                          </a:solidFill>
                          <a:effectLst/>
                          <a:latin typeface="Calibri"/>
                          <a:ea typeface="Calibri"/>
                          <a:cs typeface="Times New Roman"/>
                        </a:rPr>
                        <a:t> página del Departamento Nacional de Planeación (SPI) el avance de ejecución de los productos de los proyectos de inversión de la CRA.</a:t>
                      </a:r>
                      <a:endParaRPr lang="es-MX" sz="1100" b="0" dirty="0" smtClean="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783161">
                <a:tc>
                  <a:txBody>
                    <a:bodyPr/>
                    <a:lstStyle/>
                    <a:p>
                      <a:pPr algn="ctr" fontAlgn="ctr"/>
                      <a:r>
                        <a:rPr lang="es-CO" sz="1100" b="0" i="0" u="none" strike="noStrike" dirty="0" smtClean="0">
                          <a:solidFill>
                            <a:schemeClr val="tx1"/>
                          </a:solidFill>
                          <a:effectLst/>
                          <a:latin typeface="+mn-lt"/>
                        </a:rPr>
                        <a:t>OAP 74</a:t>
                      </a:r>
                      <a:endParaRPr lang="es-CO" sz="1100" b="0" i="0" u="none" strike="noStrike" dirty="0">
                        <a:solidFill>
                          <a:schemeClr val="tx1"/>
                        </a:solidFill>
                        <a:effectLst/>
                        <a:latin typeface="Calibri"/>
                      </a:endParaRP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tx1"/>
                          </a:solidFill>
                          <a:effectLst/>
                          <a:latin typeface="+mn-lt"/>
                          <a:ea typeface="+mn-ea"/>
                          <a:cs typeface="+mn-cs"/>
                        </a:rPr>
                        <a:t>Seguimiento del avance de gestión del producto de la entidad (SPI)</a:t>
                      </a:r>
                      <a:endParaRPr lang="es-CO" sz="1100" b="0" i="0" u="none" strike="noStrike" kern="1200" dirty="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Informes de seguimiento trimestrales del avance de gestión del producto de la entidad (SPI)</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 de Informes de seguimiento al avance de gestión del producto de la entidad (SPI)</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b="0" dirty="0" smtClean="0">
                          <a:solidFill>
                            <a:schemeClr val="tx1"/>
                          </a:solidFill>
                          <a:effectLst/>
                          <a:latin typeface="Calibri"/>
                          <a:ea typeface="Calibri"/>
                          <a:cs typeface="Times New Roman"/>
                        </a:rPr>
                        <a:t>4</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Trimestral</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a:t>
                      </a: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100%</a:t>
                      </a:r>
                      <a:r>
                        <a:rPr lang="es-MX" sz="1100" b="1" baseline="0" dirty="0" smtClean="0">
                          <a:solidFill>
                            <a:schemeClr val="tx1"/>
                          </a:solidFill>
                          <a:effectLst/>
                          <a:latin typeface="Calibri"/>
                          <a:ea typeface="Calibri"/>
                          <a:cs typeface="Times New Roman"/>
                        </a:rPr>
                        <a:t> de cumplimiento</a:t>
                      </a: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marL="0" marR="0" indent="0" algn="just" defTabSz="914400" rtl="0" eaLnBrk="1" fontAlgn="auto" latinLnBrk="0" hangingPunct="1">
                        <a:lnSpc>
                          <a:spcPts val="950"/>
                        </a:lnSpc>
                        <a:spcBef>
                          <a:spcPts val="15"/>
                        </a:spcBef>
                        <a:spcAft>
                          <a:spcPts val="0"/>
                        </a:spcAft>
                        <a:buClrTx/>
                        <a:buSzTx/>
                        <a:buFontTx/>
                        <a:buNone/>
                        <a:tabLst/>
                        <a:defRPr/>
                      </a:pPr>
                      <a:r>
                        <a:rPr lang="es-MX" sz="1100" b="0" dirty="0" smtClean="0">
                          <a:solidFill>
                            <a:schemeClr val="tx1"/>
                          </a:solidFill>
                          <a:effectLst/>
                          <a:latin typeface="+mn-lt"/>
                          <a:ea typeface="Calibri"/>
                          <a:cs typeface="Times New Roman"/>
                        </a:rPr>
                        <a:t>Mensualmente se actualiza en la</a:t>
                      </a:r>
                      <a:r>
                        <a:rPr lang="es-MX" sz="1100" b="0" baseline="0" dirty="0" smtClean="0">
                          <a:solidFill>
                            <a:schemeClr val="tx1"/>
                          </a:solidFill>
                          <a:effectLst/>
                          <a:latin typeface="+mn-lt"/>
                          <a:ea typeface="Calibri"/>
                          <a:cs typeface="Times New Roman"/>
                        </a:rPr>
                        <a:t> página del Departamento Nacional de Planeación (SPI) el avance de la gestión del producto de la entidad.</a:t>
                      </a: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844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0" y="0"/>
            <a:ext cx="9180000" cy="6885000"/>
            <a:chOff x="0" y="0"/>
            <a:chExt cx="9180000" cy="6885000"/>
          </a:xfrm>
        </p:grpSpPr>
        <p:pic>
          <p:nvPicPr>
            <p:cNvPr id="20" name="19 Imagen" descr="Ambiente.jpg"/>
            <p:cNvPicPr>
              <a:picLocks noChangeAspect="1"/>
            </p:cNvPicPr>
            <p:nvPr/>
          </p:nvPicPr>
          <p:blipFill>
            <a:blip r:embed="rId2" cstate="print"/>
            <a:stretch>
              <a:fillRect/>
            </a:stretch>
          </p:blipFill>
          <p:spPr>
            <a:xfrm>
              <a:off x="0" y="0"/>
              <a:ext cx="9180000" cy="6885000"/>
            </a:xfrm>
            <a:prstGeom prst="rect">
              <a:avLst/>
            </a:prstGeom>
          </p:spPr>
        </p:pic>
        <p:sp>
          <p:nvSpPr>
            <p:cNvPr id="21" name="20 CuadroTexto"/>
            <p:cNvSpPr txBox="1"/>
            <p:nvPr/>
          </p:nvSpPr>
          <p:spPr>
            <a:xfrm>
              <a:off x="4626431" y="620688"/>
              <a:ext cx="4482073" cy="400110"/>
            </a:xfrm>
            <a:prstGeom prst="rect">
              <a:avLst/>
            </a:prstGeom>
            <a:noFill/>
          </p:spPr>
          <p:txBody>
            <a:bodyPr wrap="square" rtlCol="0">
              <a:spAutoFit/>
            </a:bodyPr>
            <a:lstStyle/>
            <a:p>
              <a:pPr algn="ctr"/>
              <a:endParaRPr lang="es-CO" sz="2000" b="1" dirty="0">
                <a:solidFill>
                  <a:schemeClr val="tx2">
                    <a:lumMod val="75000"/>
                  </a:schemeClr>
                </a:solidFill>
                <a:latin typeface="+mj-lt"/>
              </a:endParaRPr>
            </a:p>
          </p:txBody>
        </p:sp>
      </p:grpSp>
      <p:grpSp>
        <p:nvGrpSpPr>
          <p:cNvPr id="3" name="2 Grupo"/>
          <p:cNvGrpSpPr/>
          <p:nvPr/>
        </p:nvGrpSpPr>
        <p:grpSpPr>
          <a:xfrm>
            <a:off x="-1" y="416992"/>
            <a:ext cx="4716017" cy="1440160"/>
            <a:chOff x="-1" y="416992"/>
            <a:chExt cx="4716017" cy="1440160"/>
          </a:xfrm>
        </p:grpSpPr>
        <p:sp>
          <p:nvSpPr>
            <p:cNvPr id="14" name="13 Rectángulo redondeado"/>
            <p:cNvSpPr/>
            <p:nvPr/>
          </p:nvSpPr>
          <p:spPr>
            <a:xfrm>
              <a:off x="-1" y="416992"/>
              <a:ext cx="4716017" cy="1440160"/>
            </a:xfrm>
            <a:prstGeom prst="round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48" y="620688"/>
              <a:ext cx="3564904" cy="1095150"/>
            </a:xfrm>
            <a:prstGeom prst="rect">
              <a:avLst/>
            </a:prstGeom>
          </p:spPr>
        </p:pic>
      </p:grpSp>
      <p:sp>
        <p:nvSpPr>
          <p:cNvPr id="11" name="10 Rectángulo"/>
          <p:cNvSpPr/>
          <p:nvPr/>
        </p:nvSpPr>
        <p:spPr>
          <a:xfrm>
            <a:off x="0" y="2420888"/>
            <a:ext cx="9144000" cy="3082082"/>
          </a:xfrm>
          <a:prstGeom prst="rect">
            <a:avLst/>
          </a:prstGeom>
          <a:solidFill>
            <a:schemeClr val="bg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 name="Text Box 5"/>
          <p:cNvSpPr txBox="1">
            <a:spLocks noChangeArrowheads="1"/>
          </p:cNvSpPr>
          <p:nvPr/>
        </p:nvSpPr>
        <p:spPr bwMode="auto">
          <a:xfrm>
            <a:off x="611560" y="2420888"/>
            <a:ext cx="8501062" cy="3046988"/>
          </a:xfrm>
          <a:prstGeom prst="rect">
            <a:avLst/>
          </a:prstGeom>
          <a:noFill/>
          <a:ln w="9525">
            <a:noFill/>
            <a:miter lim="800000"/>
            <a:headEnd/>
            <a:tailEnd/>
          </a:ln>
        </p:spPr>
        <p:txBody>
          <a:bodyPr wrap="square">
            <a:spAutoFit/>
          </a:bodyPr>
          <a:lstStyle/>
          <a:p>
            <a:pPr algn="r" eaLnBrk="0" fontAlgn="auto" hangingPunct="0">
              <a:spcBef>
                <a:spcPts val="0"/>
              </a:spcBef>
              <a:spcAft>
                <a:spcPts val="0"/>
              </a:spcAft>
              <a:defRPr/>
            </a:pPr>
            <a:r>
              <a:rPr lang="es-CO" sz="3200" b="1" dirty="0">
                <a:latin typeface="+mn-lt"/>
              </a:rPr>
              <a:t>Página web: </a:t>
            </a:r>
            <a:r>
              <a:rPr lang="es-CO" sz="3200" b="1" dirty="0">
                <a:solidFill>
                  <a:schemeClr val="tx2">
                    <a:lumMod val="75000"/>
                  </a:schemeClr>
                </a:solidFill>
                <a:latin typeface="+mn-lt"/>
              </a:rPr>
              <a:t>www.cra.gov.co</a:t>
            </a:r>
          </a:p>
          <a:p>
            <a:pPr algn="r" eaLnBrk="0" fontAlgn="auto" hangingPunct="0">
              <a:spcBef>
                <a:spcPts val="0"/>
              </a:spcBef>
              <a:spcAft>
                <a:spcPts val="0"/>
              </a:spcAft>
              <a:defRPr/>
            </a:pPr>
            <a:r>
              <a:rPr lang="es-CO" sz="3200" b="1" dirty="0" err="1">
                <a:latin typeface="+mn-lt"/>
              </a:rPr>
              <a:t>Twitter</a:t>
            </a:r>
            <a:r>
              <a:rPr lang="es-CO" sz="3200" b="1" dirty="0">
                <a:latin typeface="+mn-lt"/>
              </a:rPr>
              <a:t>: </a:t>
            </a:r>
            <a:r>
              <a:rPr lang="es-CO" sz="3200" b="1" dirty="0">
                <a:solidFill>
                  <a:schemeClr val="tx2">
                    <a:lumMod val="75000"/>
                  </a:schemeClr>
                </a:solidFill>
                <a:latin typeface="+mn-lt"/>
              </a:rPr>
              <a:t>@</a:t>
            </a:r>
            <a:r>
              <a:rPr lang="es-CO" sz="3200" b="1" dirty="0" err="1">
                <a:solidFill>
                  <a:schemeClr val="tx2">
                    <a:lumMod val="75000"/>
                  </a:schemeClr>
                </a:solidFill>
                <a:latin typeface="+mn-lt"/>
              </a:rPr>
              <a:t>cracolombia</a:t>
            </a:r>
            <a:endParaRPr lang="es-CO" sz="3200" b="1" dirty="0">
              <a:solidFill>
                <a:schemeClr val="tx2">
                  <a:lumMod val="75000"/>
                </a:schemeClr>
              </a:solidFill>
              <a:latin typeface="+mn-lt"/>
            </a:endParaRPr>
          </a:p>
          <a:p>
            <a:pPr algn="r" eaLnBrk="0" fontAlgn="auto" hangingPunct="0">
              <a:spcBef>
                <a:spcPts val="0"/>
              </a:spcBef>
              <a:spcAft>
                <a:spcPts val="0"/>
              </a:spcAft>
              <a:defRPr/>
            </a:pPr>
            <a:r>
              <a:rPr lang="es-CO" sz="3200" b="1" dirty="0">
                <a:latin typeface="+mn-lt"/>
              </a:rPr>
              <a:t>YouTube: </a:t>
            </a:r>
            <a:r>
              <a:rPr lang="es-CO" sz="3200" b="1" dirty="0" err="1">
                <a:solidFill>
                  <a:schemeClr val="tx2">
                    <a:lumMod val="75000"/>
                  </a:schemeClr>
                </a:solidFill>
                <a:latin typeface="+mn-lt"/>
              </a:rPr>
              <a:t>crapsbcol</a:t>
            </a:r>
            <a:endParaRPr lang="es-CO" sz="3200" b="1" dirty="0">
              <a:solidFill>
                <a:schemeClr val="tx2">
                  <a:lumMod val="75000"/>
                </a:schemeClr>
              </a:solidFill>
              <a:latin typeface="+mn-lt"/>
            </a:endParaRPr>
          </a:p>
          <a:p>
            <a:pPr algn="r" eaLnBrk="0" fontAlgn="auto" hangingPunct="0">
              <a:spcBef>
                <a:spcPts val="0"/>
              </a:spcBef>
              <a:spcAft>
                <a:spcPts val="0"/>
              </a:spcAft>
              <a:defRPr/>
            </a:pPr>
            <a:r>
              <a:rPr lang="es-CO" sz="3200" b="1" dirty="0">
                <a:latin typeface="+mn-lt"/>
              </a:rPr>
              <a:t>Facebook: </a:t>
            </a:r>
            <a:r>
              <a:rPr lang="es-CO" sz="3200" b="1" dirty="0">
                <a:solidFill>
                  <a:schemeClr val="tx2">
                    <a:lumMod val="75000"/>
                  </a:schemeClr>
                </a:solidFill>
                <a:latin typeface="+mn-lt"/>
              </a:rPr>
              <a:t>Comisión de Regulación CRA</a:t>
            </a:r>
          </a:p>
          <a:p>
            <a:pPr algn="r" eaLnBrk="0" fontAlgn="auto" hangingPunct="0">
              <a:spcBef>
                <a:spcPts val="0"/>
              </a:spcBef>
              <a:spcAft>
                <a:spcPts val="0"/>
              </a:spcAft>
              <a:defRPr/>
            </a:pPr>
            <a:r>
              <a:rPr lang="es-CO" sz="3200" b="1" dirty="0">
                <a:latin typeface="+mn-lt"/>
              </a:rPr>
              <a:t>Correo electrónico: </a:t>
            </a:r>
            <a:r>
              <a:rPr lang="es-CO" sz="3200" b="1" dirty="0">
                <a:solidFill>
                  <a:schemeClr val="tx2">
                    <a:lumMod val="75000"/>
                  </a:schemeClr>
                </a:solidFill>
                <a:latin typeface="+mn-lt"/>
              </a:rPr>
              <a:t>correo@cra.gov.co</a:t>
            </a:r>
          </a:p>
          <a:p>
            <a:pPr algn="r" eaLnBrk="0" fontAlgn="auto" hangingPunct="0">
              <a:spcBef>
                <a:spcPts val="0"/>
              </a:spcBef>
              <a:spcAft>
                <a:spcPts val="0"/>
              </a:spcAft>
              <a:defRPr/>
            </a:pPr>
            <a:r>
              <a:rPr lang="es-CO" sz="3200" b="1" dirty="0">
                <a:latin typeface="+mn-lt"/>
              </a:rPr>
              <a:t>PBX: </a:t>
            </a:r>
            <a:r>
              <a:rPr lang="es-CO" sz="3200" b="1" dirty="0">
                <a:solidFill>
                  <a:schemeClr val="tx2">
                    <a:lumMod val="75000"/>
                  </a:schemeClr>
                </a:solidFill>
                <a:latin typeface="+mn-lt"/>
              </a:rPr>
              <a:t>(1) 4873820 </a:t>
            </a:r>
            <a:r>
              <a:rPr lang="es-CO" sz="3200" b="1" dirty="0">
                <a:latin typeface="+mn-lt"/>
              </a:rPr>
              <a:t>Línea Nacional: </a:t>
            </a:r>
            <a:r>
              <a:rPr lang="es-CO" sz="3200" b="1" dirty="0">
                <a:solidFill>
                  <a:schemeClr val="tx2">
                    <a:lumMod val="75000"/>
                  </a:schemeClr>
                </a:solidFill>
                <a:latin typeface="+mn-lt"/>
              </a:rPr>
              <a:t>018000517565</a:t>
            </a:r>
          </a:p>
        </p:txBody>
      </p:sp>
      <p:grpSp>
        <p:nvGrpSpPr>
          <p:cNvPr id="17" name="16 Grupo"/>
          <p:cNvGrpSpPr/>
          <p:nvPr/>
        </p:nvGrpSpPr>
        <p:grpSpPr>
          <a:xfrm>
            <a:off x="5004048" y="5697352"/>
            <a:ext cx="4166593" cy="900000"/>
            <a:chOff x="5004048" y="5697352"/>
            <a:chExt cx="4166593" cy="900000"/>
          </a:xfrm>
        </p:grpSpPr>
        <p:sp>
          <p:nvSpPr>
            <p:cNvPr id="18" name="17 Rectángulo redondeado"/>
            <p:cNvSpPr/>
            <p:nvPr/>
          </p:nvSpPr>
          <p:spPr>
            <a:xfrm>
              <a:off x="5004048" y="5697352"/>
              <a:ext cx="4166593"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9" name="18 Imagen"/>
            <p:cNvPicPr>
              <a:picLocks noChangeAspect="1"/>
            </p:cNvPicPr>
            <p:nvPr/>
          </p:nvPicPr>
          <p:blipFill rotWithShape="1">
            <a:blip r:embed="rId4">
              <a:extLst>
                <a:ext uri="{28A0092B-C50C-407E-A947-70E740481C1C}">
                  <a14:useLocalDpi xmlns:a14="http://schemas.microsoft.com/office/drawing/2010/main" val="0"/>
                </a:ext>
              </a:extLst>
            </a:blip>
            <a:srcRect t="7813" b="7813"/>
            <a:stretch/>
          </p:blipFill>
          <p:spPr>
            <a:xfrm>
              <a:off x="5285975" y="5733256"/>
              <a:ext cx="3602736" cy="864096"/>
            </a:xfrm>
            <a:prstGeom prst="rect">
              <a:avLst/>
            </a:prstGeom>
          </p:spPr>
        </p:pic>
      </p:grpSp>
    </p:spTree>
    <p:extLst>
      <p:ext uri="{BB962C8B-B14F-4D97-AF65-F5344CB8AC3E}">
        <p14:creationId xmlns:p14="http://schemas.microsoft.com/office/powerpoint/2010/main" val="169616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Bottom)">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1967412822"/>
              </p:ext>
            </p:extLst>
          </p:nvPr>
        </p:nvGraphicFramePr>
        <p:xfrm>
          <a:off x="179513" y="1666816"/>
          <a:ext cx="8928991" cy="3798934"/>
        </p:xfrm>
        <a:graphic>
          <a:graphicData uri="http://schemas.openxmlformats.org/drawingml/2006/table">
            <a:tbl>
              <a:tblPr firstRow="1" firstCol="1" lastRow="1" lastCol="1" bandRow="1" bandCol="1">
                <a:tableStyleId>{5C22544A-7EE6-4342-B048-85BDC9FD1C3A}</a:tableStyleId>
              </a:tblPr>
              <a:tblGrid>
                <a:gridCol w="895724">
                  <a:extLst>
                    <a:ext uri="{9D8B030D-6E8A-4147-A177-3AD203B41FA5}">
                      <a16:colId xmlns:a16="http://schemas.microsoft.com/office/drawing/2014/main" val="20000"/>
                    </a:ext>
                  </a:extLst>
                </a:gridCol>
                <a:gridCol w="1181469">
                  <a:extLst>
                    <a:ext uri="{9D8B030D-6E8A-4147-A177-3AD203B41FA5}">
                      <a16:colId xmlns:a16="http://schemas.microsoft.com/office/drawing/2014/main" val="20001"/>
                    </a:ext>
                  </a:extLst>
                </a:gridCol>
                <a:gridCol w="1379190">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2088232">
                  <a:extLst>
                    <a:ext uri="{9D8B030D-6E8A-4147-A177-3AD203B41FA5}">
                      <a16:colId xmlns:a16="http://schemas.microsoft.com/office/drawing/2014/main" val="20006"/>
                    </a:ext>
                  </a:extLst>
                </a:gridCol>
              </a:tblGrid>
              <a:tr h="541102">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889680">
                <a:tc>
                  <a:txBody>
                    <a:bodyPr/>
                    <a:lstStyle/>
                    <a:p>
                      <a:pPr algn="ctr" fontAlgn="ctr"/>
                      <a:r>
                        <a:rPr lang="es-CO" sz="1100" b="0" i="0" u="none" strike="noStrike" dirty="0">
                          <a:solidFill>
                            <a:srgbClr val="000000"/>
                          </a:solidFill>
                          <a:effectLst/>
                          <a:latin typeface="Calibri"/>
                        </a:rPr>
                        <a:t>OAP 3</a:t>
                      </a: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Formulación del Plan de acción anual</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Plan de Acción publicado en página web de la entidad</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Plan de acción publicado en la página web a 31 de enero de 2016 (Inferior al límite 100%, posterior al limite 50%)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b="0" dirty="0" smtClean="0">
                          <a:solidFill>
                            <a:schemeClr val="tx1"/>
                          </a:solidFill>
                          <a:effectLst/>
                          <a:latin typeface="+mn-lt"/>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 trimestre</a:t>
                      </a: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1" kern="1200" dirty="0" smtClean="0">
                          <a:solidFill>
                            <a:schemeClr val="tx1"/>
                          </a:solidFill>
                          <a:effectLst/>
                          <a:latin typeface="+mn-lt"/>
                          <a:ea typeface="Calibri"/>
                          <a:cs typeface="Times New Roman"/>
                        </a:rPr>
                        <a:t>100% de cumplimiento </a:t>
                      </a:r>
                    </a:p>
                    <a:p>
                      <a:pPr algn="ctr">
                        <a:lnSpc>
                          <a:spcPts val="950"/>
                        </a:lnSpc>
                        <a:spcBef>
                          <a:spcPts val="15"/>
                        </a:spcBef>
                        <a:spcAft>
                          <a:spcPts val="0"/>
                        </a:spcAft>
                      </a:pPr>
                      <a:endParaRPr lang="es-CO" sz="1100" b="0"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dirty="0" smtClean="0">
                          <a:solidFill>
                            <a:schemeClr val="tx1"/>
                          </a:solidFill>
                          <a:effectLst/>
                          <a:latin typeface="+mn-lt"/>
                          <a:ea typeface="Calibri"/>
                          <a:cs typeface="Times New Roman"/>
                        </a:rPr>
                        <a:t>El Plan de Acción de la entidad fue  publicado en la página web el día 28 de enero de 2016.</a:t>
                      </a:r>
                    </a:p>
                    <a:p>
                      <a:pPr algn="ctr">
                        <a:lnSpc>
                          <a:spcPts val="950"/>
                        </a:lnSpc>
                        <a:spcBef>
                          <a:spcPts val="15"/>
                        </a:spcBef>
                        <a:spcAft>
                          <a:spcPts val="0"/>
                        </a:spcAft>
                      </a:pPr>
                      <a:endParaRPr lang="es-CO" sz="1100" b="0" dirty="0" smtClean="0">
                        <a:solidFill>
                          <a:schemeClr val="tx1"/>
                        </a:solidFill>
                        <a:effectLst/>
                        <a:latin typeface="+mn-lt"/>
                        <a:ea typeface="Calibri"/>
                        <a:cs typeface="Times New Roman"/>
                      </a:endParaRPr>
                    </a:p>
                    <a:p>
                      <a:pPr>
                        <a:lnSpc>
                          <a:spcPts val="950"/>
                        </a:lnSpc>
                        <a:spcBef>
                          <a:spcPts val="15"/>
                        </a:spcBef>
                        <a:spcAft>
                          <a:spcPts val="0"/>
                        </a:spcAft>
                      </a:pPr>
                      <a:r>
                        <a:rPr lang="es-CO" sz="1100" b="0" dirty="0" smtClean="0">
                          <a:solidFill>
                            <a:schemeClr val="tx1"/>
                          </a:solidFill>
                          <a:effectLst/>
                          <a:latin typeface="+mn-lt"/>
                          <a:ea typeface="Calibri"/>
                          <a:cs typeface="Times New Roman"/>
                          <a:hlinkClick r:id="rId2"/>
                        </a:rPr>
                        <a:t>http://cra.gov.co/es/otras-secciones/item-otras-secciones/23936-6-planeaci</a:t>
                      </a:r>
                      <a:endParaRPr lang="es-CO" sz="1100" b="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368152">
                <a:tc>
                  <a:txBody>
                    <a:bodyPr/>
                    <a:lstStyle/>
                    <a:p>
                      <a:pPr algn="ctr" fontAlgn="ctr"/>
                      <a:r>
                        <a:rPr lang="es-CO" sz="1100" b="0" i="0" u="none" strike="noStrike" dirty="0" smtClean="0">
                          <a:solidFill>
                            <a:srgbClr val="000000"/>
                          </a:solidFill>
                          <a:effectLst/>
                          <a:latin typeface="+mn-lt"/>
                        </a:rPr>
                        <a:t>OAP 4</a:t>
                      </a:r>
                      <a:endParaRPr lang="es-CO" sz="1100" b="0" i="0" u="none" strike="noStrike" dirty="0">
                        <a:solidFill>
                          <a:srgbClr val="000000"/>
                        </a:solidFill>
                        <a:effectLst/>
                        <a:latin typeface="Calibri"/>
                      </a:endParaRP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Socialización de los Planes</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100" b="0" kern="1200" dirty="0" smtClean="0">
                          <a:solidFill>
                            <a:schemeClr val="tx1"/>
                          </a:solidFill>
                          <a:effectLst/>
                          <a:latin typeface="+mn-lt"/>
                          <a:ea typeface="+mn-ea"/>
                          <a:cs typeface="+mn-cs"/>
                        </a:rPr>
                        <a:t>Socializar los planes institucionales a todos los funcionarios y colaboradores de la CRA</a:t>
                      </a:r>
                      <a:endParaRPr lang="es-MX" sz="1100" b="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 de funcionarios y colaboradores que asisten a la socialización de los planes / # total de funcionarios y colaboradores de la CRA</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b="0" dirty="0" smtClean="0">
                          <a:solidFill>
                            <a:schemeClr val="tx1"/>
                          </a:solidFill>
                          <a:effectLst/>
                          <a:latin typeface="+mn-lt"/>
                          <a:ea typeface="Calibri"/>
                          <a:cs typeface="Times New Roman"/>
                        </a:rPr>
                        <a:t>76</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4° trimestre</a:t>
                      </a:r>
                    </a:p>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76</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1" kern="1200" dirty="0" smtClean="0">
                          <a:solidFill>
                            <a:schemeClr val="tx1"/>
                          </a:solidFill>
                          <a:effectLst/>
                          <a:latin typeface="+mn-lt"/>
                          <a:ea typeface="Calibri"/>
                          <a:cs typeface="Times New Roman"/>
                        </a:rPr>
                        <a:t>100% de cumplimiento </a:t>
                      </a:r>
                    </a:p>
                    <a:p>
                      <a:pP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gn="just">
                        <a:lnSpc>
                          <a:spcPts val="950"/>
                        </a:lnSpc>
                        <a:spcBef>
                          <a:spcPts val="15"/>
                        </a:spcBef>
                        <a:spcAft>
                          <a:spcPts val="0"/>
                        </a:spcAft>
                      </a:pPr>
                      <a:r>
                        <a:rPr lang="es-CO" sz="1100" b="0" dirty="0" smtClean="0">
                          <a:solidFill>
                            <a:schemeClr val="tx1"/>
                          </a:solidFill>
                          <a:effectLst/>
                          <a:latin typeface="Calibri"/>
                          <a:ea typeface="Calibri"/>
                          <a:cs typeface="Times New Roman"/>
                        </a:rPr>
                        <a:t>La socialización</a:t>
                      </a:r>
                      <a:r>
                        <a:rPr lang="es-CO" sz="1100" b="0" baseline="0" dirty="0" smtClean="0">
                          <a:solidFill>
                            <a:schemeClr val="tx1"/>
                          </a:solidFill>
                          <a:effectLst/>
                          <a:latin typeface="Calibri"/>
                          <a:ea typeface="Calibri"/>
                          <a:cs typeface="Times New Roman"/>
                        </a:rPr>
                        <a:t> </a:t>
                      </a:r>
                      <a:r>
                        <a:rPr lang="es-CO" sz="1100" b="0" dirty="0" smtClean="0">
                          <a:solidFill>
                            <a:schemeClr val="tx1"/>
                          </a:solidFill>
                          <a:effectLst/>
                          <a:latin typeface="Calibri"/>
                          <a:ea typeface="Calibri"/>
                          <a:cs typeface="Times New Roman"/>
                        </a:rPr>
                        <a:t>de los Planes se realizó a través de la</a:t>
                      </a:r>
                      <a:r>
                        <a:rPr lang="es-CO" sz="1100" b="0" baseline="0" dirty="0" smtClean="0">
                          <a:solidFill>
                            <a:schemeClr val="tx1"/>
                          </a:solidFill>
                          <a:effectLst/>
                          <a:latin typeface="Calibri"/>
                          <a:ea typeface="Calibri"/>
                          <a:cs typeface="Times New Roman"/>
                        </a:rPr>
                        <a:t> intranet, pagina web y correos electrónicos de cada uno de los funcionarios y colaboradores de la CRA.</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164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1241871496"/>
              </p:ext>
            </p:extLst>
          </p:nvPr>
        </p:nvGraphicFramePr>
        <p:xfrm>
          <a:off x="107504" y="1473969"/>
          <a:ext cx="8928991" cy="4252743"/>
        </p:xfrm>
        <a:graphic>
          <a:graphicData uri="http://schemas.openxmlformats.org/drawingml/2006/table">
            <a:tbl>
              <a:tblPr firstRow="1" firstCol="1" lastRow="1" lastCol="1" bandRow="1" bandCol="1">
                <a:tableStyleId>{5C22544A-7EE6-4342-B048-85BDC9FD1C3A}</a:tableStyleId>
              </a:tblPr>
              <a:tblGrid>
                <a:gridCol w="895724">
                  <a:extLst>
                    <a:ext uri="{9D8B030D-6E8A-4147-A177-3AD203B41FA5}">
                      <a16:colId xmlns:a16="http://schemas.microsoft.com/office/drawing/2014/main" val="20000"/>
                    </a:ext>
                  </a:extLst>
                </a:gridCol>
                <a:gridCol w="1181469">
                  <a:extLst>
                    <a:ext uri="{9D8B030D-6E8A-4147-A177-3AD203B41FA5}">
                      <a16:colId xmlns:a16="http://schemas.microsoft.com/office/drawing/2014/main" val="20001"/>
                    </a:ext>
                  </a:extLst>
                </a:gridCol>
                <a:gridCol w="1379190">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2088232">
                  <a:extLst>
                    <a:ext uri="{9D8B030D-6E8A-4147-A177-3AD203B41FA5}">
                      <a16:colId xmlns:a16="http://schemas.microsoft.com/office/drawing/2014/main" val="20006"/>
                    </a:ext>
                  </a:extLst>
                </a:gridCol>
              </a:tblGrid>
              <a:tr h="724734">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801752">
                <a:tc>
                  <a:txBody>
                    <a:bodyPr/>
                    <a:lstStyle/>
                    <a:p>
                      <a:pPr algn="ctr" fontAlgn="ctr"/>
                      <a:r>
                        <a:rPr lang="es-CO" sz="1100" b="0" i="0" u="none" strike="noStrike" dirty="0" smtClean="0">
                          <a:solidFill>
                            <a:srgbClr val="000000"/>
                          </a:solidFill>
                          <a:effectLst/>
                          <a:latin typeface="+mn-lt"/>
                        </a:rPr>
                        <a:t> CE 10</a:t>
                      </a:r>
                      <a:endParaRPr lang="es-CO" sz="1100" b="0" i="0" u="none" strike="noStrike" dirty="0">
                        <a:solidFill>
                          <a:srgbClr val="000000"/>
                        </a:solidFill>
                        <a:effectLst/>
                        <a:latin typeface="Calibri"/>
                      </a:endParaRP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Publicación de la información reportada al SUI al 1 de noviembre de 2016 a partir del cual se calcularán las variables para determinar el Puntaje de Eficiencia con la metodología DEA.</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100" b="0" kern="1200" dirty="0" smtClean="0">
                          <a:solidFill>
                            <a:schemeClr val="tx1"/>
                          </a:solidFill>
                          <a:effectLst/>
                          <a:latin typeface="+mn-lt"/>
                          <a:ea typeface="+mn-ea"/>
                          <a:cs typeface="+mn-cs"/>
                        </a:rPr>
                        <a:t>Expedición Resolución de Trámite</a:t>
                      </a: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b="0" dirty="0" smtClean="0">
                          <a:solidFill>
                            <a:schemeClr val="tx1"/>
                          </a:solidFill>
                          <a:effectLst/>
                          <a:latin typeface="Calibri"/>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4° trimestre</a:t>
                      </a:r>
                    </a:p>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1</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1" kern="1200" dirty="0" smtClean="0">
                          <a:solidFill>
                            <a:schemeClr val="tx1"/>
                          </a:solidFill>
                          <a:effectLst/>
                          <a:latin typeface="+mn-lt"/>
                          <a:ea typeface="Calibri"/>
                          <a:cs typeface="Times New Roman"/>
                        </a:rPr>
                        <a:t>100% de cumplimiento  </a:t>
                      </a:r>
                    </a:p>
                    <a:p>
                      <a:pPr marL="0" algn="just" defTabSz="914400" rtl="0" eaLnBrk="1" latinLnBrk="0" hangingPunct="1">
                        <a:lnSpc>
                          <a:spcPct val="100000"/>
                        </a:lnSpc>
                        <a:spcBef>
                          <a:spcPts val="5"/>
                        </a:spcBef>
                        <a:spcAft>
                          <a:spcPts val="0"/>
                        </a:spcAft>
                      </a:pPr>
                      <a:endParaRPr lang="es-CO" sz="1100" b="0" kern="1200" dirty="0" smtClean="0">
                        <a:solidFill>
                          <a:schemeClr val="tx1"/>
                        </a:solidFill>
                        <a:effectLst/>
                        <a:latin typeface="+mn-lt"/>
                        <a:ea typeface="+mn-ea"/>
                        <a:cs typeface="+mn-cs"/>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dirty="0" smtClean="0">
                          <a:solidFill>
                            <a:schemeClr val="tx1"/>
                          </a:solidFill>
                          <a:effectLst/>
                          <a:latin typeface="+mn-lt"/>
                          <a:ea typeface="Calibri"/>
                          <a:cs typeface="Times New Roman"/>
                        </a:rPr>
                        <a:t>Se expidió Resolución  de Trámite CRA 782 del 21 de diciembre de 2016. </a:t>
                      </a: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 </a:t>
                      </a:r>
                      <a:r>
                        <a:rPr lang="es-MX" sz="1100" b="1" dirty="0" smtClean="0">
                          <a:solidFill>
                            <a:schemeClr val="tx1"/>
                          </a:solidFill>
                          <a:effectLst/>
                          <a:latin typeface="+mn-lt"/>
                          <a:ea typeface="Calibri"/>
                          <a:cs typeface="Times New Roman"/>
                        </a:rPr>
                        <a:t>$7.239.000</a:t>
                      </a: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 ejecutado: $ 7.239.000*</a:t>
                      </a:r>
                      <a:endParaRPr lang="es-CO" sz="1100" b="1" dirty="0" smtClean="0">
                        <a:solidFill>
                          <a:schemeClr val="tx1"/>
                        </a:solidFill>
                        <a:effectLst/>
                        <a:latin typeface="+mn-lt"/>
                        <a:ea typeface="Calibri"/>
                        <a:cs typeface="Times New Roman"/>
                      </a:endParaRPr>
                    </a:p>
                    <a:p>
                      <a:pPr marL="0" algn="just" defTabSz="914400" rtl="0" eaLnBrk="1" latinLnBrk="0" hangingPunct="1">
                        <a:lnSpc>
                          <a:spcPct val="100000"/>
                        </a:lnSpc>
                        <a:spcBef>
                          <a:spcPts val="5"/>
                        </a:spcBef>
                        <a:spcAft>
                          <a:spcPts val="0"/>
                        </a:spcAft>
                      </a:pPr>
                      <a:endParaRPr lang="es-CO" sz="1100" b="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683969">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CE 11</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Interconexión. </a:t>
                      </a:r>
                    </a:p>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Revisión de la Resolución CRA 608 de 2012</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100" b="0" kern="1200" dirty="0" smtClean="0">
                          <a:solidFill>
                            <a:schemeClr val="tx1"/>
                          </a:solidFill>
                          <a:effectLst/>
                          <a:latin typeface="+mn-lt"/>
                          <a:ea typeface="+mn-ea"/>
                          <a:cs typeface="+mn-cs"/>
                        </a:rPr>
                        <a:t>Expedición Resolución Definitiva</a:t>
                      </a: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2° trimestre </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100% de cumplimiento</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dirty="0" smtClean="0">
                          <a:solidFill>
                            <a:schemeClr val="tx1"/>
                          </a:solidFill>
                          <a:effectLst/>
                          <a:latin typeface="+mn-lt"/>
                          <a:ea typeface="Calibri"/>
                          <a:cs typeface="Times New Roman"/>
                        </a:rPr>
                        <a:t>Se expidió Resolución CRA 759 del 15 de junio de 2016. </a:t>
                      </a: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 </a:t>
                      </a:r>
                      <a:r>
                        <a:rPr lang="es-MX" sz="1100" b="1" dirty="0" smtClean="0">
                          <a:solidFill>
                            <a:schemeClr val="tx1"/>
                          </a:solidFill>
                          <a:effectLst/>
                          <a:latin typeface="+mn-lt"/>
                          <a:ea typeface="Calibri"/>
                          <a:cs typeface="Times New Roman"/>
                        </a:rPr>
                        <a:t>$40.527.427</a:t>
                      </a:r>
                    </a:p>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Valor ejecutado: $ 40.527.427*</a:t>
                      </a:r>
                    </a:p>
                    <a:p>
                      <a:pPr algn="ct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ctr">
                        <a:lnSpc>
                          <a:spcPts val="950"/>
                        </a:lnSpc>
                        <a:spcBef>
                          <a:spcPts val="15"/>
                        </a:spcBef>
                        <a:spcAft>
                          <a:spcPts val="0"/>
                        </a:spcAft>
                      </a:pPr>
                      <a:endParaRPr lang="es-CO" sz="1100" b="0"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08583" y="5736767"/>
            <a:ext cx="3528392" cy="246221"/>
          </a:xfrm>
          <a:prstGeom prst="rect">
            <a:avLst/>
          </a:prstGeom>
          <a:noFill/>
        </p:spPr>
        <p:txBody>
          <a:bodyPr wrap="square" rtlCol="0">
            <a:spAutoFit/>
          </a:bodyPr>
          <a:lstStyle/>
          <a:p>
            <a:r>
              <a:rPr lang="es-ES" sz="1000" dirty="0" smtClean="0"/>
              <a:t>* Valor informado por la </a:t>
            </a:r>
            <a:r>
              <a:rPr lang="es-ES" sz="1000" dirty="0" smtClean="0"/>
              <a:t>Subdirectora de Regulación (e).</a:t>
            </a:r>
            <a:endParaRPr lang="es-ES" sz="1000" dirty="0"/>
          </a:p>
        </p:txBody>
      </p:sp>
    </p:spTree>
    <p:extLst>
      <p:ext uri="{BB962C8B-B14F-4D97-AF65-F5344CB8AC3E}">
        <p14:creationId xmlns:p14="http://schemas.microsoft.com/office/powerpoint/2010/main" val="1389296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2335391323"/>
              </p:ext>
            </p:extLst>
          </p:nvPr>
        </p:nvGraphicFramePr>
        <p:xfrm>
          <a:off x="107504" y="1628800"/>
          <a:ext cx="8809755" cy="4176465"/>
        </p:xfrm>
        <a:graphic>
          <a:graphicData uri="http://schemas.openxmlformats.org/drawingml/2006/table">
            <a:tbl>
              <a:tblPr firstRow="1" firstCol="1" lastRow="1" lastCol="1" bandRow="1" bandCol="1">
                <a:tableStyleId>{5C22544A-7EE6-4342-B048-85BDC9FD1C3A}</a:tableStyleId>
              </a:tblPr>
              <a:tblGrid>
                <a:gridCol w="926880">
                  <a:extLst>
                    <a:ext uri="{9D8B030D-6E8A-4147-A177-3AD203B41FA5}">
                      <a16:colId xmlns:a16="http://schemas.microsoft.com/office/drawing/2014/main" val="20000"/>
                    </a:ext>
                  </a:extLst>
                </a:gridCol>
                <a:gridCol w="1189877">
                  <a:extLst>
                    <a:ext uri="{9D8B030D-6E8A-4147-A177-3AD203B41FA5}">
                      <a16:colId xmlns:a16="http://schemas.microsoft.com/office/drawing/2014/main" val="20001"/>
                    </a:ext>
                  </a:extLst>
                </a:gridCol>
                <a:gridCol w="1182422">
                  <a:extLst>
                    <a:ext uri="{9D8B030D-6E8A-4147-A177-3AD203B41FA5}">
                      <a16:colId xmlns:a16="http://schemas.microsoft.com/office/drawing/2014/main" val="20002"/>
                    </a:ext>
                  </a:extLst>
                </a:gridCol>
                <a:gridCol w="1564138">
                  <a:extLst>
                    <a:ext uri="{9D8B030D-6E8A-4147-A177-3AD203B41FA5}">
                      <a16:colId xmlns:a16="http://schemas.microsoft.com/office/drawing/2014/main" val="20003"/>
                    </a:ext>
                  </a:extLst>
                </a:gridCol>
                <a:gridCol w="1066119">
                  <a:extLst>
                    <a:ext uri="{9D8B030D-6E8A-4147-A177-3AD203B41FA5}">
                      <a16:colId xmlns:a16="http://schemas.microsoft.com/office/drawing/2014/main" val="20004"/>
                    </a:ext>
                  </a:extLst>
                </a:gridCol>
                <a:gridCol w="820091">
                  <a:extLst>
                    <a:ext uri="{9D8B030D-6E8A-4147-A177-3AD203B41FA5}">
                      <a16:colId xmlns:a16="http://schemas.microsoft.com/office/drawing/2014/main" val="20005"/>
                    </a:ext>
                  </a:extLst>
                </a:gridCol>
                <a:gridCol w="2060228">
                  <a:extLst>
                    <a:ext uri="{9D8B030D-6E8A-4147-A177-3AD203B41FA5}">
                      <a16:colId xmlns:a16="http://schemas.microsoft.com/office/drawing/2014/main" val="20006"/>
                    </a:ext>
                  </a:extLst>
                </a:gridCol>
              </a:tblGrid>
              <a:tr h="989059">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593703">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CE 14</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Acuerdos de Lavado de Áreas Públicas </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100" b="0" kern="1200" dirty="0" smtClean="0">
                          <a:solidFill>
                            <a:schemeClr val="tx1"/>
                          </a:solidFill>
                          <a:effectLst/>
                          <a:latin typeface="+mn-lt"/>
                          <a:ea typeface="+mn-ea"/>
                          <a:cs typeface="+mn-cs"/>
                        </a:rPr>
                        <a:t>Expedición Resolución Definitiva</a:t>
                      </a: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dirty="0" smtClean="0">
                          <a:solidFill>
                            <a:schemeClr val="tx1"/>
                          </a:solidFill>
                          <a:effectLst/>
                          <a:latin typeface="Calibri"/>
                          <a:ea typeface="Calibri"/>
                          <a:cs typeface="Times New Roman"/>
                        </a:rPr>
                        <a:t>100%</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1er,</a:t>
                      </a:r>
                      <a:r>
                        <a:rPr lang="es-MX" sz="1100" b="0" baseline="0" dirty="0" smtClean="0">
                          <a:solidFill>
                            <a:schemeClr val="tx1"/>
                          </a:solidFill>
                          <a:effectLst/>
                          <a:latin typeface="Calibri"/>
                          <a:ea typeface="Calibri"/>
                          <a:cs typeface="Times New Roman"/>
                        </a:rPr>
                        <a:t> </a:t>
                      </a:r>
                      <a:r>
                        <a:rPr lang="es-MX" sz="1100" b="0" dirty="0" smtClean="0">
                          <a:solidFill>
                            <a:schemeClr val="tx1"/>
                          </a:solidFill>
                          <a:effectLst/>
                          <a:latin typeface="Calibri"/>
                          <a:ea typeface="Calibri"/>
                          <a:cs typeface="Times New Roman"/>
                        </a:rPr>
                        <a:t>2° y 3er trimestre </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100% de cumplimiento</a:t>
                      </a:r>
                      <a:r>
                        <a:rPr lang="es-MX" sz="1100" b="1" baseline="0" dirty="0" smtClean="0">
                          <a:solidFill>
                            <a:schemeClr val="tx1"/>
                          </a:solidFill>
                          <a:effectLst/>
                          <a:latin typeface="+mn-lt"/>
                          <a:ea typeface="Calibri"/>
                          <a:cs typeface="Times New Roman"/>
                        </a:rPr>
                        <a:t> </a:t>
                      </a: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dirty="0" smtClean="0">
                          <a:solidFill>
                            <a:schemeClr val="tx1"/>
                          </a:solidFill>
                          <a:effectLst/>
                          <a:latin typeface="+mn-lt"/>
                          <a:ea typeface="Calibri"/>
                          <a:cs typeface="Times New Roman"/>
                        </a:rPr>
                        <a:t>Se expidió Resolución CRA 767 del 15 de septiembre de 2016. </a:t>
                      </a: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 </a:t>
                      </a:r>
                      <a:r>
                        <a:rPr lang="es-MX" sz="1100" b="1" dirty="0" smtClean="0">
                          <a:solidFill>
                            <a:schemeClr val="tx1"/>
                          </a:solidFill>
                          <a:effectLst/>
                          <a:latin typeface="+mn-lt"/>
                          <a:ea typeface="Calibri"/>
                          <a:cs typeface="Times New Roman"/>
                        </a:rPr>
                        <a:t>$10.380.000</a:t>
                      </a:r>
                    </a:p>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Valor ejecutado: $ 10.380.000*</a:t>
                      </a:r>
                    </a:p>
                    <a:p>
                      <a:pPr algn="ctr">
                        <a:lnSpc>
                          <a:spcPts val="950"/>
                        </a:lnSpc>
                        <a:spcBef>
                          <a:spcPts val="15"/>
                        </a:spcBef>
                        <a:spcAft>
                          <a:spcPts val="0"/>
                        </a:spcAft>
                      </a:pPr>
                      <a:endParaRPr lang="es-CO" sz="1100" b="1"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593703">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CE 77</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Estimación de la cantidad de residuos no aprovechables cuando no se cuenta con alternativa de pesaje</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100" b="0" kern="1200" dirty="0" smtClean="0">
                          <a:solidFill>
                            <a:schemeClr val="tx1"/>
                          </a:solidFill>
                          <a:effectLst/>
                          <a:latin typeface="+mn-lt"/>
                          <a:ea typeface="+mn-ea"/>
                          <a:cs typeface="+mn-cs"/>
                        </a:rPr>
                        <a:t>Expedición Resolución Definitiva</a:t>
                      </a: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b="0" dirty="0" smtClean="0">
                          <a:solidFill>
                            <a:schemeClr val="tx1"/>
                          </a:solidFill>
                          <a:effectLst/>
                          <a:latin typeface="+mn-lt"/>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100" b="0" dirty="0" smtClean="0">
                          <a:solidFill>
                            <a:schemeClr val="tx1"/>
                          </a:solidFill>
                          <a:effectLst/>
                          <a:latin typeface="+mn-lt"/>
                          <a:ea typeface="Calibri"/>
                          <a:cs typeface="Times New Roman"/>
                        </a:rPr>
                        <a:t>4° trimestre </a:t>
                      </a:r>
                    </a:p>
                    <a:p>
                      <a:pPr algn="ctr">
                        <a:lnSpc>
                          <a:spcPts val="950"/>
                        </a:lnSpc>
                        <a:spcBef>
                          <a:spcPts val="15"/>
                        </a:spcBef>
                        <a:spcAft>
                          <a:spcPts val="0"/>
                        </a:spcAft>
                      </a:pPr>
                      <a:r>
                        <a:rPr lang="es-CO" sz="1100" b="0" dirty="0" smtClean="0">
                          <a:solidFill>
                            <a:schemeClr val="tx1"/>
                          </a:solidFill>
                          <a:effectLst/>
                          <a:latin typeface="Calibri"/>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100% de cumplimiento</a:t>
                      </a: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dirty="0" smtClean="0">
                          <a:solidFill>
                            <a:schemeClr val="tx1"/>
                          </a:solidFill>
                          <a:effectLst/>
                          <a:latin typeface="+mn-lt"/>
                          <a:ea typeface="Calibri"/>
                          <a:cs typeface="Times New Roman"/>
                        </a:rPr>
                        <a:t>Se expidió Resolución CRA 775 del 28 de octubre de 2016. </a:t>
                      </a: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 </a:t>
                      </a:r>
                      <a:r>
                        <a:rPr lang="es-MX" sz="1100" b="1" dirty="0" smtClean="0">
                          <a:solidFill>
                            <a:schemeClr val="tx1"/>
                          </a:solidFill>
                          <a:effectLst/>
                          <a:latin typeface="+mn-lt"/>
                          <a:ea typeface="Calibri"/>
                          <a:cs typeface="Times New Roman"/>
                        </a:rPr>
                        <a:t>$7.239.000</a:t>
                      </a: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 ejecutado: $ 7.239.000*</a:t>
                      </a:r>
                      <a:endParaRPr lang="es-CO" sz="1100" b="1" dirty="0" smtClean="0">
                        <a:solidFill>
                          <a:schemeClr val="tx1"/>
                        </a:solidFill>
                        <a:effectLst/>
                        <a:latin typeface="+mn-lt"/>
                        <a:ea typeface="Calibri"/>
                        <a:cs typeface="Times New Roman"/>
                      </a:endParaRPr>
                    </a:p>
                    <a:p>
                      <a:pPr algn="ctr">
                        <a:lnSpc>
                          <a:spcPts val="950"/>
                        </a:lnSpc>
                        <a:spcBef>
                          <a:spcPts val="15"/>
                        </a:spcBef>
                        <a:spcAft>
                          <a:spcPts val="0"/>
                        </a:spcAft>
                      </a:pPr>
                      <a:endParaRPr lang="es-CO" sz="1100" b="0" dirty="0" smtClean="0">
                        <a:solidFill>
                          <a:srgbClr val="FF0000"/>
                        </a:solidFill>
                        <a:effectLst/>
                        <a:latin typeface="+mn-lt"/>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79512" y="5805264"/>
            <a:ext cx="3528392" cy="246221"/>
          </a:xfrm>
          <a:prstGeom prst="rect">
            <a:avLst/>
          </a:prstGeom>
          <a:noFill/>
        </p:spPr>
        <p:txBody>
          <a:bodyPr wrap="square" rtlCol="0">
            <a:spAutoFit/>
          </a:bodyPr>
          <a:lstStyle/>
          <a:p>
            <a:r>
              <a:rPr lang="es-ES" sz="1000" dirty="0" smtClean="0"/>
              <a:t>* </a:t>
            </a:r>
            <a:r>
              <a:rPr lang="es-ES" sz="1000" dirty="0"/>
              <a:t>Valor informado por la Subdirectora de Regulación (e).</a:t>
            </a:r>
            <a:endParaRPr lang="es-ES" sz="1000" dirty="0"/>
          </a:p>
        </p:txBody>
      </p:sp>
    </p:spTree>
    <p:extLst>
      <p:ext uri="{BB962C8B-B14F-4D97-AF65-F5344CB8AC3E}">
        <p14:creationId xmlns:p14="http://schemas.microsoft.com/office/powerpoint/2010/main" val="838650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2284806220"/>
              </p:ext>
            </p:extLst>
          </p:nvPr>
        </p:nvGraphicFramePr>
        <p:xfrm>
          <a:off x="107504" y="1628800"/>
          <a:ext cx="8809755" cy="4184764"/>
        </p:xfrm>
        <a:graphic>
          <a:graphicData uri="http://schemas.openxmlformats.org/drawingml/2006/table">
            <a:tbl>
              <a:tblPr firstRow="1" firstCol="1" lastRow="1" lastCol="1" bandRow="1" bandCol="1">
                <a:tableStyleId>{5C22544A-7EE6-4342-B048-85BDC9FD1C3A}</a:tableStyleId>
              </a:tblPr>
              <a:tblGrid>
                <a:gridCol w="926880">
                  <a:extLst>
                    <a:ext uri="{9D8B030D-6E8A-4147-A177-3AD203B41FA5}">
                      <a16:colId xmlns:a16="http://schemas.microsoft.com/office/drawing/2014/main" val="20000"/>
                    </a:ext>
                  </a:extLst>
                </a:gridCol>
                <a:gridCol w="1305368">
                  <a:extLst>
                    <a:ext uri="{9D8B030D-6E8A-4147-A177-3AD203B41FA5}">
                      <a16:colId xmlns:a16="http://schemas.microsoft.com/office/drawing/2014/main" val="20001"/>
                    </a:ext>
                  </a:extLst>
                </a:gridCol>
                <a:gridCol w="1066931">
                  <a:extLst>
                    <a:ext uri="{9D8B030D-6E8A-4147-A177-3AD203B41FA5}">
                      <a16:colId xmlns:a16="http://schemas.microsoft.com/office/drawing/2014/main" val="20002"/>
                    </a:ext>
                  </a:extLst>
                </a:gridCol>
                <a:gridCol w="1564138">
                  <a:extLst>
                    <a:ext uri="{9D8B030D-6E8A-4147-A177-3AD203B41FA5}">
                      <a16:colId xmlns:a16="http://schemas.microsoft.com/office/drawing/2014/main" val="20003"/>
                    </a:ext>
                  </a:extLst>
                </a:gridCol>
                <a:gridCol w="1066119">
                  <a:extLst>
                    <a:ext uri="{9D8B030D-6E8A-4147-A177-3AD203B41FA5}">
                      <a16:colId xmlns:a16="http://schemas.microsoft.com/office/drawing/2014/main" val="20004"/>
                    </a:ext>
                  </a:extLst>
                </a:gridCol>
                <a:gridCol w="820091">
                  <a:extLst>
                    <a:ext uri="{9D8B030D-6E8A-4147-A177-3AD203B41FA5}">
                      <a16:colId xmlns:a16="http://schemas.microsoft.com/office/drawing/2014/main" val="20005"/>
                    </a:ext>
                  </a:extLst>
                </a:gridCol>
                <a:gridCol w="2060228">
                  <a:extLst>
                    <a:ext uri="{9D8B030D-6E8A-4147-A177-3AD203B41FA5}">
                      <a16:colId xmlns:a16="http://schemas.microsoft.com/office/drawing/2014/main" val="20006"/>
                    </a:ext>
                  </a:extLst>
                </a:gridCol>
              </a:tblGrid>
              <a:tr h="1123560">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062692">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CE 81</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Distribución CCS </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100" b="0" kern="1200" dirty="0" smtClean="0">
                          <a:solidFill>
                            <a:schemeClr val="tx1"/>
                          </a:solidFill>
                          <a:effectLst/>
                          <a:latin typeface="+mn-lt"/>
                          <a:ea typeface="+mn-ea"/>
                          <a:cs typeface="+mn-cs"/>
                        </a:rPr>
                        <a:t>Expedición Resolución Definitiva</a:t>
                      </a: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dirty="0" smtClean="0">
                          <a:solidFill>
                            <a:schemeClr val="tx1"/>
                          </a:solidFill>
                          <a:effectLst/>
                          <a:latin typeface="Calibri"/>
                          <a:ea typeface="Calibri"/>
                          <a:cs typeface="Times New Roman"/>
                        </a:rPr>
                        <a:t>100%</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4° trimestre </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100% de cumplimiento</a:t>
                      </a: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dirty="0" smtClean="0">
                          <a:solidFill>
                            <a:schemeClr val="tx1"/>
                          </a:solidFill>
                          <a:effectLst/>
                          <a:latin typeface="+mn-lt"/>
                          <a:ea typeface="Calibri"/>
                          <a:cs typeface="Times New Roman"/>
                        </a:rPr>
                        <a:t>Se expidió Resolución CRA 779 del 14 de diciembre de 2016. </a:t>
                      </a: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 </a:t>
                      </a:r>
                      <a:r>
                        <a:rPr lang="es-MX" sz="1100" b="1" dirty="0" smtClean="0">
                          <a:solidFill>
                            <a:schemeClr val="tx1"/>
                          </a:solidFill>
                          <a:effectLst/>
                          <a:latin typeface="+mn-lt"/>
                          <a:ea typeface="Calibri"/>
                          <a:cs typeface="Times New Roman"/>
                        </a:rPr>
                        <a:t>$63.227.076</a:t>
                      </a:r>
                    </a:p>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Valor ejecutado: $ 63.227.076*</a:t>
                      </a:r>
                    </a:p>
                    <a:p>
                      <a:pPr algn="ct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918204">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CE 82</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Desarrollo de las disposiciones contenidas en el Decreto 596 y la Resolución 276 de 2016 del MVCT en materia de aprovechamiento específicamente a lo referido a la Provisión de Inversiones</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100" b="0" kern="1200" dirty="0" smtClean="0">
                          <a:solidFill>
                            <a:schemeClr val="tx1"/>
                          </a:solidFill>
                          <a:effectLst/>
                          <a:latin typeface="+mn-lt"/>
                          <a:ea typeface="+mn-ea"/>
                          <a:cs typeface="+mn-cs"/>
                        </a:rPr>
                        <a:t>Expedición Resolución Trámite</a:t>
                      </a: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CO" sz="1100" b="0" dirty="0" smtClean="0">
                          <a:solidFill>
                            <a:schemeClr val="tx1"/>
                          </a:solidFill>
                          <a:effectLst/>
                          <a:latin typeface="+mn-lt"/>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4° trimestre </a:t>
                      </a:r>
                    </a:p>
                    <a:p>
                      <a:pPr algn="ctr">
                        <a:lnSpc>
                          <a:spcPts val="950"/>
                        </a:lnSpc>
                        <a:spcBef>
                          <a:spcPts val="15"/>
                        </a:spcBef>
                        <a:spcAft>
                          <a:spcPts val="0"/>
                        </a:spcAft>
                      </a:pPr>
                      <a:endParaRPr lang="es-CO"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CO" sz="1100" b="0" dirty="0" smtClean="0">
                          <a:solidFill>
                            <a:schemeClr val="tx1"/>
                          </a:solidFill>
                          <a:effectLst/>
                          <a:latin typeface="Calibri"/>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100% de cumplimiento</a:t>
                      </a: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dirty="0" smtClean="0">
                          <a:solidFill>
                            <a:schemeClr val="tx1"/>
                          </a:solidFill>
                          <a:effectLst/>
                          <a:latin typeface="+mn-lt"/>
                          <a:ea typeface="Calibri"/>
                          <a:cs typeface="Times New Roman"/>
                        </a:rPr>
                        <a:t>Se expidió Resolución CRA 774 del 21 de octubre de 2016. </a:t>
                      </a: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 </a:t>
                      </a:r>
                      <a:r>
                        <a:rPr lang="es-MX" sz="1100" b="1" dirty="0" smtClean="0">
                          <a:solidFill>
                            <a:schemeClr val="tx1"/>
                          </a:solidFill>
                          <a:effectLst/>
                          <a:latin typeface="+mn-lt"/>
                          <a:ea typeface="Calibri"/>
                          <a:cs typeface="Times New Roman"/>
                        </a:rPr>
                        <a:t>$63.227.076</a:t>
                      </a:r>
                    </a:p>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Valor ejecutado: $63.227.076*</a:t>
                      </a: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 </a:t>
                      </a:r>
                      <a:endParaRPr lang="es-CO" sz="1100" b="1" dirty="0" smtClean="0">
                        <a:solidFill>
                          <a:schemeClr val="tx1"/>
                        </a:solidFill>
                        <a:effectLst/>
                        <a:latin typeface="+mn-lt"/>
                        <a:ea typeface="Calibri"/>
                        <a:cs typeface="Times New Roman"/>
                      </a:endParaRPr>
                    </a:p>
                    <a:p>
                      <a:pPr algn="ctr">
                        <a:lnSpc>
                          <a:spcPts val="950"/>
                        </a:lnSpc>
                        <a:spcBef>
                          <a:spcPts val="15"/>
                        </a:spcBef>
                        <a:spcAft>
                          <a:spcPts val="0"/>
                        </a:spcAft>
                      </a:pPr>
                      <a:endParaRPr lang="es-CO" sz="1100" b="0" dirty="0" smtClean="0">
                        <a:solidFill>
                          <a:srgbClr val="FF0000"/>
                        </a:solidFill>
                        <a:effectLst/>
                        <a:latin typeface="+mn-lt"/>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79512" y="5805264"/>
            <a:ext cx="3528392" cy="246221"/>
          </a:xfrm>
          <a:prstGeom prst="rect">
            <a:avLst/>
          </a:prstGeom>
          <a:noFill/>
        </p:spPr>
        <p:txBody>
          <a:bodyPr wrap="square" rtlCol="0">
            <a:spAutoFit/>
          </a:bodyPr>
          <a:lstStyle/>
          <a:p>
            <a:r>
              <a:rPr lang="es-ES" sz="1000" dirty="0" smtClean="0"/>
              <a:t>* </a:t>
            </a:r>
            <a:r>
              <a:rPr lang="es-ES" sz="1000" dirty="0"/>
              <a:t>Valor informado por la Subdirectora de Regulación (e).</a:t>
            </a:r>
            <a:endParaRPr lang="es-ES" sz="1000" dirty="0"/>
          </a:p>
        </p:txBody>
      </p:sp>
    </p:spTree>
    <p:extLst>
      <p:ext uri="{BB962C8B-B14F-4D97-AF65-F5344CB8AC3E}">
        <p14:creationId xmlns:p14="http://schemas.microsoft.com/office/powerpoint/2010/main" val="3609660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3851743819"/>
              </p:ext>
            </p:extLst>
          </p:nvPr>
        </p:nvGraphicFramePr>
        <p:xfrm>
          <a:off x="107504" y="1628800"/>
          <a:ext cx="8809755" cy="4032448"/>
        </p:xfrm>
        <a:graphic>
          <a:graphicData uri="http://schemas.openxmlformats.org/drawingml/2006/table">
            <a:tbl>
              <a:tblPr firstRow="1" firstCol="1" lastRow="1" lastCol="1" bandRow="1" bandCol="1">
                <a:tableStyleId>{5C22544A-7EE6-4342-B048-85BDC9FD1C3A}</a:tableStyleId>
              </a:tblPr>
              <a:tblGrid>
                <a:gridCol w="926880">
                  <a:extLst>
                    <a:ext uri="{9D8B030D-6E8A-4147-A177-3AD203B41FA5}">
                      <a16:colId xmlns:a16="http://schemas.microsoft.com/office/drawing/2014/main" val="20000"/>
                    </a:ext>
                  </a:extLst>
                </a:gridCol>
                <a:gridCol w="1305368">
                  <a:extLst>
                    <a:ext uri="{9D8B030D-6E8A-4147-A177-3AD203B41FA5}">
                      <a16:colId xmlns:a16="http://schemas.microsoft.com/office/drawing/2014/main" val="20001"/>
                    </a:ext>
                  </a:extLst>
                </a:gridCol>
                <a:gridCol w="1066931">
                  <a:extLst>
                    <a:ext uri="{9D8B030D-6E8A-4147-A177-3AD203B41FA5}">
                      <a16:colId xmlns:a16="http://schemas.microsoft.com/office/drawing/2014/main" val="20002"/>
                    </a:ext>
                  </a:extLst>
                </a:gridCol>
                <a:gridCol w="1564138">
                  <a:extLst>
                    <a:ext uri="{9D8B030D-6E8A-4147-A177-3AD203B41FA5}">
                      <a16:colId xmlns:a16="http://schemas.microsoft.com/office/drawing/2014/main" val="20003"/>
                    </a:ext>
                  </a:extLst>
                </a:gridCol>
                <a:gridCol w="1066119">
                  <a:extLst>
                    <a:ext uri="{9D8B030D-6E8A-4147-A177-3AD203B41FA5}">
                      <a16:colId xmlns:a16="http://schemas.microsoft.com/office/drawing/2014/main" val="20004"/>
                    </a:ext>
                  </a:extLst>
                </a:gridCol>
                <a:gridCol w="820091">
                  <a:extLst>
                    <a:ext uri="{9D8B030D-6E8A-4147-A177-3AD203B41FA5}">
                      <a16:colId xmlns:a16="http://schemas.microsoft.com/office/drawing/2014/main" val="20005"/>
                    </a:ext>
                  </a:extLst>
                </a:gridCol>
                <a:gridCol w="2060228">
                  <a:extLst>
                    <a:ext uri="{9D8B030D-6E8A-4147-A177-3AD203B41FA5}">
                      <a16:colId xmlns:a16="http://schemas.microsoft.com/office/drawing/2014/main" val="20006"/>
                    </a:ext>
                  </a:extLst>
                </a:gridCol>
              </a:tblGrid>
              <a:tr h="974307">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318394">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CE 16</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Tarifa con medición de vertimientos</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100" b="0" kern="1200" dirty="0" smtClean="0">
                          <a:solidFill>
                            <a:schemeClr val="tx1"/>
                          </a:solidFill>
                          <a:effectLst/>
                          <a:latin typeface="+mn-lt"/>
                          <a:ea typeface="+mn-ea"/>
                          <a:cs typeface="+mn-cs"/>
                        </a:rPr>
                        <a:t>Expedición Resolución de Trámite</a:t>
                      </a: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dirty="0" smtClean="0">
                          <a:solidFill>
                            <a:schemeClr val="tx1"/>
                          </a:solidFill>
                          <a:effectLst/>
                          <a:latin typeface="Calibri"/>
                          <a:ea typeface="Calibri"/>
                          <a:cs typeface="Times New Roman"/>
                        </a:rPr>
                        <a:t>100%</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4° trimestre </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100% de cumplimiento</a:t>
                      </a:r>
                    </a:p>
                    <a:p>
                      <a:pPr algn="ct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dirty="0" smtClean="0">
                          <a:solidFill>
                            <a:schemeClr val="tx1"/>
                          </a:solidFill>
                          <a:effectLst/>
                          <a:latin typeface="+mn-lt"/>
                          <a:ea typeface="Calibri"/>
                          <a:cs typeface="Times New Roman"/>
                        </a:rPr>
                        <a:t>Se expidió Resolución CRA 765 del 19 de agosto de 2016. </a:t>
                      </a: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 </a:t>
                      </a:r>
                      <a:r>
                        <a:rPr lang="es-MX" sz="1100" b="1" dirty="0" smtClean="0">
                          <a:solidFill>
                            <a:schemeClr val="tx1"/>
                          </a:solidFill>
                          <a:effectLst/>
                          <a:latin typeface="+mn-lt"/>
                          <a:ea typeface="Calibri"/>
                          <a:cs typeface="Times New Roman"/>
                        </a:rPr>
                        <a:t>$74.673.423</a:t>
                      </a:r>
                    </a:p>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Valor ejecutado: $ 74.673.423*</a:t>
                      </a:r>
                    </a:p>
                    <a:p>
                      <a:pPr algn="ctr">
                        <a:lnSpc>
                          <a:spcPts val="950"/>
                        </a:lnSpc>
                        <a:spcBef>
                          <a:spcPts val="15"/>
                        </a:spcBef>
                        <a:spcAft>
                          <a:spcPts val="0"/>
                        </a:spcAft>
                      </a:pPr>
                      <a:endParaRPr lang="es-CO" sz="1100" b="1"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739747">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CE 75</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Modificación de la Resolución CRA 726 de 2015 - consumo excesivo </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100" b="0" kern="1200" dirty="0" smtClean="0">
                          <a:solidFill>
                            <a:schemeClr val="tx1"/>
                          </a:solidFill>
                          <a:effectLst/>
                          <a:latin typeface="+mn-lt"/>
                          <a:ea typeface="+mn-ea"/>
                          <a:cs typeface="+mn-cs"/>
                        </a:rPr>
                        <a:t>Expedición Resolución Definitiva</a:t>
                      </a: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 trimestre </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100% de cumplimiento</a:t>
                      </a: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dirty="0" smtClean="0">
                          <a:solidFill>
                            <a:schemeClr val="tx1"/>
                          </a:solidFill>
                          <a:effectLst/>
                          <a:latin typeface="+mn-lt"/>
                          <a:ea typeface="Calibri"/>
                          <a:cs typeface="Times New Roman"/>
                        </a:rPr>
                        <a:t>Se expidió resolución CRA 749 el 8 de febrero de 2016. </a:t>
                      </a: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 </a:t>
                      </a:r>
                      <a:r>
                        <a:rPr lang="es-MX" sz="1100" b="1" dirty="0" smtClean="0">
                          <a:solidFill>
                            <a:schemeClr val="tx1"/>
                          </a:solidFill>
                          <a:effectLst/>
                          <a:latin typeface="+mn-lt"/>
                          <a:ea typeface="Calibri"/>
                          <a:cs typeface="Times New Roman"/>
                        </a:rPr>
                        <a:t>$4.800.000</a:t>
                      </a: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 ejecutado: $4.800.000 *</a:t>
                      </a: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26475" y="5696333"/>
            <a:ext cx="3528392" cy="400110"/>
          </a:xfrm>
          <a:prstGeom prst="rect">
            <a:avLst/>
          </a:prstGeom>
          <a:noFill/>
        </p:spPr>
        <p:txBody>
          <a:bodyPr wrap="square" rtlCol="0">
            <a:spAutoFit/>
          </a:bodyPr>
          <a:lstStyle/>
          <a:p>
            <a:r>
              <a:rPr lang="es-ES" sz="1000" dirty="0" smtClean="0"/>
              <a:t>* </a:t>
            </a:r>
            <a:r>
              <a:rPr lang="es-ES" sz="1000" dirty="0"/>
              <a:t>Valor informado por la Subdirectora de Regulación (e).</a:t>
            </a:r>
          </a:p>
          <a:p>
            <a:endParaRPr lang="es-ES" sz="1000" dirty="0"/>
          </a:p>
        </p:txBody>
      </p:sp>
    </p:spTree>
    <p:extLst>
      <p:ext uri="{BB962C8B-B14F-4D97-AF65-F5344CB8AC3E}">
        <p14:creationId xmlns:p14="http://schemas.microsoft.com/office/powerpoint/2010/main" val="2763456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A 31 DE DICIEMBRE DE 2016</a:t>
            </a:r>
          </a:p>
        </p:txBody>
      </p:sp>
      <p:graphicFrame>
        <p:nvGraphicFramePr>
          <p:cNvPr id="10" name="9 Tabla"/>
          <p:cNvGraphicFramePr>
            <a:graphicFrameLocks noGrp="1"/>
          </p:cNvGraphicFramePr>
          <p:nvPr>
            <p:extLst>
              <p:ext uri="{D42A27DB-BD31-4B8C-83A1-F6EECF244321}">
                <p14:modId xmlns:p14="http://schemas.microsoft.com/office/powerpoint/2010/main" val="1420458175"/>
              </p:ext>
            </p:extLst>
          </p:nvPr>
        </p:nvGraphicFramePr>
        <p:xfrm>
          <a:off x="132285" y="1628800"/>
          <a:ext cx="8784974" cy="4104456"/>
        </p:xfrm>
        <a:graphic>
          <a:graphicData uri="http://schemas.openxmlformats.org/drawingml/2006/table">
            <a:tbl>
              <a:tblPr firstRow="1" firstCol="1" lastRow="1" lastCol="1" bandRow="1" bandCol="1">
                <a:tableStyleId>{5C22544A-7EE6-4342-B048-85BDC9FD1C3A}</a:tableStyleId>
              </a:tblPr>
              <a:tblGrid>
                <a:gridCol w="902099">
                  <a:extLst>
                    <a:ext uri="{9D8B030D-6E8A-4147-A177-3AD203B41FA5}">
                      <a16:colId xmlns:a16="http://schemas.microsoft.com/office/drawing/2014/main" val="20000"/>
                    </a:ext>
                  </a:extLst>
                </a:gridCol>
                <a:gridCol w="1189877">
                  <a:extLst>
                    <a:ext uri="{9D8B030D-6E8A-4147-A177-3AD203B41FA5}">
                      <a16:colId xmlns:a16="http://schemas.microsoft.com/office/drawing/2014/main" val="20001"/>
                    </a:ext>
                  </a:extLst>
                </a:gridCol>
                <a:gridCol w="1182422">
                  <a:extLst>
                    <a:ext uri="{9D8B030D-6E8A-4147-A177-3AD203B41FA5}">
                      <a16:colId xmlns:a16="http://schemas.microsoft.com/office/drawing/2014/main" val="20002"/>
                    </a:ext>
                  </a:extLst>
                </a:gridCol>
                <a:gridCol w="1564138">
                  <a:extLst>
                    <a:ext uri="{9D8B030D-6E8A-4147-A177-3AD203B41FA5}">
                      <a16:colId xmlns:a16="http://schemas.microsoft.com/office/drawing/2014/main" val="20003"/>
                    </a:ext>
                  </a:extLst>
                </a:gridCol>
                <a:gridCol w="1066119">
                  <a:extLst>
                    <a:ext uri="{9D8B030D-6E8A-4147-A177-3AD203B41FA5}">
                      <a16:colId xmlns:a16="http://schemas.microsoft.com/office/drawing/2014/main" val="20004"/>
                    </a:ext>
                  </a:extLst>
                </a:gridCol>
                <a:gridCol w="820091">
                  <a:extLst>
                    <a:ext uri="{9D8B030D-6E8A-4147-A177-3AD203B41FA5}">
                      <a16:colId xmlns:a16="http://schemas.microsoft.com/office/drawing/2014/main" val="20005"/>
                    </a:ext>
                  </a:extLst>
                </a:gridCol>
                <a:gridCol w="2060228">
                  <a:extLst>
                    <a:ext uri="{9D8B030D-6E8A-4147-A177-3AD203B41FA5}">
                      <a16:colId xmlns:a16="http://schemas.microsoft.com/office/drawing/2014/main" val="20006"/>
                    </a:ext>
                  </a:extLst>
                </a:gridCol>
              </a:tblGrid>
              <a:tr h="902517">
                <a:tc>
                  <a:txBody>
                    <a:bodyPr/>
                    <a:lstStyle/>
                    <a:p>
                      <a:pPr algn="ctr">
                        <a:lnSpc>
                          <a:spcPts val="1000"/>
                        </a:lnSpc>
                        <a:spcBef>
                          <a:spcPts val="90"/>
                        </a:spcBef>
                        <a:spcAft>
                          <a:spcPts val="0"/>
                        </a:spcAft>
                      </a:pPr>
                      <a:r>
                        <a:rPr lang="es-MX" sz="1100" dirty="0" smtClean="0">
                          <a:effectLst/>
                          <a:latin typeface="Calibri"/>
                          <a:ea typeface="Calibri"/>
                          <a:cs typeface="Times New Roman"/>
                        </a:rPr>
                        <a:t>NÚMERO DEL 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ACTIVIDAD</a:t>
                      </a:r>
                      <a:r>
                        <a:rPr lang="es-MX" sz="1100" baseline="0" dirty="0" smtClean="0">
                          <a:effectLst/>
                        </a:rPr>
                        <a:t> O PROYECTO REGULATORIO</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META </a:t>
                      </a:r>
                    </a:p>
                    <a:p>
                      <a:pPr algn="ctr">
                        <a:lnSpc>
                          <a:spcPts val="1000"/>
                        </a:lnSpc>
                        <a:spcAft>
                          <a:spcPts val="0"/>
                        </a:spcAft>
                      </a:pPr>
                      <a:r>
                        <a:rPr lang="en-US" sz="1100" spc="-5" dirty="0" smtClean="0">
                          <a:effectLst/>
                        </a:rPr>
                        <a:t>PROGRAMADA</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INDICADOR</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VALOR</a:t>
                      </a:r>
                      <a:r>
                        <a:rPr lang="en-US" sz="1100" baseline="0" dirty="0" smtClean="0">
                          <a:effectLst/>
                        </a:rPr>
                        <a:t> OBJETIVO </a:t>
                      </a:r>
                    </a:p>
                    <a:p>
                      <a:pPr algn="ctr">
                        <a:lnSpc>
                          <a:spcPts val="1000"/>
                        </a:lnSpc>
                        <a:spcAft>
                          <a:spcPts val="0"/>
                        </a:spcAft>
                      </a:pPr>
                      <a:r>
                        <a:rPr lang="en-US" sz="1100" baseline="0" dirty="0" smtClean="0">
                          <a:effectLst/>
                        </a:rPr>
                        <a:t>DEL INDICADOR</a:t>
                      </a:r>
                      <a:endParaRPr lang="es-CO" sz="1100" dirty="0">
                        <a:effectLst/>
                      </a:endParaRP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META </a:t>
                      </a:r>
                    </a:p>
                  </a:txBody>
                  <a:tcPr marL="0" marR="0" marT="0" marB="0" anchor="ctr">
                    <a:solidFill>
                      <a:schemeClr val="tx2"/>
                    </a:solidFill>
                  </a:tcPr>
                </a:tc>
                <a:tc>
                  <a:txBody>
                    <a:bodyPr/>
                    <a:lstStyle/>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nchor="ctr">
                    <a:solidFill>
                      <a:schemeClr val="tx2"/>
                    </a:solidFill>
                  </a:tcPr>
                </a:tc>
                <a:extLst>
                  <a:ext uri="{0D108BD9-81ED-4DB2-BD59-A6C34878D82A}">
                    <a16:rowId xmlns:a16="http://schemas.microsoft.com/office/drawing/2014/main" val="10000"/>
                  </a:ext>
                </a:extLst>
              </a:tr>
              <a:tr h="1553847">
                <a:tc>
                  <a:txBody>
                    <a:bodyPr/>
                    <a:lstStyle/>
                    <a:p>
                      <a:pPr marL="12065" marR="3175" algn="ctr">
                        <a:lnSpc>
                          <a:spcPct val="107000"/>
                        </a:lnSpc>
                        <a:spcBef>
                          <a:spcPts val="445"/>
                        </a:spcBef>
                        <a:spcAft>
                          <a:spcPts val="0"/>
                        </a:spcAft>
                      </a:pPr>
                      <a:r>
                        <a:rPr lang="es-CO" sz="1100" b="0" dirty="0" smtClean="0">
                          <a:solidFill>
                            <a:schemeClr val="tx1"/>
                          </a:solidFill>
                          <a:effectLst/>
                          <a:latin typeface="+mn-lt"/>
                          <a:ea typeface="Calibri"/>
                          <a:cs typeface="Times New Roman"/>
                        </a:rPr>
                        <a:t>CE 17</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Modificación de la Resolución CRA 375 de 2006 para grandes prestadores de los servicios públicos de acueducto y alcantarillado.  (CCU) </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100" b="0" kern="1200" dirty="0" smtClean="0">
                          <a:solidFill>
                            <a:schemeClr val="tx1"/>
                          </a:solidFill>
                          <a:effectLst/>
                          <a:latin typeface="+mn-lt"/>
                          <a:ea typeface="+mn-ea"/>
                          <a:cs typeface="+mn-cs"/>
                        </a:rPr>
                        <a:t>Expedición Resolución Definitiva</a:t>
                      </a: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100" dirty="0" smtClean="0">
                          <a:solidFill>
                            <a:schemeClr val="tx1"/>
                          </a:solidFill>
                          <a:effectLst/>
                          <a:latin typeface="Calibri"/>
                          <a:ea typeface="Calibri"/>
                          <a:cs typeface="Times New Roman"/>
                        </a:rPr>
                        <a:t>100%</a:t>
                      </a:r>
                      <a:endParaRPr lang="es-CO" sz="110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2° trimestre </a:t>
                      </a: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Calibri"/>
                          <a:ea typeface="Calibri"/>
                          <a:cs typeface="Times New Roman"/>
                        </a:rPr>
                        <a:t>100</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100</a:t>
                      </a:r>
                      <a:r>
                        <a:rPr lang="es-MX" sz="1100" b="1" dirty="0" smtClean="0">
                          <a:solidFill>
                            <a:schemeClr val="tx1"/>
                          </a:solidFill>
                          <a:effectLst/>
                          <a:latin typeface="+mn-lt"/>
                          <a:ea typeface="Calibri"/>
                          <a:cs typeface="Times New Roman"/>
                        </a:rPr>
                        <a:t>% de cumplimiento</a:t>
                      </a:r>
                      <a:r>
                        <a:rPr lang="es-MX" sz="1100" b="1" baseline="0" dirty="0" smtClean="0">
                          <a:solidFill>
                            <a:schemeClr val="tx1"/>
                          </a:solidFill>
                          <a:effectLst/>
                          <a:latin typeface="+mn-lt"/>
                          <a:ea typeface="Calibri"/>
                          <a:cs typeface="Times New Roman"/>
                        </a:rPr>
                        <a:t> </a:t>
                      </a:r>
                    </a:p>
                    <a:p>
                      <a:pPr algn="just">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dirty="0" smtClean="0">
                          <a:solidFill>
                            <a:schemeClr val="tx1"/>
                          </a:solidFill>
                          <a:effectLst/>
                          <a:latin typeface="+mn-lt"/>
                          <a:ea typeface="Calibri"/>
                          <a:cs typeface="Times New Roman"/>
                        </a:rPr>
                        <a:t>Se expidió resolución CRA 768 del 15 de septiembre de 2016. </a:t>
                      </a: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a:t>
                      </a:r>
                      <a:r>
                        <a:rPr lang="es-MX" sz="1100" b="1" dirty="0" smtClean="0">
                          <a:solidFill>
                            <a:schemeClr val="tx1"/>
                          </a:solidFill>
                          <a:effectLst/>
                          <a:latin typeface="+mn-lt"/>
                          <a:ea typeface="Calibri"/>
                          <a:cs typeface="Times New Roman"/>
                        </a:rPr>
                        <a:t>24.305.431</a:t>
                      </a:r>
                    </a:p>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Valor ejecutado: $ 24.305.431*</a:t>
                      </a:r>
                    </a:p>
                    <a:p>
                      <a:pPr algn="ct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6480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dirty="0" smtClean="0">
                          <a:solidFill>
                            <a:srgbClr val="000000"/>
                          </a:solidFill>
                          <a:effectLst/>
                          <a:latin typeface="+mn-lt"/>
                        </a:rPr>
                        <a:t>CE 19</a:t>
                      </a:r>
                    </a:p>
                  </a:txBody>
                  <a:tcPr marL="0" marR="0" marT="0" marB="0" anchor="ctr">
                    <a:solidFill>
                      <a:schemeClr val="accent1">
                        <a:lumMod val="40000"/>
                        <a:lumOff val="60000"/>
                      </a:schemeClr>
                    </a:solidFill>
                  </a:tcPr>
                </a:tc>
                <a:tc>
                  <a:txBody>
                    <a:bodyPr/>
                    <a:lstStyle/>
                    <a:p>
                      <a:pPr marL="0" algn="ctr" defTabSz="914400" rtl="0" eaLnBrk="1" fontAlgn="ctr" latinLnBrk="0" hangingPunct="1">
                        <a:lnSpc>
                          <a:spcPct val="100000"/>
                        </a:lnSpc>
                        <a:spcBef>
                          <a:spcPts val="5"/>
                        </a:spcBef>
                        <a:spcAft>
                          <a:spcPts val="0"/>
                        </a:spcAft>
                      </a:pPr>
                      <a:r>
                        <a:rPr lang="es-CO" sz="1100" b="0" i="0" u="none" strike="noStrike" kern="1200" dirty="0" smtClean="0">
                          <a:solidFill>
                            <a:schemeClr val="dk1"/>
                          </a:solidFill>
                          <a:effectLst/>
                          <a:latin typeface="+mn-lt"/>
                          <a:ea typeface="+mn-ea"/>
                          <a:cs typeface="+mn-cs"/>
                        </a:rPr>
                        <a:t>Modificación de la Resolución CRA 376 de 2006 para grandes prestadores del servicio público de aseo (CCU) </a:t>
                      </a:r>
                      <a:endParaRPr lang="es-CO" sz="1100" b="0" i="0" u="none" strike="noStrike" kern="1200" dirty="0">
                        <a:solidFill>
                          <a:schemeClr val="dk1"/>
                        </a:solidFill>
                        <a:effectLst/>
                        <a:latin typeface="+mn-lt"/>
                        <a:ea typeface="+mn-ea"/>
                        <a:cs typeface="+mn-cs"/>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100" b="0" kern="1200" dirty="0" smtClean="0">
                          <a:solidFill>
                            <a:schemeClr val="tx1"/>
                          </a:solidFill>
                          <a:effectLst/>
                          <a:latin typeface="+mn-lt"/>
                          <a:ea typeface="+mn-ea"/>
                          <a:cs typeface="+mn-cs"/>
                        </a:rPr>
                        <a:t>Expedición Resolución Definitiva</a:t>
                      </a: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CO" sz="1100" b="0" dirty="0" smtClean="0">
                          <a:solidFill>
                            <a:schemeClr val="tx1"/>
                          </a:solidFill>
                          <a:effectLst/>
                          <a:latin typeface="+mn-lt"/>
                          <a:ea typeface="Calibri"/>
                          <a:cs typeface="Times New Roman"/>
                        </a:rPr>
                        <a:t>Avance Proyecto (Trabajo realizado / Trabajo programado)</a:t>
                      </a: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500"/>
                        </a:lnSpc>
                        <a:spcBef>
                          <a:spcPts val="50"/>
                        </a:spcBef>
                        <a:spcAft>
                          <a:spcPts val="0"/>
                        </a:spcAft>
                        <a:buClrTx/>
                        <a:buSzTx/>
                        <a:buFontTx/>
                        <a:buNone/>
                        <a:tabLst/>
                        <a:defRPr/>
                      </a:pPr>
                      <a:r>
                        <a:rPr lang="es-MX" sz="1100" b="0" dirty="0" smtClean="0">
                          <a:solidFill>
                            <a:schemeClr val="tx1"/>
                          </a:solidFill>
                          <a:effectLst/>
                          <a:latin typeface="+mn-lt"/>
                          <a:ea typeface="Calibri"/>
                          <a:cs typeface="Times New Roman"/>
                        </a:rPr>
                        <a:t>100%</a:t>
                      </a:r>
                      <a:endParaRPr lang="es-CO" sz="1100" b="0" dirty="0" smtClean="0">
                        <a:solidFill>
                          <a:schemeClr val="tx1"/>
                        </a:solidFill>
                        <a:effectLst/>
                        <a:latin typeface="+mn-lt"/>
                        <a:ea typeface="Calibri"/>
                        <a:cs typeface="Times New Roman"/>
                      </a:endParaRPr>
                    </a:p>
                    <a:p>
                      <a:pPr algn="ctr">
                        <a:lnSpc>
                          <a:spcPts val="500"/>
                        </a:lnSpc>
                        <a:spcBef>
                          <a:spcPts val="50"/>
                        </a:spcBef>
                        <a:spcAft>
                          <a:spcPts val="0"/>
                        </a:spcAft>
                      </a:pPr>
                      <a:endParaRPr lang="es-CO" sz="1100" b="0"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4° trimestre </a:t>
                      </a:r>
                    </a:p>
                    <a:p>
                      <a:pPr algn="ctr">
                        <a:lnSpc>
                          <a:spcPts val="950"/>
                        </a:lnSpc>
                        <a:spcBef>
                          <a:spcPts val="15"/>
                        </a:spcBef>
                        <a:spcAft>
                          <a:spcPts val="0"/>
                        </a:spcAft>
                      </a:pPr>
                      <a:endParaRPr lang="es-MX" sz="1100" b="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0" dirty="0" smtClean="0">
                          <a:solidFill>
                            <a:schemeClr val="tx1"/>
                          </a:solidFill>
                          <a:effectLst/>
                          <a:latin typeface="+mn-lt"/>
                          <a:ea typeface="Calibri"/>
                          <a:cs typeface="Times New Roman"/>
                        </a:rPr>
                        <a:t>100</a:t>
                      </a:r>
                      <a:endParaRPr lang="es-CO" sz="1100" b="0" dirty="0" smtClean="0">
                        <a:solidFill>
                          <a:schemeClr val="tx1"/>
                        </a:solidFill>
                        <a:effectLst/>
                        <a:latin typeface="+mn-lt"/>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100% de cumplimiento</a:t>
                      </a: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just">
                        <a:lnSpc>
                          <a:spcPts val="950"/>
                        </a:lnSpc>
                        <a:spcBef>
                          <a:spcPts val="15"/>
                        </a:spcBef>
                        <a:spcAft>
                          <a:spcPts val="0"/>
                        </a:spcAft>
                      </a:pPr>
                      <a:r>
                        <a:rPr lang="es-CO" sz="1100" b="0" dirty="0" smtClean="0">
                          <a:solidFill>
                            <a:schemeClr val="tx1"/>
                          </a:solidFill>
                          <a:effectLst/>
                          <a:latin typeface="+mn-lt"/>
                          <a:ea typeface="Calibri"/>
                          <a:cs typeface="Times New Roman"/>
                        </a:rPr>
                        <a:t>Se expidió resolución CRA 778 del 14 de diciembre de 2016. </a:t>
                      </a:r>
                    </a:p>
                    <a:p>
                      <a:pP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mn-lt"/>
                          <a:ea typeface="Calibri"/>
                          <a:cs typeface="Times New Roman"/>
                        </a:rPr>
                        <a:t>Valor</a:t>
                      </a:r>
                      <a:r>
                        <a:rPr lang="es-MX" sz="1100" b="1" baseline="0" dirty="0" smtClean="0">
                          <a:solidFill>
                            <a:schemeClr val="tx1"/>
                          </a:solidFill>
                          <a:effectLst/>
                          <a:latin typeface="+mn-lt"/>
                          <a:ea typeface="Calibri"/>
                          <a:cs typeface="Times New Roman"/>
                        </a:rPr>
                        <a:t> presupuestado:$58.610.862</a:t>
                      </a:r>
                      <a:endParaRPr lang="es-MX" sz="1100" b="1" dirty="0" smtClean="0">
                        <a:solidFill>
                          <a:schemeClr val="tx1"/>
                        </a:solidFill>
                        <a:effectLst/>
                        <a:latin typeface="+mn-lt"/>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Valor ejecutado: $ </a:t>
                      </a:r>
                      <a:r>
                        <a:rPr lang="es-MX" sz="1100" b="1" baseline="0" dirty="0" smtClean="0">
                          <a:solidFill>
                            <a:schemeClr val="tx1"/>
                          </a:solidFill>
                          <a:effectLst/>
                          <a:latin typeface="+mn-lt"/>
                          <a:ea typeface="Calibri"/>
                          <a:cs typeface="Times New Roman"/>
                        </a:rPr>
                        <a:t>58.610.862*</a:t>
                      </a:r>
                      <a:endParaRPr lang="es-MX" sz="1100" b="1" dirty="0" smtClean="0">
                        <a:solidFill>
                          <a:schemeClr val="tx1"/>
                        </a:solidFill>
                        <a:effectLst/>
                        <a:latin typeface="+mn-lt"/>
                        <a:ea typeface="Calibri"/>
                        <a:cs typeface="Times New Roman"/>
                      </a:endParaRPr>
                    </a:p>
                    <a:p>
                      <a:pPr algn="ctr">
                        <a:lnSpc>
                          <a:spcPts val="950"/>
                        </a:lnSpc>
                        <a:spcBef>
                          <a:spcPts val="15"/>
                        </a:spcBef>
                        <a:spcAft>
                          <a:spcPts val="0"/>
                        </a:spcAft>
                      </a:pPr>
                      <a:endParaRPr lang="es-CO" sz="1100" b="1" dirty="0" smtClean="0">
                        <a:solidFill>
                          <a:schemeClr val="tx1"/>
                        </a:solidFill>
                        <a:effectLst/>
                        <a:latin typeface="+mn-lt"/>
                        <a:ea typeface="Calibri"/>
                        <a:cs typeface="Times New Roman"/>
                      </a:endParaRPr>
                    </a:p>
                    <a:p>
                      <a:pPr algn="ctr">
                        <a:lnSpc>
                          <a:spcPts val="950"/>
                        </a:lnSpc>
                        <a:spcBef>
                          <a:spcPts val="15"/>
                        </a:spcBef>
                        <a:spcAft>
                          <a:spcPts val="0"/>
                        </a:spcAft>
                      </a:pPr>
                      <a:endParaRPr lang="es-CO" sz="1100" b="1" dirty="0">
                        <a:solidFill>
                          <a:schemeClr val="tx1"/>
                        </a:solidFill>
                        <a:effectLst/>
                        <a:latin typeface="Calibri"/>
                        <a:ea typeface="Calibri"/>
                        <a:cs typeface="Times New Roman"/>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61326" y="5754162"/>
            <a:ext cx="3528392" cy="400110"/>
          </a:xfrm>
          <a:prstGeom prst="rect">
            <a:avLst/>
          </a:prstGeom>
          <a:noFill/>
        </p:spPr>
        <p:txBody>
          <a:bodyPr wrap="square" rtlCol="0">
            <a:spAutoFit/>
          </a:bodyPr>
          <a:lstStyle/>
          <a:p>
            <a:r>
              <a:rPr lang="es-ES" sz="1000" dirty="0" smtClean="0"/>
              <a:t>* </a:t>
            </a:r>
            <a:r>
              <a:rPr lang="es-ES" sz="1000" dirty="0"/>
              <a:t>Valor informado por la Subdirectora de Regulación (e).</a:t>
            </a:r>
          </a:p>
          <a:p>
            <a:endParaRPr lang="es-ES" sz="1000" dirty="0"/>
          </a:p>
        </p:txBody>
      </p:sp>
    </p:spTree>
    <p:extLst>
      <p:ext uri="{BB962C8B-B14F-4D97-AF65-F5344CB8AC3E}">
        <p14:creationId xmlns:p14="http://schemas.microsoft.com/office/powerpoint/2010/main" val="3653681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21877</TotalTime>
  <Words>7233</Words>
  <Application>Microsoft Office PowerPoint</Application>
  <PresentationFormat>Presentación en pantalla (4:3)</PresentationFormat>
  <Paragraphs>1299</Paragraphs>
  <Slides>37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37</vt:i4>
      </vt:variant>
    </vt:vector>
  </HeadingPairs>
  <TitlesOfParts>
    <vt:vector size="41"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Mercadeo básico</dc:title>
  <dc:creator>Preferred Customer</dc:creator>
  <cp:lastModifiedBy>Giovanni Soto Cagua</cp:lastModifiedBy>
  <cp:revision>896</cp:revision>
  <cp:lastPrinted>2015-08-03T15:59:57Z</cp:lastPrinted>
  <dcterms:created xsi:type="dcterms:W3CDTF">2009-07-03T14:17:45Z</dcterms:created>
  <dcterms:modified xsi:type="dcterms:W3CDTF">2017-01-31T21:04:12Z</dcterms:modified>
</cp:coreProperties>
</file>