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500" r:id="rId2"/>
    <p:sldId id="492" r:id="rId3"/>
    <p:sldId id="632" r:id="rId4"/>
    <p:sldId id="627" r:id="rId5"/>
    <p:sldId id="628" r:id="rId6"/>
    <p:sldId id="629" r:id="rId7"/>
    <p:sldId id="631" r:id="rId8"/>
    <p:sldId id="634" r:id="rId9"/>
    <p:sldId id="637" r:id="rId10"/>
    <p:sldId id="711" r:id="rId11"/>
    <p:sldId id="722" r:id="rId12"/>
    <p:sldId id="639" r:id="rId13"/>
    <p:sldId id="712" r:id="rId14"/>
    <p:sldId id="723" r:id="rId15"/>
    <p:sldId id="640" r:id="rId16"/>
    <p:sldId id="713" r:id="rId17"/>
    <p:sldId id="641" r:id="rId18"/>
    <p:sldId id="692" r:id="rId19"/>
    <p:sldId id="710" r:id="rId20"/>
    <p:sldId id="714" r:id="rId21"/>
    <p:sldId id="643" r:id="rId22"/>
    <p:sldId id="648" r:id="rId23"/>
    <p:sldId id="651" r:id="rId24"/>
    <p:sldId id="654" r:id="rId25"/>
    <p:sldId id="660" r:id="rId26"/>
    <p:sldId id="718" r:id="rId27"/>
    <p:sldId id="721" r:id="rId28"/>
    <p:sldId id="661" r:id="rId29"/>
    <p:sldId id="662" r:id="rId30"/>
    <p:sldId id="665" r:id="rId31"/>
    <p:sldId id="678" r:id="rId32"/>
    <p:sldId id="635" r:id="rId33"/>
    <p:sldId id="720" r:id="rId34"/>
    <p:sldId id="707" r:id="rId35"/>
    <p:sldId id="708" r:id="rId36"/>
    <p:sldId id="724" r:id="rId37"/>
    <p:sldId id="680" r:id="rId38"/>
    <p:sldId id="681" r:id="rId39"/>
    <p:sldId id="684" r:id="rId40"/>
    <p:sldId id="686" r:id="rId41"/>
    <p:sldId id="705" r:id="rId42"/>
    <p:sldId id="706" r:id="rId43"/>
    <p:sldId id="597" r:id="rId4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B45B50E2-ABAB-4418-A4CF-11085C14E7F0}">
          <p14:sldIdLst>
            <p14:sldId id="500"/>
            <p14:sldId id="492"/>
            <p14:sldId id="632"/>
            <p14:sldId id="627"/>
            <p14:sldId id="628"/>
            <p14:sldId id="629"/>
            <p14:sldId id="631"/>
            <p14:sldId id="634"/>
            <p14:sldId id="637"/>
            <p14:sldId id="711"/>
            <p14:sldId id="722"/>
            <p14:sldId id="639"/>
            <p14:sldId id="712"/>
            <p14:sldId id="723"/>
            <p14:sldId id="640"/>
            <p14:sldId id="713"/>
            <p14:sldId id="641"/>
            <p14:sldId id="692"/>
            <p14:sldId id="710"/>
            <p14:sldId id="714"/>
          </p14:sldIdLst>
        </p14:section>
        <p14:section name="Sección sin título" id="{97EA1B53-2962-4263-A3AC-DBF6F7A57538}">
          <p14:sldIdLst>
            <p14:sldId id="643"/>
            <p14:sldId id="648"/>
            <p14:sldId id="651"/>
            <p14:sldId id="654"/>
            <p14:sldId id="660"/>
            <p14:sldId id="718"/>
            <p14:sldId id="721"/>
            <p14:sldId id="661"/>
            <p14:sldId id="662"/>
            <p14:sldId id="665"/>
            <p14:sldId id="678"/>
            <p14:sldId id="635"/>
            <p14:sldId id="720"/>
            <p14:sldId id="707"/>
            <p14:sldId id="708"/>
            <p14:sldId id="724"/>
            <p14:sldId id="680"/>
            <p14:sldId id="681"/>
            <p14:sldId id="684"/>
            <p14:sldId id="686"/>
            <p14:sldId id="705"/>
            <p14:sldId id="706"/>
            <p14:sldId id="5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62" autoAdjust="0"/>
    <p:restoredTop sz="95455" autoAdjust="0"/>
  </p:normalViewPr>
  <p:slideViewPr>
    <p:cSldViewPr>
      <p:cViewPr varScale="1">
        <p:scale>
          <a:sx n="91" d="100"/>
          <a:sy n="91" d="100"/>
        </p:scale>
        <p:origin x="8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678490614053329E-2"/>
          <c:y val="3.2391508737835098E-2"/>
          <c:w val="0.94773978104996881"/>
          <c:h val="0.84709617671005033"/>
        </c:manualLayout>
      </c:layout>
      <c:barChart>
        <c:barDir val="col"/>
        <c:grouping val="clustered"/>
        <c:varyColors val="0"/>
        <c:ser>
          <c:idx val="0"/>
          <c:order val="0"/>
          <c:tx>
            <c:strRef>
              <c:f>Hoja1!$B$1</c:f>
              <c:strCache>
                <c:ptCount val="1"/>
                <c:pt idx="0">
                  <c:v>UNIVERSO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No se evidenció la comunicación a la SSPD                    63%</c:v>
                </c:pt>
                <c:pt idx="1">
                  <c:v>Requerimiento    Extemporáneo                            40%</c:v>
                </c:pt>
                <c:pt idx="2">
                  <c:v>No se decretó Desistimiento Tácito                                             14%</c:v>
                </c:pt>
              </c:strCache>
            </c:strRef>
          </c:cat>
          <c:val>
            <c:numRef>
              <c:f>Hoja1!$B$2:$B$4</c:f>
              <c:numCache>
                <c:formatCode>General</c:formatCode>
                <c:ptCount val="3"/>
                <c:pt idx="0">
                  <c:v>8</c:v>
                </c:pt>
                <c:pt idx="1">
                  <c:v>10</c:v>
                </c:pt>
                <c:pt idx="2">
                  <c:v>7</c:v>
                </c:pt>
              </c:numCache>
            </c:numRef>
          </c:val>
          <c:extLst>
            <c:ext xmlns:c16="http://schemas.microsoft.com/office/drawing/2014/chart" uri="{C3380CC4-5D6E-409C-BE32-E72D297353CC}">
              <c16:uniqueId val="{00000000-8C75-4600-AA79-09757428A7FE}"/>
            </c:ext>
          </c:extLst>
        </c:ser>
        <c:ser>
          <c:idx val="1"/>
          <c:order val="1"/>
          <c:tx>
            <c:strRef>
              <c:f>Hoja1!$C$1</c:f>
              <c:strCache>
                <c:ptCount val="1"/>
                <c:pt idx="0">
                  <c:v>EXCEPCIONES </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No se evidenció la comunicación a la SSPD                    63%</c:v>
                </c:pt>
                <c:pt idx="1">
                  <c:v>Requerimiento    Extemporáneo                            40%</c:v>
                </c:pt>
                <c:pt idx="2">
                  <c:v>No se decretó Desistimiento Tácito                                             14%</c:v>
                </c:pt>
              </c:strCache>
            </c:strRef>
          </c:cat>
          <c:val>
            <c:numRef>
              <c:f>Hoja1!$C$2:$C$4</c:f>
              <c:numCache>
                <c:formatCode>General</c:formatCode>
                <c:ptCount val="3"/>
                <c:pt idx="0">
                  <c:v>5</c:v>
                </c:pt>
                <c:pt idx="1">
                  <c:v>4</c:v>
                </c:pt>
                <c:pt idx="2">
                  <c:v>1</c:v>
                </c:pt>
              </c:numCache>
            </c:numRef>
          </c:val>
          <c:extLst>
            <c:ext xmlns:c16="http://schemas.microsoft.com/office/drawing/2014/chart" uri="{C3380CC4-5D6E-409C-BE32-E72D297353CC}">
              <c16:uniqueId val="{00000001-8C75-4600-AA79-09757428A7FE}"/>
            </c:ext>
          </c:extLst>
        </c:ser>
        <c:dLbls>
          <c:showLegendKey val="0"/>
          <c:showVal val="0"/>
          <c:showCatName val="0"/>
          <c:showSerName val="0"/>
          <c:showPercent val="0"/>
          <c:showBubbleSize val="0"/>
        </c:dLbls>
        <c:gapWidth val="219"/>
        <c:overlap val="-27"/>
        <c:axId val="586889552"/>
        <c:axId val="586890800"/>
      </c:barChart>
      <c:catAx>
        <c:axId val="58688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s-ES"/>
          </a:p>
        </c:txPr>
        <c:crossAx val="586890800"/>
        <c:crosses val="autoZero"/>
        <c:auto val="1"/>
        <c:lblAlgn val="ctr"/>
        <c:lblOffset val="100"/>
        <c:noMultiLvlLbl val="0"/>
      </c:catAx>
      <c:valAx>
        <c:axId val="586890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586889552"/>
        <c:crosses val="autoZero"/>
        <c:crossBetween val="between"/>
      </c:valAx>
      <c:spPr>
        <a:noFill/>
        <a:ln>
          <a:noFill/>
        </a:ln>
        <a:effectLst/>
      </c:spPr>
    </c:plotArea>
    <c:legend>
      <c:legendPos val="b"/>
      <c:layout>
        <c:manualLayout>
          <c:xMode val="edge"/>
          <c:yMode val="edge"/>
          <c:x val="0.20947423220781736"/>
          <c:y val="2.8897979589569411E-2"/>
          <c:w val="0.27052086805169795"/>
          <c:h val="5.1560144110971796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821111994203876E-2"/>
          <c:y val="3.1452624426593502E-2"/>
          <c:w val="0.93859715966981827"/>
          <c:h val="0.86686463178809436"/>
        </c:manualLayout>
      </c:layout>
      <c:barChart>
        <c:barDir val="col"/>
        <c:grouping val="clustered"/>
        <c:varyColors val="0"/>
        <c:ser>
          <c:idx val="0"/>
          <c:order val="0"/>
          <c:tx>
            <c:strRef>
              <c:f>Hoja1!$B$1</c:f>
              <c:strCache>
                <c:ptCount val="1"/>
                <c:pt idx="0">
                  <c:v>UNIVERSO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Citación extemporánea  para notificación personal                                                  13%</c:v>
                </c:pt>
                <c:pt idx="1">
                  <c:v>No se evidenció Auto de Inicio                                                                            50%</c:v>
                </c:pt>
              </c:strCache>
            </c:strRef>
          </c:cat>
          <c:val>
            <c:numRef>
              <c:f>Hoja1!$B$2:$B$3</c:f>
              <c:numCache>
                <c:formatCode>General</c:formatCode>
                <c:ptCount val="2"/>
                <c:pt idx="0">
                  <c:v>8</c:v>
                </c:pt>
                <c:pt idx="1">
                  <c:v>2</c:v>
                </c:pt>
              </c:numCache>
            </c:numRef>
          </c:val>
          <c:extLst>
            <c:ext xmlns:c16="http://schemas.microsoft.com/office/drawing/2014/chart" uri="{C3380CC4-5D6E-409C-BE32-E72D297353CC}">
              <c16:uniqueId val="{00000000-8F26-477C-8D5B-0AB526B8DB23}"/>
            </c:ext>
          </c:extLst>
        </c:ser>
        <c:ser>
          <c:idx val="1"/>
          <c:order val="1"/>
          <c:tx>
            <c:strRef>
              <c:f>Hoja1!$C$1</c:f>
              <c:strCache>
                <c:ptCount val="1"/>
                <c:pt idx="0">
                  <c:v>EXCEPCIONES</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Citación extemporánea  para notificación personal                                                  13%</c:v>
                </c:pt>
                <c:pt idx="1">
                  <c:v>No se evidenció Auto de Inicio                                                                            50%</c:v>
                </c:pt>
              </c:strCache>
            </c:strRef>
          </c:cat>
          <c:val>
            <c:numRef>
              <c:f>Hoja1!$C$2:$C$3</c:f>
              <c:numCache>
                <c:formatCode>General</c:formatCode>
                <c:ptCount val="2"/>
                <c:pt idx="0">
                  <c:v>1</c:v>
                </c:pt>
                <c:pt idx="1">
                  <c:v>1</c:v>
                </c:pt>
              </c:numCache>
            </c:numRef>
          </c:val>
          <c:extLst>
            <c:ext xmlns:c16="http://schemas.microsoft.com/office/drawing/2014/chart" uri="{C3380CC4-5D6E-409C-BE32-E72D297353CC}">
              <c16:uniqueId val="{00000001-8F26-477C-8D5B-0AB526B8DB23}"/>
            </c:ext>
          </c:extLst>
        </c:ser>
        <c:dLbls>
          <c:showLegendKey val="0"/>
          <c:showVal val="0"/>
          <c:showCatName val="0"/>
          <c:showSerName val="0"/>
          <c:showPercent val="0"/>
          <c:showBubbleSize val="0"/>
        </c:dLbls>
        <c:gapWidth val="219"/>
        <c:overlap val="-27"/>
        <c:axId val="1778649167"/>
        <c:axId val="1778654575"/>
      </c:barChart>
      <c:catAx>
        <c:axId val="1778649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s-ES"/>
          </a:p>
        </c:txPr>
        <c:crossAx val="1778654575"/>
        <c:crosses val="autoZero"/>
        <c:auto val="1"/>
        <c:lblAlgn val="ctr"/>
        <c:lblOffset val="100"/>
        <c:noMultiLvlLbl val="0"/>
      </c:catAx>
      <c:valAx>
        <c:axId val="17786545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778649167"/>
        <c:crosses val="autoZero"/>
        <c:crossBetween val="between"/>
      </c:valAx>
      <c:spPr>
        <a:noFill/>
        <a:ln>
          <a:noFill/>
        </a:ln>
        <a:effectLst/>
      </c:spPr>
    </c:plotArea>
    <c:legend>
      <c:legendPos val="b"/>
      <c:layout>
        <c:manualLayout>
          <c:xMode val="edge"/>
          <c:yMode val="edge"/>
          <c:x val="0.22341202354534206"/>
          <c:y val="5.0170024690924075E-2"/>
          <c:w val="0.26073456225661534"/>
          <c:h val="5.639390762137540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UNIVERSO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No se evidenciaron en el comunicado de prensa los efectos que generaría la solicitud                                                                                   100%</c:v>
                </c:pt>
              </c:strCache>
            </c:strRef>
          </c:cat>
          <c:val>
            <c:numRef>
              <c:f>Hoja1!$B$2</c:f>
              <c:numCache>
                <c:formatCode>General</c:formatCode>
                <c:ptCount val="1"/>
                <c:pt idx="0">
                  <c:v>1</c:v>
                </c:pt>
              </c:numCache>
            </c:numRef>
          </c:val>
          <c:extLst>
            <c:ext xmlns:c16="http://schemas.microsoft.com/office/drawing/2014/chart" uri="{C3380CC4-5D6E-409C-BE32-E72D297353CC}">
              <c16:uniqueId val="{00000000-97C1-4C78-8430-D3496C2C5967}"/>
            </c:ext>
          </c:extLst>
        </c:ser>
        <c:ser>
          <c:idx val="1"/>
          <c:order val="1"/>
          <c:tx>
            <c:strRef>
              <c:f>Hoja1!$C$1</c:f>
              <c:strCache>
                <c:ptCount val="1"/>
                <c:pt idx="0">
                  <c:v>EXCEPCIONES </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No se evidenciaron en el comunicado de prensa los efectos que generaría la solicitud                                                                                   100%</c:v>
                </c:pt>
              </c:strCache>
            </c:strRef>
          </c:cat>
          <c:val>
            <c:numRef>
              <c:f>Hoja1!$C$2</c:f>
              <c:numCache>
                <c:formatCode>General</c:formatCode>
                <c:ptCount val="1"/>
                <c:pt idx="0">
                  <c:v>1</c:v>
                </c:pt>
              </c:numCache>
            </c:numRef>
          </c:val>
          <c:extLst>
            <c:ext xmlns:c16="http://schemas.microsoft.com/office/drawing/2014/chart" uri="{C3380CC4-5D6E-409C-BE32-E72D297353CC}">
              <c16:uniqueId val="{00000001-97C1-4C78-8430-D3496C2C5967}"/>
            </c:ext>
          </c:extLst>
        </c:ser>
        <c:dLbls>
          <c:showLegendKey val="0"/>
          <c:showVal val="0"/>
          <c:showCatName val="0"/>
          <c:showSerName val="0"/>
          <c:showPercent val="0"/>
          <c:showBubbleSize val="0"/>
        </c:dLbls>
        <c:gapWidth val="219"/>
        <c:overlap val="-27"/>
        <c:axId val="1758291375"/>
        <c:axId val="1758292623"/>
      </c:barChart>
      <c:catAx>
        <c:axId val="1758291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s-ES"/>
          </a:p>
        </c:txPr>
        <c:crossAx val="1758292623"/>
        <c:crosses val="autoZero"/>
        <c:auto val="1"/>
        <c:lblAlgn val="ctr"/>
        <c:lblOffset val="100"/>
        <c:noMultiLvlLbl val="0"/>
      </c:catAx>
      <c:valAx>
        <c:axId val="1758292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75829137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02/08/2018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dirty="0"/>
          </a:p>
        </p:txBody>
      </p:sp>
    </p:spTree>
    <p:extLst>
      <p:ext uri="{BB962C8B-B14F-4D97-AF65-F5344CB8AC3E}">
        <p14:creationId xmlns:p14="http://schemas.microsoft.com/office/powerpoint/2010/main" val="683623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dirty="0"/>
          </a:p>
        </p:txBody>
      </p:sp>
    </p:spTree>
    <p:extLst>
      <p:ext uri="{BB962C8B-B14F-4D97-AF65-F5344CB8AC3E}">
        <p14:creationId xmlns:p14="http://schemas.microsoft.com/office/powerpoint/2010/main" val="298660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dirty="0"/>
          </a:p>
        </p:txBody>
      </p:sp>
    </p:spTree>
    <p:extLst>
      <p:ext uri="{BB962C8B-B14F-4D97-AF65-F5344CB8AC3E}">
        <p14:creationId xmlns:p14="http://schemas.microsoft.com/office/powerpoint/2010/main" val="1859289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dirty="0"/>
          </a:p>
        </p:txBody>
      </p:sp>
    </p:spTree>
    <p:extLst>
      <p:ext uri="{BB962C8B-B14F-4D97-AF65-F5344CB8AC3E}">
        <p14:creationId xmlns:p14="http://schemas.microsoft.com/office/powerpoint/2010/main" val="4242042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02/08/2018</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02/08/2018</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02/08/2018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8" cstate="print">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611560" y="1988840"/>
            <a:ext cx="8136904" cy="3170099"/>
          </a:xfrm>
          <a:prstGeom prst="rect">
            <a:avLst/>
          </a:prstGeom>
          <a:noFill/>
        </p:spPr>
        <p:txBody>
          <a:bodyPr wrap="square" rtlCol="0">
            <a:spAutoFit/>
          </a:bodyPr>
          <a:lstStyle/>
          <a:p>
            <a:pPr algn="ctr"/>
            <a:r>
              <a:rPr lang="es-CO" sz="2000" b="1" dirty="0" smtClean="0"/>
              <a:t>INFORME  DEFINITIVO DE GESTIÓN AL PROCEDIMIENTO DE EMISIÓN  DE ACTUACIONES ADMINISTRATIVAS DE CARÁCTER PARTICULAR</a:t>
            </a:r>
          </a:p>
          <a:p>
            <a:pPr algn="ctr"/>
            <a:endParaRPr lang="es-CO" sz="2000" b="1" dirty="0" smtClean="0"/>
          </a:p>
          <a:p>
            <a:pPr algn="ctr"/>
            <a:endParaRPr lang="es-CO" sz="2000" b="1" dirty="0" smtClean="0"/>
          </a:p>
          <a:p>
            <a:pPr algn="ctr"/>
            <a:r>
              <a:rPr lang="es-CO" sz="2000" b="1" dirty="0" smtClean="0"/>
              <a:t>UNIDAD DE CONTROL INTERNO</a:t>
            </a:r>
          </a:p>
          <a:p>
            <a:pPr algn="ctr"/>
            <a:endParaRPr lang="es-CO" sz="2000" b="1" dirty="0" smtClean="0"/>
          </a:p>
          <a:p>
            <a:pPr algn="ctr"/>
            <a:endParaRPr lang="es-CO" sz="2000" b="1" dirty="0"/>
          </a:p>
          <a:p>
            <a:pPr algn="ctr"/>
            <a:endParaRPr lang="es-CO" sz="2000" b="1" dirty="0" smtClean="0"/>
          </a:p>
          <a:p>
            <a:pPr algn="ctr"/>
            <a:r>
              <a:rPr lang="es-CO" sz="2000" b="1" dirty="0" smtClean="0"/>
              <a:t>5 de julio de 2018</a:t>
            </a:r>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 </a:t>
            </a:r>
            <a:r>
              <a:rPr lang="es-CO" sz="3200" b="1" dirty="0">
                <a:solidFill>
                  <a:schemeClr val="tx1"/>
                </a:solidFill>
              </a:rPr>
              <a:t>TRASH GLOBAL S.A. E.S.P. </a:t>
            </a:r>
            <a:endParaRPr lang="es-ES" sz="3200" b="1" dirty="0">
              <a:solidFill>
                <a:schemeClr val="tx1"/>
              </a:solidFill>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CuadroTexto 4"/>
          <p:cNvSpPr txBox="1"/>
          <p:nvPr/>
        </p:nvSpPr>
        <p:spPr>
          <a:xfrm>
            <a:off x="185235" y="908720"/>
            <a:ext cx="8699329" cy="470898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lang="es-419" sz="1600" b="1" dirty="0" smtClean="0"/>
          </a:p>
          <a:p>
            <a:r>
              <a:rPr lang="es-419" sz="1600" b="1" dirty="0" smtClean="0"/>
              <a:t>COMENTARIOS </a:t>
            </a:r>
            <a:r>
              <a:rPr lang="es-419" sz="1600" b="1" dirty="0"/>
              <a:t>DE LA OFICINA ASESORA JURÍDICA</a:t>
            </a:r>
            <a:r>
              <a:rPr lang="es-419" sz="1600" b="1" dirty="0" smtClean="0"/>
              <a:t>:</a:t>
            </a:r>
          </a:p>
          <a:p>
            <a:endParaRPr lang="es-419" sz="1600" b="1" dirty="0"/>
          </a:p>
          <a:p>
            <a:pPr algn="just"/>
            <a:r>
              <a:rPr lang="es-ES" sz="1400" i="1" dirty="0" smtClean="0">
                <a:solidFill>
                  <a:schemeClr val="tx1"/>
                </a:solidFill>
              </a:rPr>
              <a:t>“Frente </a:t>
            </a:r>
            <a:r>
              <a:rPr lang="es-ES" sz="1400" i="1" dirty="0">
                <a:solidFill>
                  <a:schemeClr val="tx1"/>
                </a:solidFill>
              </a:rPr>
              <a:t>al concepto de extemporaneidad, es necesario que se tenga en cuenta que el inciso segundo del artículo 17 de la Ley 1437 de 2011, hace referencia a “actuaciones administrativas”, diferente a lo previsto en el inciso primero en el que se hace alusión a “peticiones”. Distinción que resulta relevante pues el concepto de extemporaneidad está ligado al de oportunidad; así, es distinta la oportunidad para hacer un requerimiento en sede de derecho de petición, previo al inicio de una actuación y otra será la oportunidad para hacerlo en el curso de una actuación administrativa. Lo anterior en concordancia con lo previsto en el artículo 40 de la misma norma y a lo previsto en los artículos 106 y siguientes de la Ley 142 de </a:t>
            </a:r>
            <a:r>
              <a:rPr lang="es-ES" sz="1400" i="1" dirty="0" smtClean="0">
                <a:solidFill>
                  <a:schemeClr val="tx1"/>
                </a:solidFill>
              </a:rPr>
              <a:t>1994. De </a:t>
            </a:r>
            <a:r>
              <a:rPr lang="es-ES" sz="1400" i="1" dirty="0">
                <a:solidFill>
                  <a:schemeClr val="tx1"/>
                </a:solidFill>
              </a:rPr>
              <a:t>conformidad con el histórico del sistema ORFEO, luego de analizada la información allegada, se hizo necesario requerir a la empresa, dando cumplimiento a los términos contemplados en la Ley 1437 de 2011, evidenciando que el requerimiento fue radicado oportunamente el día viernes 31 de marzo de 2017, y entregado a la dependencia de Correspondencia a las 4:23 P.M. Sin embargo, por razones operativas que escapan al ámbito de competencia de la Oficina Asesora Jurídica, este fue enviado al destinatario el día hábil siguiente, es decir el lunes 3 de abril de </a:t>
            </a:r>
            <a:r>
              <a:rPr lang="es-ES" sz="1400" i="1" dirty="0" smtClean="0">
                <a:solidFill>
                  <a:schemeClr val="tx1"/>
                </a:solidFill>
              </a:rPr>
              <a:t>2017. “Cuando </a:t>
            </a:r>
            <a:r>
              <a:rPr lang="es-ES" sz="1400" i="1" dirty="0">
                <a:solidFill>
                  <a:schemeClr val="tx1"/>
                </a:solidFill>
              </a:rPr>
              <a:t>en el curso de una actuación administrativa la autoridad advierta que el peticionario debe realizar una gestión de trámite a su cargo, necesaria para adoptar una decisión de fondo, lo requerirá por una sola vez para que la efectúe en el término de un (1) mes, lapso durante el cual se suspenderá el término para decidir</a:t>
            </a:r>
            <a:r>
              <a:rPr lang="es-ES" sz="1400" i="1" dirty="0" smtClean="0">
                <a:solidFill>
                  <a:schemeClr val="tx1"/>
                </a:solidFill>
              </a:rPr>
              <a:t>.”</a:t>
            </a:r>
          </a:p>
          <a:p>
            <a:pPr algn="just"/>
            <a:endParaRPr lang="es-CO" sz="1400" i="1" dirty="0">
              <a:solidFill>
                <a:schemeClr val="tx1"/>
              </a:solidFill>
            </a:endParaRPr>
          </a:p>
          <a:p>
            <a:pPr algn="just"/>
            <a:endParaRPr lang="es-CO" sz="1400" i="1" dirty="0" smtClean="0">
              <a:solidFill>
                <a:schemeClr val="tx1"/>
              </a:solidFill>
            </a:endParaRPr>
          </a:p>
          <a:p>
            <a:pPr algn="just"/>
            <a:endParaRPr lang="es-ES" sz="1400" i="1" dirty="0">
              <a:solidFill>
                <a:schemeClr val="tx1"/>
              </a:solidFill>
            </a:endParaRPr>
          </a:p>
        </p:txBody>
      </p:sp>
    </p:spTree>
    <p:extLst>
      <p:ext uri="{BB962C8B-B14F-4D97-AF65-F5344CB8AC3E}">
        <p14:creationId xmlns:p14="http://schemas.microsoft.com/office/powerpoint/2010/main" val="3802282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1596" y="188640"/>
            <a:ext cx="8712968"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solidFill>
                  <a:schemeClr val="tx1"/>
                </a:solidFill>
              </a:rPr>
              <a:t>TRASH </a:t>
            </a:r>
            <a:r>
              <a:rPr lang="es-CO" sz="3200" b="1" dirty="0">
                <a:solidFill>
                  <a:schemeClr val="tx1"/>
                </a:solidFill>
              </a:rPr>
              <a:t>GLOBAL S.A. E.S.P. </a:t>
            </a:r>
            <a:endParaRPr lang="es-ES" sz="3200" b="1" dirty="0">
              <a:solidFill>
                <a:schemeClr val="tx1"/>
              </a:solidFill>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CuadroTexto 4"/>
          <p:cNvSpPr txBox="1"/>
          <p:nvPr/>
        </p:nvSpPr>
        <p:spPr>
          <a:xfrm>
            <a:off x="185235" y="908720"/>
            <a:ext cx="8699329" cy="498598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419" sz="1600" b="1" dirty="0" smtClean="0"/>
              <a:t>COMENTARIOS </a:t>
            </a:r>
            <a:r>
              <a:rPr lang="es-419" sz="1600" b="1" dirty="0"/>
              <a:t>DE </a:t>
            </a:r>
            <a:r>
              <a:rPr lang="es-419" sz="1600" b="1" dirty="0" smtClean="0"/>
              <a:t>LA UNIDAD DE CONTROL INTERNO:</a:t>
            </a:r>
          </a:p>
          <a:p>
            <a:pPr algn="just"/>
            <a:endParaRPr lang="es-419" sz="800" dirty="0" smtClean="0"/>
          </a:p>
          <a:p>
            <a:pPr algn="just"/>
            <a:r>
              <a:rPr lang="es-419" sz="1600" dirty="0" smtClean="0"/>
              <a:t>En efecto, mediante radicado N° 20172110014001 del 31 de marzo de 2017 y enviado el 3 de abril del mismo año, la entidad requirió al peticionario de conformidad a lo establecido en el artículo 17 del CPACA: </a:t>
            </a:r>
            <a:r>
              <a:rPr lang="es-419" sz="1400" i="1" dirty="0" smtClean="0"/>
              <a:t>“así, con fundamento en el artículo 17 del Código de Procedimiento Administrativo y de lo Contencioso Administrativo, se requiere para que en el término de (1) mes, contado a partir del recibo de la presente comunicación, se allegue la siguiente información (…)”. </a:t>
            </a:r>
            <a:r>
              <a:rPr lang="es-419" sz="1600" dirty="0" smtClean="0"/>
              <a:t>Sin </a:t>
            </a:r>
            <a:r>
              <a:rPr lang="es-419" sz="1600" dirty="0"/>
              <a:t>embargo, </a:t>
            </a:r>
            <a:r>
              <a:rPr lang="es-419" sz="1600" dirty="0" smtClean="0"/>
              <a:t>la redacción del artículo 17 antes citado por la Oficina Asesora Jurídica, difiere del mismo artículo de la Ley 1755 de 2015 que sustituyó la contenida en el CPACA, ya que en esta última la Ley tipifica el término legal que tiene la entidad para requerir al peticionario, bien sea dentro de una actuación administrativa o en una petición, </a:t>
            </a:r>
            <a:r>
              <a:rPr lang="es-419" sz="1400" i="1" dirty="0" smtClean="0"/>
              <a:t>“</a:t>
            </a:r>
            <a:r>
              <a:rPr lang="es-CO" sz="1400" i="1" dirty="0"/>
              <a:t>En virtud del principio de eficacia, cuando la autoridad constate que una petición ya radicada está incompleta o que el peticionario deba realizar una gestión de trámite a su cargo, necesaria para adoptar una decisión de fondo, y que la actuación pueda continuar sin oponerse a la ley, requerirá al peticionario dentro de los diez (10) días siguientes a la fecha de radicación para que la complete en el término máximo de un (1) mes”. </a:t>
            </a:r>
            <a:r>
              <a:rPr lang="es-CO" sz="1400" i="1" dirty="0" smtClean="0"/>
              <a:t>“(…) Se </a:t>
            </a:r>
            <a:r>
              <a:rPr lang="es-CO" sz="1400" i="1" dirty="0"/>
              <a:t>entenderá que el peticionario ha desistido de su </a:t>
            </a:r>
            <a:r>
              <a:rPr lang="es-CO" sz="1400" b="1" i="1" dirty="0"/>
              <a:t>solicitud o de la actuación </a:t>
            </a:r>
            <a:r>
              <a:rPr lang="es-CO" sz="1400" i="1" dirty="0"/>
              <a:t>cuando no satisfaga el requerimiento. (…)” </a:t>
            </a:r>
            <a:r>
              <a:rPr lang="es-CO" sz="1600" dirty="0" smtClean="0"/>
              <a:t>negrillas fuera de texto.</a:t>
            </a:r>
            <a:endParaRPr lang="es-419" sz="1600" b="1" dirty="0"/>
          </a:p>
          <a:p>
            <a:pPr algn="just"/>
            <a:endParaRPr lang="es-419" sz="1600" dirty="0" smtClean="0"/>
          </a:p>
          <a:p>
            <a:pPr algn="just"/>
            <a:r>
              <a:rPr lang="es-419" sz="1600" dirty="0" smtClean="0"/>
              <a:t>Ahora bien, conforme a lo indicado por la Oficina Asesora Jurídica, si bien la respuesta se radicó antes del vencimiento en el sistema </a:t>
            </a:r>
            <a:r>
              <a:rPr lang="es-419" sz="1600" dirty="0"/>
              <a:t>O</a:t>
            </a:r>
            <a:r>
              <a:rPr lang="es-419" sz="1600" dirty="0" smtClean="0"/>
              <a:t>rfeo por parte de la Oficina Asesora Jurídica, el requerimiento salió de la entidad el día 3 de abril de 2017 de manera extemporánea como así se reconoce en la respuesta: </a:t>
            </a:r>
            <a:r>
              <a:rPr lang="es-419" sz="1400" i="1" dirty="0"/>
              <a:t>“</a:t>
            </a:r>
            <a:r>
              <a:rPr lang="es-CO" sz="1400" i="1" dirty="0"/>
              <a:t>Sin embargo, por razones operativas que escapan al ámbito de competencia de la Oficina Asesora Jurídica, este fue enviado al destinatario el día hábil siguiente, es decir el lunes 3 de abril de 2017</a:t>
            </a:r>
            <a:r>
              <a:rPr lang="es-419" sz="1400" i="1" dirty="0"/>
              <a:t>”.</a:t>
            </a:r>
          </a:p>
        </p:txBody>
      </p:sp>
    </p:spTree>
    <p:extLst>
      <p:ext uri="{BB962C8B-B14F-4D97-AF65-F5344CB8AC3E}">
        <p14:creationId xmlns:p14="http://schemas.microsoft.com/office/powerpoint/2010/main" val="2580937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a:solidFill>
                  <a:schemeClr val="tx1"/>
                </a:solidFill>
              </a:rPr>
              <a:t>TRASH GLOBAL S.A. E.S.P</a:t>
            </a:r>
            <a:endParaRPr lang="es-ES" sz="3200" b="1" dirty="0">
              <a:solidFill>
                <a:schemeClr val="tx1"/>
              </a:solidFill>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78515" y="1268760"/>
            <a:ext cx="8712968" cy="415498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Se evidenció que la UAE –CRA no decretó </a:t>
            </a:r>
            <a:r>
              <a:rPr lang="es-CO" dirty="0">
                <a:solidFill>
                  <a:schemeClr val="tx1"/>
                </a:solidFill>
              </a:rPr>
              <a:t>el desistimiento tácito de la </a:t>
            </a:r>
            <a:r>
              <a:rPr lang="es-CO" dirty="0" smtClean="0">
                <a:solidFill>
                  <a:schemeClr val="tx1"/>
                </a:solidFill>
              </a:rPr>
              <a:t>solicitud presentada por </a:t>
            </a:r>
            <a:r>
              <a:rPr lang="es-CO" dirty="0">
                <a:solidFill>
                  <a:schemeClr val="tx1"/>
                </a:solidFill>
              </a:rPr>
              <a:t>TRASH GLOBAL S.A. </a:t>
            </a:r>
            <a:r>
              <a:rPr lang="es-CO" dirty="0" smtClean="0">
                <a:solidFill>
                  <a:schemeClr val="tx1"/>
                </a:solidFill>
              </a:rPr>
              <a:t>E.S.P, toda vez que la misma atendió extemporáneamente el requerimiento de la entidad el día 22 </a:t>
            </a:r>
            <a:r>
              <a:rPr lang="es-CO" dirty="0">
                <a:solidFill>
                  <a:schemeClr val="tx1"/>
                </a:solidFill>
              </a:rPr>
              <a:t>de mayo de </a:t>
            </a:r>
            <a:r>
              <a:rPr lang="es-CO" dirty="0" smtClean="0">
                <a:solidFill>
                  <a:schemeClr val="tx1"/>
                </a:solidFill>
              </a:rPr>
              <a:t>2017 y el </a:t>
            </a:r>
            <a:r>
              <a:rPr lang="es-CO" dirty="0">
                <a:solidFill>
                  <a:schemeClr val="tx1"/>
                </a:solidFill>
              </a:rPr>
              <a:t>plazo </a:t>
            </a:r>
            <a:r>
              <a:rPr lang="es-CO" dirty="0" smtClean="0">
                <a:solidFill>
                  <a:schemeClr val="tx1"/>
                </a:solidFill>
              </a:rPr>
              <a:t>establecido legalmente  vencía </a:t>
            </a:r>
            <a:r>
              <a:rPr lang="es-CO" dirty="0">
                <a:solidFill>
                  <a:schemeClr val="tx1"/>
                </a:solidFill>
              </a:rPr>
              <a:t>el día 8 de mayo de </a:t>
            </a:r>
            <a:r>
              <a:rPr lang="es-CO" dirty="0" smtClean="0">
                <a:solidFill>
                  <a:schemeClr val="tx1"/>
                </a:solidFill>
              </a:rPr>
              <a:t>2017. </a:t>
            </a:r>
          </a:p>
          <a:p>
            <a:pPr algn="just"/>
            <a:endParaRPr lang="es-CO" dirty="0"/>
          </a:p>
          <a:p>
            <a:pPr algn="just"/>
            <a:r>
              <a:rPr lang="es-CO" dirty="0" smtClean="0"/>
              <a:t>Lo anterior conforme a la Ley 1437 de 2011</a:t>
            </a:r>
            <a:r>
              <a:rPr lang="es-CO" baseline="30000" dirty="0" smtClean="0"/>
              <a:t>1</a:t>
            </a:r>
            <a:r>
              <a:rPr lang="es-CO" dirty="0" smtClean="0"/>
              <a:t> artículo 17 incisos 3 y 4: </a:t>
            </a:r>
            <a:r>
              <a:rPr lang="es-CO" sz="1400" i="1" dirty="0" smtClean="0"/>
              <a:t>“Se entenderá que el peticionario ha desistido de su solicitud o </a:t>
            </a:r>
            <a:r>
              <a:rPr lang="es-CO" sz="1400" b="1" i="1" dirty="0" smtClean="0"/>
              <a:t>de la actuación cuando no satisfaga el requerimiento</a:t>
            </a:r>
            <a:r>
              <a:rPr lang="es-CO" sz="1400" i="1" dirty="0" smtClean="0"/>
              <a:t>, (…)”, “Vencidos los términos establecidos en este artículo, la autoridad decretará el desistimiento y el archivo del expediente, mediante acto administrativo </a:t>
            </a:r>
            <a:r>
              <a:rPr lang="es-CO" sz="1400" i="1" dirty="0"/>
              <a:t>motivado, </a:t>
            </a:r>
            <a:r>
              <a:rPr lang="es-CO" sz="1400" i="1" dirty="0" smtClean="0">
                <a:solidFill>
                  <a:schemeClr val="tx1"/>
                </a:solidFill>
              </a:rPr>
              <a:t>(…)”</a:t>
            </a:r>
            <a:r>
              <a:rPr lang="es-CO" sz="1600" i="1" dirty="0" smtClean="0">
                <a:solidFill>
                  <a:schemeClr val="tx1"/>
                </a:solidFill>
              </a:rPr>
              <a:t>; </a:t>
            </a:r>
            <a:r>
              <a:rPr lang="es-CO" dirty="0" smtClean="0"/>
              <a:t>negrillas </a:t>
            </a:r>
            <a:r>
              <a:rPr lang="es-CO" dirty="0"/>
              <a:t>fuera de </a:t>
            </a:r>
            <a:r>
              <a:rPr lang="es-CO" dirty="0" smtClean="0"/>
              <a:t>texto</a:t>
            </a:r>
            <a:r>
              <a:rPr lang="es-CO" dirty="0" smtClean="0">
                <a:solidFill>
                  <a:schemeClr val="tx1"/>
                </a:solidFill>
              </a:rPr>
              <a:t>.</a:t>
            </a:r>
          </a:p>
          <a:p>
            <a:pPr algn="just"/>
            <a:endParaRPr lang="es-CO" dirty="0"/>
          </a:p>
          <a:p>
            <a:pPr algn="just"/>
            <a:r>
              <a:rPr lang="es-CO" dirty="0" smtClean="0"/>
              <a:t>Así las cosas, es necesario dar cumplimiento a la citada ley,  decretando el desistimiento tácito de la actuación administrativa mediante acto administrativo motivado, cuando el peticionario no atienda los requerimientos de la entidad dentro del término establecido para ello.</a:t>
            </a:r>
          </a:p>
          <a:p>
            <a:pPr algn="just"/>
            <a:endParaRPr lang="es-CO" sz="1000" dirty="0"/>
          </a:p>
          <a:p>
            <a:pPr algn="just"/>
            <a:r>
              <a:rPr lang="es-419" sz="1000" dirty="0"/>
              <a:t>1.- Sustituido por la Ley 1755 de 2015 artículo 17. </a:t>
            </a:r>
          </a:p>
        </p:txBody>
      </p:sp>
    </p:spTree>
    <p:extLst>
      <p:ext uri="{BB962C8B-B14F-4D97-AF65-F5344CB8AC3E}">
        <p14:creationId xmlns:p14="http://schemas.microsoft.com/office/powerpoint/2010/main" val="1690651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7458" y="71917"/>
            <a:ext cx="87770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solidFill>
                  <a:schemeClr val="tx1"/>
                </a:solidFill>
              </a:rPr>
              <a:t>TRASH </a:t>
            </a:r>
            <a:r>
              <a:rPr lang="es-CO" sz="3200" b="1" dirty="0">
                <a:solidFill>
                  <a:schemeClr val="tx1"/>
                </a:solidFill>
              </a:rPr>
              <a:t>GLOBAL S.A. E.S.P. </a:t>
            </a:r>
            <a:endParaRPr lang="es-ES" sz="3200" b="1" dirty="0">
              <a:solidFill>
                <a:schemeClr val="tx1"/>
              </a:solidFill>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CuadroTexto 4"/>
          <p:cNvSpPr txBox="1"/>
          <p:nvPr/>
        </p:nvSpPr>
        <p:spPr>
          <a:xfrm>
            <a:off x="187458" y="764704"/>
            <a:ext cx="8777029" cy="489364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lang="es-419" sz="1600" b="1" dirty="0" smtClean="0"/>
          </a:p>
          <a:p>
            <a:r>
              <a:rPr lang="es-419" sz="1600" b="1" dirty="0" smtClean="0"/>
              <a:t>COMENTARIOS </a:t>
            </a:r>
            <a:r>
              <a:rPr lang="es-419" sz="1600" b="1" dirty="0"/>
              <a:t>DE LA OFICINA ASESORA JURÍDICA</a:t>
            </a:r>
            <a:r>
              <a:rPr lang="es-419" sz="1600" b="1" dirty="0" smtClean="0"/>
              <a:t>:</a:t>
            </a:r>
          </a:p>
          <a:p>
            <a:endParaRPr lang="es-419" sz="1600" b="1" dirty="0"/>
          </a:p>
          <a:p>
            <a:pPr algn="just"/>
            <a:r>
              <a:rPr lang="es-ES" sz="1400" i="1" dirty="0" smtClean="0">
                <a:solidFill>
                  <a:schemeClr val="tx1"/>
                </a:solidFill>
              </a:rPr>
              <a:t>“Previo </a:t>
            </a:r>
            <a:r>
              <a:rPr lang="es-ES" sz="1400" i="1" dirty="0">
                <a:solidFill>
                  <a:schemeClr val="tx1"/>
                </a:solidFill>
              </a:rPr>
              <a:t>a tomar una decisión, que supone presumir que el peticionario perdió interés, se recibió manifestación expresa de desistimiento a la actuación. Situación que llevó a la expedición de la Resolución 232 de 2017 (8 de junio de 2017), por la cual se acepta el desistimiento de la solicitud presentada por la empresa TRASH GLOBAL S.A. E.S.P., para la imposición de las condiciones de facturación conjunta del servicio público de aseo entre la Empresa </a:t>
            </a:r>
            <a:r>
              <a:rPr lang="es-ES" sz="1400" i="1" dirty="0" err="1">
                <a:solidFill>
                  <a:schemeClr val="tx1"/>
                </a:solidFill>
              </a:rPr>
              <a:t>Trash</a:t>
            </a:r>
            <a:r>
              <a:rPr lang="es-ES" sz="1400" i="1" dirty="0">
                <a:solidFill>
                  <a:schemeClr val="tx1"/>
                </a:solidFill>
              </a:rPr>
              <a:t> Global S.A. E.S.P. y la Empresa de Servicios Públicos de Cota, y el archivo del </a:t>
            </a:r>
            <a:r>
              <a:rPr lang="es-ES" sz="1400" i="1" dirty="0" smtClean="0">
                <a:solidFill>
                  <a:schemeClr val="tx1"/>
                </a:solidFill>
              </a:rPr>
              <a:t>expediente. Todo </a:t>
            </a:r>
            <a:r>
              <a:rPr lang="es-ES" sz="1400" i="1" dirty="0">
                <a:solidFill>
                  <a:schemeClr val="tx1"/>
                </a:solidFill>
              </a:rPr>
              <a:t>lo anterior, en virtud de la delegación efectuada al Comité de Expertos a través de la Resolución CRA 271 de 2015, para decretar el desistimiento en los eventos señalados en el artículo 17 del Código de Procedimiento Administrativo y de lo Contencioso Administrativo, así como de aceptar el desistimiento expreso presentado por los interesados, de que trata el artículo 18 ibídem, y archivar el expediente dentro de actuaciones particulares adelantadas ante la CRA. Es por ello que no hay lugar a cuestionar ningún proceder de la Oficina Asesora Jurídica en este caso.  </a:t>
            </a:r>
            <a:r>
              <a:rPr lang="es-ES" sz="1400" i="1" dirty="0" smtClean="0">
                <a:solidFill>
                  <a:schemeClr val="tx1"/>
                </a:solidFill>
              </a:rPr>
              <a:t>Así </a:t>
            </a:r>
            <a:r>
              <a:rPr lang="es-ES" sz="1400" i="1" dirty="0">
                <a:solidFill>
                  <a:schemeClr val="tx1"/>
                </a:solidFill>
              </a:rPr>
              <a:t>las cosas, esta oficina no advierte ninguna posible oportunidad de mejora, en virtud de la cual se pueda aproximar a la conclusión, según la cual ante la posibilidad de tener en cuenta una manifestación expresa de desistimiento se deseche la misma para suponer que se ha perdido interés y en consecuencia se llegue a la misma conclusión, esto es la terminación y el archivo, más aun si se tiene en cuenta que es la ley la que faculta para que “en cualquier momento” el solicitante pueda, como titular del derecho de petición, desistir de su ejercicio.  </a:t>
            </a:r>
            <a:r>
              <a:rPr lang="es-CO" sz="1200" i="1" dirty="0" smtClean="0">
                <a:solidFill>
                  <a:schemeClr val="tx1"/>
                </a:solidFill>
              </a:rPr>
              <a:t>Ley </a:t>
            </a:r>
            <a:r>
              <a:rPr lang="es-CO" sz="1200" i="1" dirty="0">
                <a:solidFill>
                  <a:schemeClr val="tx1"/>
                </a:solidFill>
              </a:rPr>
              <a:t>1437 de 2011 Artículo 18. </a:t>
            </a:r>
            <a:r>
              <a:rPr lang="es-CO" sz="1200" i="1" dirty="0" smtClean="0">
                <a:solidFill>
                  <a:schemeClr val="tx1"/>
                </a:solidFill>
              </a:rPr>
              <a:t>Desistimiento </a:t>
            </a:r>
            <a:r>
              <a:rPr lang="es-CO" sz="1200" i="1" dirty="0">
                <a:solidFill>
                  <a:schemeClr val="tx1"/>
                </a:solidFill>
              </a:rPr>
              <a:t>expreso de la petición. Los interesados podrán desistir en cualquier tiempo de sus peticiones, sin perjuicio de que la respectiva solicitud pueda ser nuevamente presentada con el lleno de los requisitos legales, pero las autoridades podrán continuar de oficio la actuación si la consideran necesaria por razones de interés público; </a:t>
            </a:r>
            <a:r>
              <a:rPr lang="es-CO" sz="1200" i="1" dirty="0" smtClean="0">
                <a:solidFill>
                  <a:schemeClr val="tx1"/>
                </a:solidFill>
              </a:rPr>
              <a:t>en tal </a:t>
            </a:r>
            <a:r>
              <a:rPr lang="es-CO" sz="1200" i="1" dirty="0">
                <a:solidFill>
                  <a:schemeClr val="tx1"/>
                </a:solidFill>
              </a:rPr>
              <a:t>caso expedirán resolución motivada</a:t>
            </a:r>
            <a:r>
              <a:rPr lang="es-CO" sz="1200" i="1" dirty="0" smtClean="0">
                <a:solidFill>
                  <a:schemeClr val="tx1"/>
                </a:solidFill>
              </a:rPr>
              <a:t>. </a:t>
            </a:r>
            <a:r>
              <a:rPr lang="es-CO" sz="1400" i="1" dirty="0">
                <a:solidFill>
                  <a:schemeClr val="tx1"/>
                </a:solidFill>
              </a:rPr>
              <a:t>(Énfasis </a:t>
            </a:r>
            <a:r>
              <a:rPr lang="es-CO" sz="1400" i="1" dirty="0" smtClean="0">
                <a:solidFill>
                  <a:schemeClr val="tx1"/>
                </a:solidFill>
              </a:rPr>
              <a:t>propio)”.</a:t>
            </a:r>
          </a:p>
          <a:p>
            <a:pPr algn="just"/>
            <a:endParaRPr lang="es-419" sz="1600" dirty="0" smtClean="0">
              <a:solidFill>
                <a:srgbClr val="FF0000"/>
              </a:solidFill>
            </a:endParaRPr>
          </a:p>
        </p:txBody>
      </p:sp>
    </p:spTree>
    <p:extLst>
      <p:ext uri="{BB962C8B-B14F-4D97-AF65-F5344CB8AC3E}">
        <p14:creationId xmlns:p14="http://schemas.microsoft.com/office/powerpoint/2010/main" val="3750839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7458" y="71917"/>
            <a:ext cx="87770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solidFill>
                  <a:schemeClr val="tx1"/>
                </a:solidFill>
              </a:rPr>
              <a:t>TRASH </a:t>
            </a:r>
            <a:r>
              <a:rPr lang="es-CO" sz="3200" b="1" dirty="0">
                <a:solidFill>
                  <a:schemeClr val="tx1"/>
                </a:solidFill>
              </a:rPr>
              <a:t>GLOBAL S.A. E.S.P. </a:t>
            </a:r>
            <a:endParaRPr lang="es-ES" sz="3200" b="1" dirty="0">
              <a:solidFill>
                <a:schemeClr val="tx1"/>
              </a:solidFill>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CuadroTexto 4"/>
          <p:cNvSpPr txBox="1"/>
          <p:nvPr/>
        </p:nvSpPr>
        <p:spPr>
          <a:xfrm>
            <a:off x="187458" y="764704"/>
            <a:ext cx="8777029" cy="40010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endParaRPr lang="es-419" sz="1600" b="1" dirty="0" smtClean="0">
              <a:solidFill>
                <a:schemeClr val="tx1"/>
              </a:solidFill>
            </a:endParaRPr>
          </a:p>
          <a:p>
            <a:pPr algn="just"/>
            <a:r>
              <a:rPr lang="es-419" sz="1600" b="1" dirty="0" smtClean="0">
                <a:solidFill>
                  <a:schemeClr val="tx1"/>
                </a:solidFill>
              </a:rPr>
              <a:t>COMENTARIOS DE LA UNIDAD DE CONTROL INTERNO:</a:t>
            </a:r>
          </a:p>
          <a:p>
            <a:pPr algn="just"/>
            <a:endParaRPr lang="es-419" sz="1600" b="1" dirty="0">
              <a:solidFill>
                <a:schemeClr val="tx1"/>
              </a:solidFill>
            </a:endParaRPr>
          </a:p>
          <a:p>
            <a:pPr algn="just"/>
            <a:r>
              <a:rPr lang="es-419" sz="1600" dirty="0" smtClean="0">
                <a:solidFill>
                  <a:schemeClr val="tx1"/>
                </a:solidFill>
              </a:rPr>
              <a:t>Si bien existe un acto administrativo delegando al Comité de Expertos para decretar los desistimientos de conformidad al artículo 18 del CPACA, el peticionario no atendió el requerimiento de la entidad dentro del mes siguiente a su recibo, es decir hasta el 8 de mayo de 2017, sino que atendió el requerimiento solo hasta el día 5 de junio de 2017 y posteriormente el 7 de junio de 2017 presentó solicitud expresa de desistimiento.</a:t>
            </a:r>
          </a:p>
          <a:p>
            <a:pPr algn="just"/>
            <a:endParaRPr lang="es-419" sz="1600" dirty="0">
              <a:solidFill>
                <a:schemeClr val="tx1"/>
              </a:solidFill>
            </a:endParaRPr>
          </a:p>
          <a:p>
            <a:pPr algn="just"/>
            <a:r>
              <a:rPr lang="es-419" sz="1600" dirty="0" smtClean="0">
                <a:solidFill>
                  <a:schemeClr val="tx1"/>
                </a:solidFill>
              </a:rPr>
              <a:t>Vale la pena resaltar que de las 12 actuaciones administrativas que fueron adelantadas durante la vigencia 2017, a 6 les fue decretado el desistimiento tácito de conformidad a lo establecido en el artículo 17 de la </a:t>
            </a:r>
            <a:r>
              <a:rPr lang="es-419" sz="1600" dirty="0">
                <a:solidFill>
                  <a:schemeClr val="tx1"/>
                </a:solidFill>
              </a:rPr>
              <a:t>L</a:t>
            </a:r>
            <a:r>
              <a:rPr lang="es-419" sz="1600" dirty="0" smtClean="0">
                <a:solidFill>
                  <a:schemeClr val="tx1"/>
                </a:solidFill>
              </a:rPr>
              <a:t>ey 1755 de 2015</a:t>
            </a:r>
            <a:r>
              <a:rPr lang="es-CO" sz="1400" dirty="0" smtClean="0"/>
              <a:t>. </a:t>
            </a:r>
            <a:r>
              <a:rPr lang="es-CO" sz="1400" i="1" dirty="0"/>
              <a:t>Peticiones incompletas y desistimiento tácito</a:t>
            </a:r>
            <a:r>
              <a:rPr lang="es-CO" sz="1400" i="1" dirty="0" smtClean="0"/>
              <a:t>. (…) </a:t>
            </a:r>
            <a:r>
              <a:rPr lang="es-CO" sz="1400" b="1" i="1" dirty="0" smtClean="0"/>
              <a:t>Vencidos </a:t>
            </a:r>
            <a:r>
              <a:rPr lang="es-CO" sz="1400" b="1" i="1" dirty="0"/>
              <a:t>los términos establecidos en este artículo, sin que el peticionario haya cumplido el requerimiento,</a:t>
            </a:r>
            <a:r>
              <a:rPr lang="es-CO" sz="1400" i="1" dirty="0"/>
              <a:t> </a:t>
            </a:r>
            <a:r>
              <a:rPr lang="es-CO" sz="1400" b="1" i="1" dirty="0" smtClean="0"/>
              <a:t>la autoridad decretará el desistimiento y el archivo del expediente, mediante acto administrativo motivado</a:t>
            </a:r>
            <a:r>
              <a:rPr lang="es-CO" sz="1400" i="1" dirty="0" smtClean="0"/>
              <a:t>, (…)”</a:t>
            </a:r>
            <a:r>
              <a:rPr lang="es-CO" sz="1600" dirty="0" smtClean="0">
                <a:solidFill>
                  <a:schemeClr val="tx1"/>
                </a:solidFill>
              </a:rPr>
              <a:t>, negrillas fuera de texto.</a:t>
            </a:r>
          </a:p>
          <a:p>
            <a:pPr algn="just"/>
            <a:endParaRPr lang="es-CO" sz="1600" dirty="0">
              <a:solidFill>
                <a:schemeClr val="tx1"/>
              </a:solidFill>
            </a:endParaRPr>
          </a:p>
          <a:p>
            <a:pPr algn="just"/>
            <a:endParaRPr lang="es-419" sz="1600" dirty="0">
              <a:solidFill>
                <a:schemeClr val="tx1"/>
              </a:solidFill>
            </a:endParaRPr>
          </a:p>
        </p:txBody>
      </p:sp>
    </p:spTree>
    <p:extLst>
      <p:ext uri="{BB962C8B-B14F-4D97-AF65-F5344CB8AC3E}">
        <p14:creationId xmlns:p14="http://schemas.microsoft.com/office/powerpoint/2010/main" val="1873658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a:solidFill>
                  <a:schemeClr val="tx1"/>
                </a:solidFill>
              </a:rPr>
              <a:t>TRASH GLOBAL S.A. </a:t>
            </a:r>
            <a:r>
              <a:rPr lang="es-CO" sz="3200" b="1" dirty="0" smtClean="0">
                <a:solidFill>
                  <a:schemeClr val="tx1"/>
                </a:solidFill>
              </a:rPr>
              <a:t>E.S.P</a:t>
            </a: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340768"/>
            <a:ext cx="8712968" cy="404726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endParaRPr lang="es-CO" dirty="0" smtClean="0">
              <a:solidFill>
                <a:schemeClr val="tx1"/>
              </a:solidFill>
            </a:endParaRPr>
          </a:p>
          <a:p>
            <a:pPr algn="just"/>
            <a:r>
              <a:rPr lang="es-CO" dirty="0" smtClean="0">
                <a:solidFill>
                  <a:schemeClr val="tx1"/>
                </a:solidFill>
              </a:rPr>
              <a:t>No </a:t>
            </a:r>
            <a:r>
              <a:rPr lang="es-CO" dirty="0">
                <a:solidFill>
                  <a:schemeClr val="tx1"/>
                </a:solidFill>
              </a:rPr>
              <a:t>se evidenció la comunicación remitida a la Superintendencia de Servicios Públicos Domiciliarios, informando el contenido de </a:t>
            </a:r>
            <a:r>
              <a:rPr lang="es-CO" dirty="0" smtClean="0">
                <a:solidFill>
                  <a:schemeClr val="tx1"/>
                </a:solidFill>
              </a:rPr>
              <a:t>la </a:t>
            </a:r>
            <a:r>
              <a:rPr lang="es-CO" dirty="0">
                <a:solidFill>
                  <a:schemeClr val="tx1"/>
                </a:solidFill>
              </a:rPr>
              <a:t>resolución N° 232 de </a:t>
            </a:r>
            <a:r>
              <a:rPr lang="es-CO" dirty="0" smtClean="0">
                <a:solidFill>
                  <a:schemeClr val="tx1"/>
                </a:solidFill>
              </a:rPr>
              <a:t>2017 </a:t>
            </a:r>
            <a:r>
              <a:rPr lang="es-CO" sz="1600" i="1" dirty="0" smtClean="0">
                <a:solidFill>
                  <a:schemeClr val="tx1"/>
                </a:solidFill>
              </a:rPr>
              <a:t>“Por </a:t>
            </a:r>
            <a:r>
              <a:rPr lang="es-CO" sz="1600" i="1" dirty="0">
                <a:solidFill>
                  <a:schemeClr val="tx1"/>
                </a:solidFill>
              </a:rPr>
              <a:t>la Cual se acepta el desistimiento de la solicitud presentada por la empresa TRASH GLOBAL </a:t>
            </a:r>
            <a:r>
              <a:rPr lang="es-CO" sz="1600" i="1" dirty="0" smtClean="0">
                <a:solidFill>
                  <a:schemeClr val="tx1"/>
                </a:solidFill>
              </a:rPr>
              <a:t>S.A. E.S.P, </a:t>
            </a:r>
            <a:r>
              <a:rPr lang="es-CO" sz="1600" i="1" dirty="0">
                <a:solidFill>
                  <a:schemeClr val="tx1"/>
                </a:solidFill>
              </a:rPr>
              <a:t>para la imposición de las </a:t>
            </a:r>
            <a:r>
              <a:rPr lang="es-CO" sz="1600" i="1" dirty="0" smtClean="0">
                <a:solidFill>
                  <a:schemeClr val="tx1"/>
                </a:solidFill>
              </a:rPr>
              <a:t>condiciones </a:t>
            </a:r>
            <a:r>
              <a:rPr lang="es-CO" sz="1600" i="1" dirty="0">
                <a:solidFill>
                  <a:schemeClr val="tx1"/>
                </a:solidFill>
              </a:rPr>
              <a:t>de facturación conjunta del servicio público de aseo entre la Empresa </a:t>
            </a:r>
            <a:r>
              <a:rPr lang="es-CO" sz="1600" i="1" dirty="0" err="1">
                <a:solidFill>
                  <a:schemeClr val="tx1"/>
                </a:solidFill>
              </a:rPr>
              <a:t>Trash</a:t>
            </a:r>
            <a:r>
              <a:rPr lang="es-CO" sz="1600" i="1" dirty="0">
                <a:solidFill>
                  <a:schemeClr val="tx1"/>
                </a:solidFill>
              </a:rPr>
              <a:t> Global S.A. ES.P y la Empresa de Servicios Públicos de Cota y el archivo del </a:t>
            </a:r>
            <a:r>
              <a:rPr lang="es-ES" sz="1600" i="1" dirty="0">
                <a:solidFill>
                  <a:schemeClr val="tx1"/>
                </a:solidFill>
              </a:rPr>
              <a:t>expediente</a:t>
            </a:r>
            <a:r>
              <a:rPr lang="es-ES" sz="1600" i="1" dirty="0" smtClean="0">
                <a:solidFill>
                  <a:schemeClr val="tx1"/>
                </a:solidFill>
              </a:rPr>
              <a:t>"</a:t>
            </a:r>
            <a:r>
              <a:rPr lang="es-CO" dirty="0" smtClean="0">
                <a:solidFill>
                  <a:schemeClr val="tx1"/>
                </a:solidFill>
              </a:rPr>
              <a:t>, de </a:t>
            </a:r>
            <a:r>
              <a:rPr lang="es-CO" dirty="0">
                <a:solidFill>
                  <a:schemeClr val="tx1"/>
                </a:solidFill>
              </a:rPr>
              <a:t>acuerdo a lo ordenado en el procedimiento GRJ-PRC02 </a:t>
            </a:r>
            <a:r>
              <a:rPr lang="es-CO" sz="1600" i="1" dirty="0">
                <a:solidFill>
                  <a:schemeClr val="tx1"/>
                </a:solidFill>
              </a:rPr>
              <a:t>“Elaboración de resolución de desistimiento”</a:t>
            </a:r>
            <a:r>
              <a:rPr lang="es-CO" sz="1600" dirty="0">
                <a:solidFill>
                  <a:schemeClr val="tx1"/>
                </a:solidFill>
              </a:rPr>
              <a:t> </a:t>
            </a:r>
            <a:r>
              <a:rPr lang="es-CO" dirty="0">
                <a:solidFill>
                  <a:schemeClr val="tx1"/>
                </a:solidFill>
              </a:rPr>
              <a:t>Actividad N° 15 </a:t>
            </a:r>
            <a:r>
              <a:rPr lang="es-CO" sz="1600" i="1" dirty="0">
                <a:solidFill>
                  <a:schemeClr val="tx1"/>
                </a:solidFill>
              </a:rPr>
              <a:t>“Elaborar constancia de ejecutoria y comunicación a la SSPD”. </a:t>
            </a:r>
          </a:p>
          <a:p>
            <a:pPr algn="just"/>
            <a:endParaRPr lang="es-CO" sz="1500" dirty="0" smtClean="0"/>
          </a:p>
          <a:p>
            <a:pPr algn="just"/>
            <a:r>
              <a:rPr lang="es-CO" dirty="0" smtClean="0"/>
              <a:t>Por </a:t>
            </a:r>
            <a:r>
              <a:rPr lang="es-CO" dirty="0"/>
              <a:t>lo </a:t>
            </a:r>
            <a:r>
              <a:rPr lang="es-CO" dirty="0" smtClean="0"/>
              <a:t>anterior es necesario dar cumplimiento al procedimiento establecido, relacionado con la remisión de la comunicación del citado acto administrativo a </a:t>
            </a:r>
            <a:r>
              <a:rPr lang="es-CO" dirty="0"/>
              <a:t>la Superintendencia de Servicios Públicos </a:t>
            </a:r>
            <a:r>
              <a:rPr lang="es-CO" dirty="0" smtClean="0"/>
              <a:t>Domiciliarios.</a:t>
            </a:r>
          </a:p>
          <a:p>
            <a:pPr algn="just"/>
            <a:endParaRPr lang="es-CO" sz="1600" i="1" dirty="0" smtClean="0"/>
          </a:p>
          <a:p>
            <a:pPr algn="just"/>
            <a:endParaRPr lang="es-CO" sz="1600" i="1" dirty="0" smtClean="0"/>
          </a:p>
          <a:p>
            <a:pPr algn="just"/>
            <a:endParaRPr lang="es-CO" sz="1600" i="1" dirty="0"/>
          </a:p>
        </p:txBody>
      </p:sp>
    </p:spTree>
    <p:extLst>
      <p:ext uri="{BB962C8B-B14F-4D97-AF65-F5344CB8AC3E}">
        <p14:creationId xmlns:p14="http://schemas.microsoft.com/office/powerpoint/2010/main" val="2650948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7458" y="71917"/>
            <a:ext cx="87770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solidFill>
                  <a:schemeClr val="tx1"/>
                </a:solidFill>
              </a:rPr>
              <a:t>TRASH </a:t>
            </a:r>
            <a:r>
              <a:rPr lang="es-CO" sz="3200" b="1" dirty="0">
                <a:solidFill>
                  <a:schemeClr val="tx1"/>
                </a:solidFill>
              </a:rPr>
              <a:t>GLOBAL S.A. E.S.P. </a:t>
            </a:r>
            <a:endParaRPr lang="es-ES" sz="3200" b="1" dirty="0">
              <a:solidFill>
                <a:schemeClr val="tx1"/>
              </a:solidFill>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CuadroTexto 4"/>
          <p:cNvSpPr txBox="1"/>
          <p:nvPr/>
        </p:nvSpPr>
        <p:spPr>
          <a:xfrm>
            <a:off x="187458" y="764704"/>
            <a:ext cx="8777029" cy="507831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419" sz="1600" b="1" dirty="0"/>
              <a:t>COMENTARIOS DE LA OFICINA ASESORA JURÍDICA</a:t>
            </a:r>
            <a:r>
              <a:rPr lang="es-419" sz="1600" b="1" dirty="0" smtClean="0"/>
              <a:t>:</a:t>
            </a:r>
          </a:p>
          <a:p>
            <a:endParaRPr lang="es-419" sz="1600" b="1" dirty="0" smtClean="0"/>
          </a:p>
          <a:p>
            <a:pPr algn="just"/>
            <a:r>
              <a:rPr lang="es-ES" sz="1400" i="1" dirty="0" smtClean="0">
                <a:solidFill>
                  <a:schemeClr val="tx1"/>
                </a:solidFill>
              </a:rPr>
              <a:t>“Respecto </a:t>
            </a:r>
            <a:r>
              <a:rPr lang="es-ES" sz="1400" i="1" dirty="0">
                <a:solidFill>
                  <a:schemeClr val="tx1"/>
                </a:solidFill>
              </a:rPr>
              <a:t>de la comunicación a la Superintendencia de Servicios Públicos Domiciliarios, se definió que al ser un desistimiento a solicitud de parte, no se hacía necesario la comunicación a la SSPD, dado lo anterior esta no fue comunicada dado que la resolución no resolvió lo mismo. Es importante anotar que la persona prestadora solicitó el desistimiento y acto seguido inició una nueva actuación, razón por la que no tendría sentido comunicarle a la Superintendencia de Servicios Públicos Domiciliarios de la finalización de una actuación administrativa que finalmente </a:t>
            </a:r>
            <a:r>
              <a:rPr lang="es-ES" sz="1400" i="1" dirty="0" smtClean="0">
                <a:solidFill>
                  <a:schemeClr val="tx1"/>
                </a:solidFill>
              </a:rPr>
              <a:t>continuó”.</a:t>
            </a:r>
            <a:endParaRPr lang="es-ES" sz="1400" i="1" dirty="0">
              <a:solidFill>
                <a:schemeClr val="tx1"/>
              </a:solidFill>
            </a:endParaRPr>
          </a:p>
          <a:p>
            <a:endParaRPr lang="es-419" sz="1600" b="1" dirty="0"/>
          </a:p>
          <a:p>
            <a:pPr algn="just"/>
            <a:r>
              <a:rPr lang="es-419" sz="1600" b="1" dirty="0" smtClean="0"/>
              <a:t>COMENTARIOS DE LA UNIDAD DE CONTROL INTERNO:</a:t>
            </a:r>
          </a:p>
          <a:p>
            <a:pPr algn="just"/>
            <a:endParaRPr lang="es-419" sz="1600" b="1" dirty="0" smtClean="0"/>
          </a:p>
          <a:p>
            <a:pPr algn="just"/>
            <a:r>
              <a:rPr lang="es-419" sz="1600" dirty="0" smtClean="0">
                <a:solidFill>
                  <a:schemeClr val="tx1"/>
                </a:solidFill>
              </a:rPr>
              <a:t>Dentro de la gestión evidenciada por esta unidad y adelantada por la entidad en la actuación administrativa en cuestión, no se evidenció fundamento objetivo para incumplir lo establecido en la </a:t>
            </a:r>
            <a:r>
              <a:rPr lang="es-CO" sz="1600" dirty="0">
                <a:solidFill>
                  <a:schemeClr val="tx1"/>
                </a:solidFill>
              </a:rPr>
              <a:t>Actividad N° 15 </a:t>
            </a:r>
            <a:r>
              <a:rPr lang="es-CO" sz="1400" i="1" dirty="0">
                <a:solidFill>
                  <a:schemeClr val="tx1"/>
                </a:solidFill>
              </a:rPr>
              <a:t>“Elaborar constancia de ejecutoria y comunicación a la SSPD</a:t>
            </a:r>
            <a:r>
              <a:rPr lang="es-CO" sz="1400" i="1" dirty="0" smtClean="0">
                <a:solidFill>
                  <a:schemeClr val="tx1"/>
                </a:solidFill>
              </a:rPr>
              <a:t>”</a:t>
            </a:r>
            <a:r>
              <a:rPr lang="es-CO" sz="1600" i="1" dirty="0" smtClean="0">
                <a:solidFill>
                  <a:schemeClr val="tx1"/>
                </a:solidFill>
              </a:rPr>
              <a:t> </a:t>
            </a:r>
            <a:r>
              <a:rPr lang="es-CO" sz="1600" dirty="0" smtClean="0">
                <a:solidFill>
                  <a:schemeClr val="tx1"/>
                </a:solidFill>
              </a:rPr>
              <a:t>d</a:t>
            </a:r>
            <a:r>
              <a:rPr lang="es-419" sz="1600" dirty="0" smtClean="0">
                <a:solidFill>
                  <a:schemeClr val="tx1"/>
                </a:solidFill>
              </a:rPr>
              <a:t>el procedimiento </a:t>
            </a:r>
            <a:r>
              <a:rPr lang="es-CO" sz="1600" dirty="0">
                <a:solidFill>
                  <a:schemeClr val="tx1"/>
                </a:solidFill>
              </a:rPr>
              <a:t>GRJ-PRC02 </a:t>
            </a:r>
            <a:r>
              <a:rPr lang="es-CO" sz="1400" i="1" dirty="0">
                <a:solidFill>
                  <a:schemeClr val="tx1"/>
                </a:solidFill>
              </a:rPr>
              <a:t>“Elaboración de </a:t>
            </a:r>
            <a:r>
              <a:rPr lang="es-CO" sz="1400" b="1" i="1" dirty="0">
                <a:solidFill>
                  <a:schemeClr val="tx1"/>
                </a:solidFill>
              </a:rPr>
              <a:t>resolución de desistimiento</a:t>
            </a:r>
            <a:r>
              <a:rPr lang="es-CO" sz="1400" i="1" dirty="0" smtClean="0">
                <a:solidFill>
                  <a:schemeClr val="tx1"/>
                </a:solidFill>
              </a:rPr>
              <a:t>”</a:t>
            </a:r>
            <a:r>
              <a:rPr lang="es-CO" sz="1600" dirty="0" smtClean="0">
                <a:solidFill>
                  <a:schemeClr val="tx1"/>
                </a:solidFill>
              </a:rPr>
              <a:t>. Igualmente, el citado procedimiento no </a:t>
            </a:r>
            <a:r>
              <a:rPr lang="es-CO" sz="1600" dirty="0">
                <a:solidFill>
                  <a:schemeClr val="tx1"/>
                </a:solidFill>
              </a:rPr>
              <a:t>discrimina si se trata de un desistimiento tácito o expreso sino que hace alusión a </a:t>
            </a:r>
            <a:r>
              <a:rPr lang="es-CO" sz="1600" dirty="0" smtClean="0">
                <a:solidFill>
                  <a:schemeClr val="tx1"/>
                </a:solidFill>
              </a:rPr>
              <a:t>la resolución </a:t>
            </a:r>
            <a:r>
              <a:rPr lang="es-CO" sz="1600" dirty="0">
                <a:solidFill>
                  <a:schemeClr val="tx1"/>
                </a:solidFill>
              </a:rPr>
              <a:t>de desistimiento, razón por la cual la entidad debió dar cumplimiento al mismo, comunicando dicho acto administrativo a la Superintendencia de Servicios Públicos Domiciliarios. </a:t>
            </a:r>
            <a:endParaRPr lang="es-CO" sz="1600" dirty="0" smtClean="0">
              <a:solidFill>
                <a:schemeClr val="tx1"/>
              </a:solidFill>
            </a:endParaRPr>
          </a:p>
          <a:p>
            <a:pPr algn="just"/>
            <a:endParaRPr lang="es-CO" sz="1600" dirty="0">
              <a:solidFill>
                <a:schemeClr val="tx1"/>
              </a:solidFill>
            </a:endParaRPr>
          </a:p>
          <a:p>
            <a:pPr algn="just"/>
            <a:r>
              <a:rPr lang="es-CO" sz="1600" dirty="0" smtClean="0">
                <a:solidFill>
                  <a:schemeClr val="tx1"/>
                </a:solidFill>
              </a:rPr>
              <a:t>Ahora bien, si es necesario que la entidad ajuste sus procedimientos internos a su quehacer institucional, es potestad de la misma gestionar su trámite interno.</a:t>
            </a:r>
          </a:p>
        </p:txBody>
      </p:sp>
    </p:spTree>
    <p:extLst>
      <p:ext uri="{BB962C8B-B14F-4D97-AF65-F5344CB8AC3E}">
        <p14:creationId xmlns:p14="http://schemas.microsoft.com/office/powerpoint/2010/main" val="271735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solidFill>
                  <a:schemeClr val="tx1"/>
                </a:solidFill>
              </a:rPr>
              <a:t>EMPRESA DE RECICLAJE, ASEO Y SERVICIOS DE MONTELIBANO REASER S.A. E.S.P</a:t>
            </a:r>
            <a:endParaRPr lang="es-ES" sz="3200" b="1" dirty="0">
              <a:solidFill>
                <a:schemeClr val="tx1"/>
              </a:solidFill>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916832"/>
            <a:ext cx="8712968" cy="38472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Se evidenció que la UAE-CRA requirió </a:t>
            </a:r>
            <a:r>
              <a:rPr lang="es-CO" dirty="0">
                <a:solidFill>
                  <a:schemeClr val="tx1"/>
                </a:solidFill>
              </a:rPr>
              <a:t>de manera extemporánea </a:t>
            </a:r>
            <a:r>
              <a:rPr lang="es-CO" dirty="0" smtClean="0">
                <a:solidFill>
                  <a:schemeClr val="tx1"/>
                </a:solidFill>
              </a:rPr>
              <a:t>a la Empresa de Reciclaje, Aseo y Servicios de Montelibano </a:t>
            </a:r>
            <a:r>
              <a:rPr lang="es-CO" dirty="0">
                <a:solidFill>
                  <a:schemeClr val="tx1"/>
                </a:solidFill>
              </a:rPr>
              <a:t>REASER S.A. E.S.P</a:t>
            </a:r>
            <a:r>
              <a:rPr lang="es-CO" dirty="0" smtClean="0">
                <a:solidFill>
                  <a:schemeClr val="tx1"/>
                </a:solidFill>
              </a:rPr>
              <a:t>., </a:t>
            </a:r>
            <a:r>
              <a:rPr lang="es-CO" dirty="0">
                <a:solidFill>
                  <a:schemeClr val="tx1"/>
                </a:solidFill>
              </a:rPr>
              <a:t>el día 27 de marzo de </a:t>
            </a:r>
            <a:r>
              <a:rPr lang="es-CO" dirty="0" smtClean="0">
                <a:solidFill>
                  <a:schemeClr val="tx1"/>
                </a:solidFill>
              </a:rPr>
              <a:t>2017, toda vez que el plazo máximo para ello era hasta el 9 de marzo de 2017 de </a:t>
            </a:r>
            <a:r>
              <a:rPr lang="es-CO" dirty="0">
                <a:solidFill>
                  <a:schemeClr val="tx1"/>
                </a:solidFill>
              </a:rPr>
              <a:t>conformidad a lo establecido en </a:t>
            </a:r>
            <a:r>
              <a:rPr lang="es-CO" dirty="0" smtClean="0">
                <a:solidFill>
                  <a:schemeClr val="tx1"/>
                </a:solidFill>
              </a:rPr>
              <a:t>la </a:t>
            </a:r>
            <a:r>
              <a:rPr lang="es-CO" dirty="0">
                <a:solidFill>
                  <a:schemeClr val="tx1"/>
                </a:solidFill>
              </a:rPr>
              <a:t>L</a:t>
            </a:r>
            <a:r>
              <a:rPr lang="es-CO" dirty="0" smtClean="0">
                <a:solidFill>
                  <a:schemeClr val="tx1"/>
                </a:solidFill>
              </a:rPr>
              <a:t>ey </a:t>
            </a:r>
            <a:r>
              <a:rPr lang="es-CO" dirty="0">
                <a:solidFill>
                  <a:schemeClr val="tx1"/>
                </a:solidFill>
              </a:rPr>
              <a:t>1437 de </a:t>
            </a:r>
            <a:r>
              <a:rPr lang="es-CO" dirty="0" smtClean="0">
                <a:solidFill>
                  <a:schemeClr val="tx1"/>
                </a:solidFill>
              </a:rPr>
              <a:t>2011</a:t>
            </a:r>
            <a:r>
              <a:rPr lang="es-CO" baseline="30000" dirty="0" smtClean="0">
                <a:solidFill>
                  <a:schemeClr val="tx1"/>
                </a:solidFill>
              </a:rPr>
              <a:t>1</a:t>
            </a:r>
            <a:r>
              <a:rPr lang="es-CO" dirty="0" smtClean="0">
                <a:solidFill>
                  <a:schemeClr val="tx1"/>
                </a:solidFill>
              </a:rPr>
              <a:t> </a:t>
            </a:r>
            <a:r>
              <a:rPr lang="es-CO" dirty="0">
                <a:solidFill>
                  <a:schemeClr val="tx1"/>
                </a:solidFill>
              </a:rPr>
              <a:t>artículo </a:t>
            </a:r>
            <a:r>
              <a:rPr lang="es-CO" dirty="0" smtClean="0">
                <a:solidFill>
                  <a:schemeClr val="tx1"/>
                </a:solidFill>
              </a:rPr>
              <a:t>17</a:t>
            </a:r>
            <a:r>
              <a:rPr lang="es-CO" i="1" dirty="0" smtClean="0">
                <a:solidFill>
                  <a:schemeClr val="tx1"/>
                </a:solidFill>
              </a:rPr>
              <a:t> “</a:t>
            </a:r>
            <a:r>
              <a:rPr lang="es-CO" sz="1600" i="1" dirty="0" smtClean="0">
                <a:solidFill>
                  <a:schemeClr val="tx1"/>
                </a:solidFill>
              </a:rPr>
              <a:t>Peticiones </a:t>
            </a:r>
            <a:r>
              <a:rPr lang="es-CO" sz="1600" i="1" dirty="0">
                <a:solidFill>
                  <a:schemeClr val="tx1"/>
                </a:solidFill>
              </a:rPr>
              <a:t>incompletas y desistimiento </a:t>
            </a:r>
            <a:r>
              <a:rPr lang="es-CO" sz="1600" i="1" dirty="0" smtClean="0">
                <a:solidFill>
                  <a:schemeClr val="tx1"/>
                </a:solidFill>
              </a:rPr>
              <a:t>tácito”. “(…) </a:t>
            </a:r>
            <a:r>
              <a:rPr lang="es-CO" sz="1600" i="1" dirty="0">
                <a:solidFill>
                  <a:schemeClr val="tx1"/>
                </a:solidFill>
              </a:rPr>
              <a:t>requerirá al peticionario dentro de los diez (10) días siguientes a la fecha de radicación para que la complete en </a:t>
            </a:r>
            <a:r>
              <a:rPr lang="es-CO" sz="1600" i="1" dirty="0" smtClean="0">
                <a:solidFill>
                  <a:schemeClr val="tx1"/>
                </a:solidFill>
              </a:rPr>
              <a:t>el </a:t>
            </a:r>
            <a:r>
              <a:rPr lang="es-CO" sz="1600" i="1" dirty="0">
                <a:solidFill>
                  <a:schemeClr val="tx1"/>
                </a:solidFill>
              </a:rPr>
              <a:t>término máximo de un (1) </a:t>
            </a:r>
            <a:r>
              <a:rPr lang="es-CO" sz="1600" i="1" dirty="0" smtClean="0">
                <a:solidFill>
                  <a:schemeClr val="tx1"/>
                </a:solidFill>
              </a:rPr>
              <a:t>mes (…)” </a:t>
            </a:r>
            <a:r>
              <a:rPr lang="es-CO" dirty="0" smtClean="0">
                <a:solidFill>
                  <a:schemeClr val="tx1"/>
                </a:solidFill>
              </a:rPr>
              <a:t>(ver anexo 2).</a:t>
            </a:r>
          </a:p>
          <a:p>
            <a:pPr algn="just"/>
            <a:endParaRPr lang="es-CO" sz="1000" dirty="0" smtClean="0">
              <a:solidFill>
                <a:schemeClr val="tx1"/>
              </a:solidFill>
            </a:endParaRPr>
          </a:p>
          <a:p>
            <a:pPr algn="just"/>
            <a:r>
              <a:rPr lang="es-CO" dirty="0">
                <a:solidFill>
                  <a:schemeClr val="tx1"/>
                </a:solidFill>
              </a:rPr>
              <a:t>Así las cosas, la </a:t>
            </a:r>
            <a:r>
              <a:rPr lang="es-419" dirty="0">
                <a:solidFill>
                  <a:schemeClr val="tx1"/>
                </a:solidFill>
              </a:rPr>
              <a:t>Oficina Asesora Jurídica radicó la respuesta a </a:t>
            </a:r>
            <a:r>
              <a:rPr lang="es-CO" dirty="0">
                <a:solidFill>
                  <a:schemeClr val="tx1"/>
                </a:solidFill>
              </a:rPr>
              <a:t>REASER S.A. E.S.P., </a:t>
            </a:r>
            <a:r>
              <a:rPr lang="es-419" dirty="0" smtClean="0">
                <a:solidFill>
                  <a:schemeClr val="tx1"/>
                </a:solidFill>
              </a:rPr>
              <a:t>el </a:t>
            </a:r>
            <a:r>
              <a:rPr lang="es-419" dirty="0"/>
              <a:t>día </a:t>
            </a:r>
            <a:r>
              <a:rPr lang="es-419" dirty="0" smtClean="0"/>
              <a:t> </a:t>
            </a:r>
            <a:r>
              <a:rPr lang="es-419" dirty="0"/>
              <a:t>14/3/2017 a las 7:17 </a:t>
            </a:r>
            <a:r>
              <a:rPr lang="es-419" dirty="0" smtClean="0"/>
              <a:t>horas</a:t>
            </a:r>
            <a:r>
              <a:rPr lang="es-ES" dirty="0" smtClean="0"/>
              <a:t> </a:t>
            </a:r>
            <a:r>
              <a:rPr lang="es-419" dirty="0" smtClean="0"/>
              <a:t>y </a:t>
            </a:r>
            <a:r>
              <a:rPr lang="es-419" dirty="0"/>
              <a:t>le fue entregada </a:t>
            </a:r>
            <a:r>
              <a:rPr lang="es-419" dirty="0" smtClean="0"/>
              <a:t>al área de </a:t>
            </a:r>
            <a:r>
              <a:rPr lang="es-419" dirty="0"/>
              <a:t>correspondencia el 22/3/2017 a las 9:33 </a:t>
            </a:r>
            <a:r>
              <a:rPr lang="es-419" dirty="0" smtClean="0"/>
              <a:t>horas y posteriormente el 27 de marzo a las 12:27 pm.</a:t>
            </a:r>
          </a:p>
          <a:p>
            <a:pPr algn="just"/>
            <a:endParaRPr lang="es-ES" sz="1000" dirty="0"/>
          </a:p>
          <a:p>
            <a:pPr algn="just"/>
            <a:r>
              <a:rPr lang="es-CO" dirty="0" smtClean="0">
                <a:solidFill>
                  <a:schemeClr val="tx1"/>
                </a:solidFill>
              </a:rPr>
              <a:t>Por lo anterior, es necesario requerir a los peticionarios dentro de los términos establecidos para ello en la Ley.</a:t>
            </a:r>
          </a:p>
          <a:p>
            <a:pPr algn="just"/>
            <a:endParaRPr lang="es-CO" dirty="0">
              <a:solidFill>
                <a:schemeClr val="tx1"/>
              </a:solidFill>
            </a:endParaRPr>
          </a:p>
          <a:p>
            <a:pPr algn="just"/>
            <a:r>
              <a:rPr lang="es-419" sz="1000" dirty="0"/>
              <a:t>1.- Sustituido por la Ley 1755 de 2015 artículo 17</a:t>
            </a:r>
            <a:endParaRPr lang="es-CO" sz="1000" dirty="0" smtClean="0">
              <a:solidFill>
                <a:schemeClr val="tx1"/>
              </a:solidFill>
            </a:endParaRPr>
          </a:p>
        </p:txBody>
      </p:sp>
    </p:spTree>
    <p:extLst>
      <p:ext uri="{BB962C8B-B14F-4D97-AF65-F5344CB8AC3E}">
        <p14:creationId xmlns:p14="http://schemas.microsoft.com/office/powerpoint/2010/main" val="1833807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solidFill>
                  <a:schemeClr val="tx1"/>
                </a:solidFill>
              </a:rPr>
              <a:t>SEACOR S.A. E.S.P Y REASER S.A. E.S.P</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1" y="1340768"/>
            <a:ext cx="8712969" cy="43550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Se evidenció que la entidad </a:t>
            </a:r>
            <a:r>
              <a:rPr lang="es-CO" dirty="0">
                <a:solidFill>
                  <a:schemeClr val="tx1"/>
                </a:solidFill>
              </a:rPr>
              <a:t>el día 6 de junio de </a:t>
            </a:r>
            <a:r>
              <a:rPr lang="es-CO" dirty="0" smtClean="0">
                <a:solidFill>
                  <a:schemeClr val="tx1"/>
                </a:solidFill>
              </a:rPr>
              <a:t>2017, remitió de manera extemporánea la citación a notificación personal de la resolución N° 202 de 2017 a </a:t>
            </a:r>
            <a:r>
              <a:rPr lang="es-CO" dirty="0">
                <a:solidFill>
                  <a:schemeClr val="tx1"/>
                </a:solidFill>
              </a:rPr>
              <a:t>la </a:t>
            </a:r>
            <a:r>
              <a:rPr lang="es-CO" dirty="0" smtClean="0">
                <a:solidFill>
                  <a:schemeClr val="tx1"/>
                </a:solidFill>
              </a:rPr>
              <a:t>empresa </a:t>
            </a:r>
            <a:r>
              <a:rPr lang="es-CO" dirty="0">
                <a:solidFill>
                  <a:schemeClr val="tx1"/>
                </a:solidFill>
              </a:rPr>
              <a:t>SEACOR S.A. E.S.P, </a:t>
            </a:r>
            <a:r>
              <a:rPr lang="es-CO" dirty="0" smtClean="0">
                <a:solidFill>
                  <a:schemeClr val="tx1"/>
                </a:solidFill>
              </a:rPr>
              <a:t>pese a que su término fenecía el día 2 de junio de 2017, conforme a lo establecido en la Ley 1437 de 2011 en su </a:t>
            </a:r>
            <a:r>
              <a:rPr lang="es-CO" dirty="0">
                <a:solidFill>
                  <a:schemeClr val="tx1"/>
                </a:solidFill>
              </a:rPr>
              <a:t>artículo 68 </a:t>
            </a:r>
            <a:r>
              <a:rPr lang="es-CO" sz="1600" i="1" dirty="0" smtClean="0">
                <a:solidFill>
                  <a:schemeClr val="tx1"/>
                </a:solidFill>
              </a:rPr>
              <a:t>“</a:t>
            </a:r>
            <a:r>
              <a:rPr lang="es-CO" sz="1600" i="1" dirty="0">
                <a:solidFill>
                  <a:schemeClr val="tx1"/>
                </a:solidFill>
              </a:rPr>
              <a:t>Citaciones para notificación personal. El envío de la citación se hará dentro de los cinco (5) días siguientes a la expedición del acto, </a:t>
            </a:r>
            <a:r>
              <a:rPr lang="es-CO" sz="1600" i="1" dirty="0" smtClean="0">
                <a:solidFill>
                  <a:schemeClr val="tx1"/>
                </a:solidFill>
              </a:rPr>
              <a:t>(…)” </a:t>
            </a:r>
            <a:r>
              <a:rPr lang="es-CO" dirty="0" smtClean="0">
                <a:solidFill>
                  <a:schemeClr val="tx1"/>
                </a:solidFill>
              </a:rPr>
              <a:t>(</a:t>
            </a:r>
            <a:r>
              <a:rPr lang="es-CO" dirty="0">
                <a:solidFill>
                  <a:schemeClr val="tx1"/>
                </a:solidFill>
              </a:rPr>
              <a:t>ver anexo </a:t>
            </a:r>
            <a:r>
              <a:rPr lang="es-CO" dirty="0" smtClean="0">
                <a:solidFill>
                  <a:schemeClr val="tx1"/>
                </a:solidFill>
              </a:rPr>
              <a:t>3).</a:t>
            </a:r>
          </a:p>
          <a:p>
            <a:pPr algn="just"/>
            <a:endParaRPr lang="es-CO" dirty="0" smtClean="0">
              <a:solidFill>
                <a:schemeClr val="tx1"/>
              </a:solidFill>
            </a:endParaRPr>
          </a:p>
          <a:p>
            <a:pPr algn="just" fontAlgn="auto"/>
            <a:r>
              <a:rPr lang="es-CO" dirty="0" smtClean="0">
                <a:solidFill>
                  <a:schemeClr val="tx1"/>
                </a:solidFill>
              </a:rPr>
              <a:t>Así las cosas, la </a:t>
            </a:r>
            <a:r>
              <a:rPr lang="es-419" dirty="0" smtClean="0"/>
              <a:t>Oficina </a:t>
            </a:r>
            <a:r>
              <a:rPr lang="es-419" dirty="0"/>
              <a:t>Asesora Jurídica el </a:t>
            </a:r>
            <a:r>
              <a:rPr lang="es-419" dirty="0" smtClean="0"/>
              <a:t>día 26/5/2017 </a:t>
            </a:r>
            <a:r>
              <a:rPr lang="es-419" dirty="0"/>
              <a:t>a las 15:18 </a:t>
            </a:r>
            <a:r>
              <a:rPr lang="es-419" dirty="0" smtClean="0"/>
              <a:t>horas radicó el oficio de citación en el sistema Orfeo; posteriormente el día 27/5/2017 </a:t>
            </a:r>
            <a:r>
              <a:rPr lang="es-419" dirty="0"/>
              <a:t>a las 12:11 horas </a:t>
            </a:r>
            <a:r>
              <a:rPr lang="es-419" dirty="0" smtClean="0"/>
              <a:t>fue remitido </a:t>
            </a:r>
            <a:r>
              <a:rPr lang="es-419" dirty="0"/>
              <a:t>a la Dirección </a:t>
            </a:r>
            <a:r>
              <a:rPr lang="es-419" dirty="0" smtClean="0"/>
              <a:t>Ejecutiva y esta el día </a:t>
            </a:r>
            <a:r>
              <a:rPr lang="es-419" dirty="0"/>
              <a:t>5/6/2017 a las 14:26 horas </a:t>
            </a:r>
            <a:r>
              <a:rPr lang="es-419" dirty="0" smtClean="0"/>
              <a:t>lo remitió nuevamente a </a:t>
            </a:r>
            <a:r>
              <a:rPr lang="es-419" dirty="0"/>
              <a:t>la Oficina Asesora </a:t>
            </a:r>
            <a:r>
              <a:rPr lang="es-419" dirty="0" smtClean="0"/>
              <a:t>Jurídica para ser finalmente enviado el 6 de junio de 2017. </a:t>
            </a:r>
          </a:p>
          <a:p>
            <a:pPr algn="just" fontAlgn="auto"/>
            <a:endParaRPr lang="es-419" dirty="0"/>
          </a:p>
          <a:p>
            <a:pPr algn="just"/>
            <a:r>
              <a:rPr lang="es-CO" dirty="0">
                <a:solidFill>
                  <a:schemeClr val="tx1"/>
                </a:solidFill>
              </a:rPr>
              <a:t>Por lo anterior, es necesario dar cumplimiento a los términos señalados en la Ley para enviar las citaciones a notificación personal de los actos administrativos emitidos por la UAE-CRA.</a:t>
            </a:r>
          </a:p>
          <a:p>
            <a:pPr algn="just"/>
            <a:endParaRPr lang="es-CO" dirty="0">
              <a:solidFill>
                <a:schemeClr val="tx1"/>
              </a:solidFill>
            </a:endParaRPr>
          </a:p>
        </p:txBody>
      </p:sp>
    </p:spTree>
    <p:extLst>
      <p:ext uri="{BB962C8B-B14F-4D97-AF65-F5344CB8AC3E}">
        <p14:creationId xmlns:p14="http://schemas.microsoft.com/office/powerpoint/2010/main" val="3323469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solidFill>
                  <a:schemeClr val="tx1"/>
                </a:solidFill>
              </a:rPr>
              <a:t>SEACOR S.A. E.S.P Y REASER S.A. E.S.P</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1" y="1340768"/>
            <a:ext cx="8712969" cy="380104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La UAE-CRA </a:t>
            </a:r>
            <a:r>
              <a:rPr lang="es-CO" dirty="0">
                <a:solidFill>
                  <a:schemeClr val="tx1"/>
                </a:solidFill>
              </a:rPr>
              <a:t>el día 6 de junio de 2017 </a:t>
            </a:r>
            <a:r>
              <a:rPr lang="es-CO" dirty="0" smtClean="0">
                <a:solidFill>
                  <a:schemeClr val="tx1"/>
                </a:solidFill>
              </a:rPr>
              <a:t>remitió de manera extemporánea la citación a notificación personal de la resolución N° 202 de 2017 a la </a:t>
            </a:r>
            <a:r>
              <a:rPr lang="es-CO" dirty="0">
                <a:solidFill>
                  <a:schemeClr val="tx1"/>
                </a:solidFill>
              </a:rPr>
              <a:t>a la empresa REASER S.A. E.S.P., </a:t>
            </a:r>
            <a:r>
              <a:rPr lang="es-CO" dirty="0" smtClean="0">
                <a:solidFill>
                  <a:schemeClr val="tx1"/>
                </a:solidFill>
              </a:rPr>
              <a:t>cuyo término expiraba el 2 de junio de 2017 </a:t>
            </a:r>
            <a:r>
              <a:rPr lang="es-CO" dirty="0">
                <a:solidFill>
                  <a:schemeClr val="tx1"/>
                </a:solidFill>
              </a:rPr>
              <a:t>(ver anexo </a:t>
            </a:r>
            <a:r>
              <a:rPr lang="es-CO" dirty="0" smtClean="0">
                <a:solidFill>
                  <a:schemeClr val="tx1"/>
                </a:solidFill>
              </a:rPr>
              <a:t>3).</a:t>
            </a:r>
          </a:p>
          <a:p>
            <a:pPr algn="just"/>
            <a:endParaRPr lang="es-CO" dirty="0" smtClean="0">
              <a:solidFill>
                <a:schemeClr val="tx1"/>
              </a:solidFill>
            </a:endParaRPr>
          </a:p>
          <a:p>
            <a:pPr algn="just"/>
            <a:r>
              <a:rPr lang="es-CO" dirty="0">
                <a:solidFill>
                  <a:schemeClr val="tx1"/>
                </a:solidFill>
              </a:rPr>
              <a:t>Así las cosas, la </a:t>
            </a:r>
            <a:r>
              <a:rPr lang="es-419" dirty="0"/>
              <a:t>Oficina Asesora Jurídica el día 26/5/2017 a las 15:12 </a:t>
            </a:r>
            <a:r>
              <a:rPr lang="es-419" dirty="0" smtClean="0"/>
              <a:t>horas </a:t>
            </a:r>
            <a:r>
              <a:rPr lang="es-419" dirty="0"/>
              <a:t>radicó el oficio de citación en el sistema Orfeo; posteriormente el día 27/5/2017 a las 14:19</a:t>
            </a:r>
            <a:r>
              <a:rPr lang="es-419" dirty="0" smtClean="0"/>
              <a:t> </a:t>
            </a:r>
            <a:r>
              <a:rPr lang="es-419" dirty="0"/>
              <a:t>horas fue remitido a la Dirección Ejecutiva y esta el día 5/6/2017 a las 14:26</a:t>
            </a:r>
            <a:r>
              <a:rPr lang="es-419" dirty="0" smtClean="0"/>
              <a:t> </a:t>
            </a:r>
            <a:r>
              <a:rPr lang="es-419" dirty="0"/>
              <a:t>horas lo remitió nuevamente a la Oficina Asesora Jurídica para ser finalmente enviado el 6 de junio de 2017. </a:t>
            </a:r>
          </a:p>
          <a:p>
            <a:pPr algn="just"/>
            <a:endParaRPr lang="es-CO" dirty="0" smtClean="0">
              <a:solidFill>
                <a:schemeClr val="tx1"/>
              </a:solidFill>
            </a:endParaRPr>
          </a:p>
          <a:p>
            <a:pPr algn="just"/>
            <a:r>
              <a:rPr lang="es-CO" dirty="0" smtClean="0">
                <a:solidFill>
                  <a:schemeClr val="tx1"/>
                </a:solidFill>
              </a:rPr>
              <a:t>Por lo anterior, es necesario dar cumplimiento a los términos señalados en la Ley para enviar las citaciones a notificación personal de los actos administrativos emitidos por la UAE-CRA.</a:t>
            </a:r>
          </a:p>
          <a:p>
            <a:pPr algn="just"/>
            <a:endParaRPr lang="es-CO" dirty="0" smtClean="0">
              <a:solidFill>
                <a:schemeClr val="tx1"/>
              </a:solidFill>
            </a:endParaRPr>
          </a:p>
          <a:p>
            <a:pPr algn="just"/>
            <a:endParaRPr lang="es-CO" sz="700" dirty="0"/>
          </a:p>
        </p:txBody>
      </p:sp>
    </p:spTree>
    <p:extLst>
      <p:ext uri="{BB962C8B-B14F-4D97-AF65-F5344CB8AC3E}">
        <p14:creationId xmlns:p14="http://schemas.microsoft.com/office/powerpoint/2010/main" val="245690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467544" y="350838"/>
            <a:ext cx="7992888" cy="5847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CO" sz="3200" b="1" dirty="0" smtClean="0"/>
              <a:t>OBJETIVO GENERAL</a:t>
            </a:r>
            <a:endParaRPr lang="es-CO" sz="3200" b="1" dirty="0"/>
          </a:p>
        </p:txBody>
      </p:sp>
      <p:sp>
        <p:nvSpPr>
          <p:cNvPr id="2" name="CuadroTexto 1"/>
          <p:cNvSpPr txBox="1"/>
          <p:nvPr/>
        </p:nvSpPr>
        <p:spPr>
          <a:xfrm>
            <a:off x="467544" y="1196752"/>
            <a:ext cx="7992888" cy="424731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s-419" dirty="0">
              <a:cs typeface="Arial" panose="020B0604020202020204" pitchFamily="34" charset="0"/>
            </a:endParaRPr>
          </a:p>
          <a:p>
            <a:pPr algn="just"/>
            <a:r>
              <a:rPr lang="es-CO" sz="2800" dirty="0">
                <a:cs typeface="Arial" panose="020B0604020202020204" pitchFamily="34" charset="0"/>
              </a:rPr>
              <a:t>En desarrollo del Objetivo estratégico quinquenal 2016-2020 "Fortalecer la gestión institucional para enfrentar los retos del sector", y el Proyecto estratégico "Optimizar la gestión administrativa para apoyar de manera eficiente el logro de las metas institucionales“, se evaluará el cumplimiento del procedimiento, los términos y las etapas en las actuaciones administrativas de carácter particular iniciadas por la UAE-CRA durante la vigencia 2017</a:t>
            </a:r>
            <a:r>
              <a:rPr lang="es-CO" sz="2800" dirty="0" smtClean="0">
                <a:cs typeface="Arial" panose="020B0604020202020204" pitchFamily="34" charset="0"/>
              </a:rPr>
              <a:t>.</a:t>
            </a:r>
            <a:endParaRPr lang="es-CO" sz="2800"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7458" y="71917"/>
            <a:ext cx="87770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a:solidFill>
                  <a:schemeClr val="tx1"/>
                </a:solidFill>
              </a:rPr>
              <a:t>SEACOR S.A. E.S.P Y REASER S.A. E.S.P</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CuadroTexto 4"/>
          <p:cNvSpPr txBox="1"/>
          <p:nvPr/>
        </p:nvSpPr>
        <p:spPr>
          <a:xfrm>
            <a:off x="187457" y="1124744"/>
            <a:ext cx="8777029"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lang="es-419" sz="1600" b="1" dirty="0" smtClean="0"/>
          </a:p>
          <a:p>
            <a:r>
              <a:rPr lang="es-419" sz="1600" b="1" dirty="0" smtClean="0"/>
              <a:t>COMENTARIOS </a:t>
            </a:r>
            <a:r>
              <a:rPr lang="es-419" sz="1600" b="1" dirty="0"/>
              <a:t>DE LA OFICINA ASESORA JURÍDICA</a:t>
            </a:r>
            <a:r>
              <a:rPr lang="es-419" sz="1600" b="1" dirty="0" smtClean="0"/>
              <a:t>:</a:t>
            </a:r>
          </a:p>
          <a:p>
            <a:endParaRPr lang="es-419" sz="1600" b="1" dirty="0" smtClean="0"/>
          </a:p>
          <a:p>
            <a:pPr algn="just"/>
            <a:r>
              <a:rPr lang="es-ES" sz="1600" i="1" dirty="0" smtClean="0">
                <a:solidFill>
                  <a:schemeClr val="tx1"/>
                </a:solidFill>
              </a:rPr>
              <a:t>“</a:t>
            </a:r>
            <a:r>
              <a:rPr lang="es-ES" sz="1600" i="1" dirty="0">
                <a:solidFill>
                  <a:schemeClr val="tx1"/>
                </a:solidFill>
              </a:rPr>
              <a:t>El envío extemporáneo del oficio de citación, obedeció a ajustes en las instancias de revisión, aprobación y firma del documento radicado con número 20172110025781 del 26 de mayo de 2017. Casos excepcionales como éste, fueron objeto de correctivos y mejoras que a la fecha han sido efectivamente </a:t>
            </a:r>
            <a:r>
              <a:rPr lang="es-ES" sz="1600" i="1" dirty="0" smtClean="0">
                <a:solidFill>
                  <a:schemeClr val="tx1"/>
                </a:solidFill>
              </a:rPr>
              <a:t>aplicados”.</a:t>
            </a:r>
            <a:endParaRPr lang="es-ES" sz="1600" i="1" dirty="0">
              <a:solidFill>
                <a:schemeClr val="tx1"/>
              </a:solidFill>
            </a:endParaRPr>
          </a:p>
          <a:p>
            <a:pPr algn="just"/>
            <a:endParaRPr lang="es-419" sz="1600" b="1" dirty="0" smtClean="0"/>
          </a:p>
          <a:p>
            <a:pPr algn="just"/>
            <a:endParaRPr lang="es-419" sz="1600" b="1" dirty="0"/>
          </a:p>
        </p:txBody>
      </p:sp>
    </p:spTree>
    <p:extLst>
      <p:ext uri="{BB962C8B-B14F-4D97-AF65-F5344CB8AC3E}">
        <p14:creationId xmlns:p14="http://schemas.microsoft.com/office/powerpoint/2010/main" val="2249269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a:solidFill>
                  <a:schemeClr val="tx1"/>
                </a:solidFill>
              </a:rPr>
              <a:t>REASER S.A. E.S.P</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268760"/>
            <a:ext cx="8712968" cy="39703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endParaRPr lang="es-CO" dirty="0" smtClean="0">
              <a:solidFill>
                <a:schemeClr val="tx1"/>
              </a:solidFill>
            </a:endParaRPr>
          </a:p>
          <a:p>
            <a:pPr algn="just"/>
            <a:r>
              <a:rPr lang="es-CO" dirty="0" smtClean="0">
                <a:solidFill>
                  <a:schemeClr val="tx1"/>
                </a:solidFill>
              </a:rPr>
              <a:t>Se evidenció </a:t>
            </a:r>
            <a:r>
              <a:rPr lang="es-CO" dirty="0">
                <a:solidFill>
                  <a:schemeClr val="tx1"/>
                </a:solidFill>
              </a:rPr>
              <a:t>que la resolución N° 202 de fecha 25 de mayo de </a:t>
            </a:r>
            <a:r>
              <a:rPr lang="es-CO" dirty="0" smtClean="0">
                <a:solidFill>
                  <a:schemeClr val="tx1"/>
                </a:solidFill>
              </a:rPr>
              <a:t>2017, fue comunicada </a:t>
            </a:r>
            <a:r>
              <a:rPr lang="es-CO" dirty="0">
                <a:solidFill>
                  <a:schemeClr val="tx1"/>
                </a:solidFill>
              </a:rPr>
              <a:t>a la Superintendencia de Servicios Públicos Domiciliarios</a:t>
            </a:r>
            <a:r>
              <a:rPr lang="es-CO" dirty="0" smtClean="0">
                <a:solidFill>
                  <a:schemeClr val="tx1"/>
                </a:solidFill>
              </a:rPr>
              <a:t> </a:t>
            </a:r>
            <a:r>
              <a:rPr lang="es-CO" dirty="0">
                <a:solidFill>
                  <a:schemeClr val="tx1"/>
                </a:solidFill>
              </a:rPr>
              <a:t>el 4 de septiembre de </a:t>
            </a:r>
            <a:r>
              <a:rPr lang="es-CO" dirty="0" smtClean="0">
                <a:solidFill>
                  <a:schemeClr val="tx1"/>
                </a:solidFill>
              </a:rPr>
              <a:t>2017, pese a que quedó en firme desde el </a:t>
            </a:r>
            <a:r>
              <a:rPr lang="es-CO" dirty="0">
                <a:solidFill>
                  <a:schemeClr val="tx1"/>
                </a:solidFill>
              </a:rPr>
              <a:t>17 de julio de 2017</a:t>
            </a:r>
            <a:r>
              <a:rPr lang="es-CO" dirty="0" smtClean="0">
                <a:solidFill>
                  <a:schemeClr val="tx1"/>
                </a:solidFill>
              </a:rPr>
              <a:t>. </a:t>
            </a:r>
            <a:endParaRPr lang="es-CO" dirty="0">
              <a:solidFill>
                <a:schemeClr val="tx1"/>
              </a:solidFill>
            </a:endParaRPr>
          </a:p>
          <a:p>
            <a:pPr algn="just"/>
            <a:endParaRPr lang="es-CO" dirty="0" smtClean="0">
              <a:solidFill>
                <a:schemeClr val="tx1"/>
              </a:solidFill>
            </a:endParaRPr>
          </a:p>
          <a:p>
            <a:pPr algn="just"/>
            <a:r>
              <a:rPr lang="es-CO" dirty="0" smtClean="0">
                <a:solidFill>
                  <a:schemeClr val="tx1"/>
                </a:solidFill>
              </a:rPr>
              <a:t>Si bien el </a:t>
            </a:r>
            <a:r>
              <a:rPr lang="es-CO" dirty="0">
                <a:solidFill>
                  <a:schemeClr val="tx1"/>
                </a:solidFill>
              </a:rPr>
              <a:t>procedimiento GRJ-PRC02 </a:t>
            </a:r>
            <a:r>
              <a:rPr lang="es-CO" i="1" dirty="0">
                <a:solidFill>
                  <a:schemeClr val="tx1"/>
                </a:solidFill>
              </a:rPr>
              <a:t>“Elaboración de resolución de desistimiento”</a:t>
            </a:r>
            <a:r>
              <a:rPr lang="es-CO" dirty="0"/>
              <a:t> Actividad N° 15 </a:t>
            </a:r>
            <a:r>
              <a:rPr lang="es-CO" i="1" dirty="0">
                <a:solidFill>
                  <a:schemeClr val="tx1"/>
                </a:solidFill>
              </a:rPr>
              <a:t>“Elaborar constancia de ejecutoria y comunicación a la SSPD</a:t>
            </a:r>
            <a:r>
              <a:rPr lang="es-CO" i="1" dirty="0" smtClean="0">
                <a:solidFill>
                  <a:schemeClr val="tx1"/>
                </a:solidFill>
              </a:rPr>
              <a:t>”, </a:t>
            </a:r>
            <a:r>
              <a:rPr lang="es-CO" dirty="0" smtClean="0">
                <a:solidFill>
                  <a:schemeClr val="tx1"/>
                </a:solidFill>
              </a:rPr>
              <a:t>no establece un término para comunicar a la Superintendencia los actos administrativos ejecutoriados, es conveniente que se establezca internamente y para efectos de seguimiento y monitoreo un plazo máximo para dicha actividad, evitando de esta manera omisiones como las detalladas en las diapositivas previas. </a:t>
            </a:r>
            <a:r>
              <a:rPr lang="es-CO" i="1" dirty="0" smtClean="0">
                <a:solidFill>
                  <a:schemeClr val="tx1"/>
                </a:solidFill>
              </a:rPr>
              <a:t> </a:t>
            </a:r>
          </a:p>
          <a:p>
            <a:pPr algn="just"/>
            <a:endParaRPr lang="es-CO" i="1" dirty="0" smtClean="0">
              <a:solidFill>
                <a:schemeClr val="tx1"/>
              </a:solidFill>
            </a:endParaRPr>
          </a:p>
          <a:p>
            <a:pPr algn="just"/>
            <a:endParaRPr lang="es-CO" i="1" dirty="0">
              <a:solidFill>
                <a:schemeClr val="tx1"/>
              </a:solidFill>
            </a:endParaRPr>
          </a:p>
          <a:p>
            <a:pPr algn="just"/>
            <a:endParaRPr lang="es-CO" i="1" dirty="0">
              <a:solidFill>
                <a:schemeClr val="tx1"/>
              </a:solidFill>
            </a:endParaRPr>
          </a:p>
        </p:txBody>
      </p:sp>
    </p:spTree>
    <p:extLst>
      <p:ext uri="{BB962C8B-B14F-4D97-AF65-F5344CB8AC3E}">
        <p14:creationId xmlns:p14="http://schemas.microsoft.com/office/powerpoint/2010/main" val="1745904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t>ALCALDÍA DE FLORENCIA</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340768"/>
            <a:ext cx="8712968" cy="387798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No se evidenció la comunicación remitida a la Superintendencia de Servicios Públicos Domiciliarios informando que la resolución N° 261 de 2017 se encontraba ejecutoriada, de conformidad a lo ordenado en el artículo 4° de la mencionada resolución </a:t>
            </a:r>
            <a:r>
              <a:rPr lang="es-CO" sz="1600" dirty="0" smtClean="0">
                <a:solidFill>
                  <a:schemeClr val="tx1"/>
                </a:solidFill>
              </a:rPr>
              <a:t>“</a:t>
            </a:r>
            <a:r>
              <a:rPr lang="es-CO" sz="1600" i="1" dirty="0" smtClean="0">
                <a:solidFill>
                  <a:schemeClr val="tx1"/>
                </a:solidFill>
              </a:rPr>
              <a:t>Comunicar </a:t>
            </a:r>
            <a:r>
              <a:rPr lang="es-CO" sz="1600" i="1" dirty="0"/>
              <a:t>el contenido de la presente resolución a la Superintendencia de Servicios Públicos Domiciliarios, para lo de su competencia, una vez quede en firme el presente acto </a:t>
            </a:r>
            <a:r>
              <a:rPr lang="es-CO" sz="1600" i="1" dirty="0" smtClean="0"/>
              <a:t>administrativo”</a:t>
            </a:r>
            <a:r>
              <a:rPr lang="es-CO" i="1" dirty="0" smtClean="0"/>
              <a:t>, </a:t>
            </a:r>
            <a:r>
              <a:rPr lang="es-CO" dirty="0">
                <a:solidFill>
                  <a:schemeClr val="tx1"/>
                </a:solidFill>
              </a:rPr>
              <a:t>y en el procedimiento GRJ-PRC02 </a:t>
            </a:r>
            <a:r>
              <a:rPr lang="es-CO" sz="1600" i="1" dirty="0">
                <a:solidFill>
                  <a:schemeClr val="tx1"/>
                </a:solidFill>
              </a:rPr>
              <a:t>“</a:t>
            </a:r>
            <a:r>
              <a:rPr lang="es-CO" sz="1600" i="1" dirty="0"/>
              <a:t>Elaboración de resolución de desistimiento”, </a:t>
            </a:r>
            <a:r>
              <a:rPr lang="es-CO" dirty="0"/>
              <a:t>Actividad N° 15 </a:t>
            </a:r>
            <a:r>
              <a:rPr lang="es-CO" sz="1600" dirty="0"/>
              <a:t>“</a:t>
            </a:r>
            <a:r>
              <a:rPr lang="es-CO" sz="1600" i="1" dirty="0"/>
              <a:t>Elaborar constancia de ejecutoria y comunicación a la </a:t>
            </a:r>
            <a:r>
              <a:rPr lang="es-CO" sz="1600" i="1" dirty="0" smtClean="0"/>
              <a:t>SSPD”.</a:t>
            </a:r>
            <a:endParaRPr lang="es-CO" dirty="0" smtClean="0"/>
          </a:p>
          <a:p>
            <a:pPr algn="just"/>
            <a:endParaRPr lang="es-CO" dirty="0" smtClean="0"/>
          </a:p>
          <a:p>
            <a:pPr algn="just"/>
            <a:r>
              <a:rPr lang="es-CO" dirty="0" smtClean="0"/>
              <a:t>Por </a:t>
            </a:r>
            <a:r>
              <a:rPr lang="es-CO" dirty="0"/>
              <a:t>lo anterior, </a:t>
            </a:r>
            <a:r>
              <a:rPr lang="es-CO" dirty="0" smtClean="0"/>
              <a:t>es necesario comunicar los actos administrativos que decreten el desistimiento, a </a:t>
            </a:r>
            <a:r>
              <a:rPr lang="es-CO" dirty="0"/>
              <a:t>la Superintendencia de Servicios Públicos </a:t>
            </a:r>
            <a:r>
              <a:rPr lang="es-CO" dirty="0" smtClean="0"/>
              <a:t>Domiciliarios de conformidad a lo ordenado en su parte resolutiva y en el procedimiento de la entidad.</a:t>
            </a:r>
          </a:p>
          <a:p>
            <a:pPr algn="just"/>
            <a:endParaRPr lang="es-CO" dirty="0"/>
          </a:p>
          <a:p>
            <a:pPr algn="just"/>
            <a:endParaRPr lang="es-CO" dirty="0" smtClean="0"/>
          </a:p>
          <a:p>
            <a:pPr algn="just"/>
            <a:endParaRPr lang="es-CO" sz="1600" i="1" dirty="0"/>
          </a:p>
        </p:txBody>
      </p:sp>
    </p:spTree>
    <p:extLst>
      <p:ext uri="{BB962C8B-B14F-4D97-AF65-F5344CB8AC3E}">
        <p14:creationId xmlns:p14="http://schemas.microsoft.com/office/powerpoint/2010/main" val="771760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5239" y="116632"/>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t>ALCALDÍA DE GACHANCIPÁ</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65239" y="1412776"/>
            <a:ext cx="8712968" cy="34163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Se evidenció que la UAE-CRA comunicó el </a:t>
            </a:r>
            <a:r>
              <a:rPr lang="es-CO" dirty="0">
                <a:solidFill>
                  <a:schemeClr val="tx1"/>
                </a:solidFill>
              </a:rPr>
              <a:t>21 de noviembre de </a:t>
            </a:r>
            <a:r>
              <a:rPr lang="es-CO" dirty="0" smtClean="0">
                <a:solidFill>
                  <a:schemeClr val="tx1"/>
                </a:solidFill>
              </a:rPr>
              <a:t>2017 a la </a:t>
            </a:r>
            <a:r>
              <a:rPr lang="es-CO" dirty="0">
                <a:solidFill>
                  <a:schemeClr val="tx1"/>
                </a:solidFill>
              </a:rPr>
              <a:t>Superintendencia de Servicios Públicos </a:t>
            </a:r>
            <a:r>
              <a:rPr lang="es-CO" dirty="0" smtClean="0">
                <a:solidFill>
                  <a:schemeClr val="tx1"/>
                </a:solidFill>
              </a:rPr>
              <a:t>Domiciliarios, la expedición de la resolución </a:t>
            </a:r>
            <a:r>
              <a:rPr lang="es-CO" dirty="0">
                <a:solidFill>
                  <a:schemeClr val="tx1"/>
                </a:solidFill>
              </a:rPr>
              <a:t>N° 231 de </a:t>
            </a:r>
            <a:r>
              <a:rPr lang="es-CO" dirty="0" smtClean="0">
                <a:solidFill>
                  <a:schemeClr val="tx1"/>
                </a:solidFill>
              </a:rPr>
              <a:t>2017 </a:t>
            </a:r>
            <a:r>
              <a:rPr lang="es-CO" dirty="0">
                <a:solidFill>
                  <a:schemeClr val="tx1"/>
                </a:solidFill>
              </a:rPr>
              <a:t>de conformidad al artículo 4° de su parte </a:t>
            </a:r>
            <a:r>
              <a:rPr lang="es-CO" dirty="0" smtClean="0">
                <a:solidFill>
                  <a:schemeClr val="tx1"/>
                </a:solidFill>
              </a:rPr>
              <a:t>resolutiva, pese </a:t>
            </a:r>
            <a:r>
              <a:rPr lang="es-CO" dirty="0">
                <a:solidFill>
                  <a:schemeClr val="tx1"/>
                </a:solidFill>
              </a:rPr>
              <a:t>a que la misma quedó en firme el 28 de julio de </a:t>
            </a:r>
            <a:r>
              <a:rPr lang="es-CO" dirty="0" smtClean="0">
                <a:solidFill>
                  <a:schemeClr val="tx1"/>
                </a:solidFill>
              </a:rPr>
              <a:t>2017</a:t>
            </a:r>
            <a:r>
              <a:rPr lang="es-CO" dirty="0">
                <a:solidFill>
                  <a:schemeClr val="tx1"/>
                </a:solidFill>
              </a:rPr>
              <a:t>.</a:t>
            </a:r>
          </a:p>
          <a:p>
            <a:pPr algn="just"/>
            <a:endParaRPr lang="es-CO" dirty="0" smtClean="0">
              <a:solidFill>
                <a:srgbClr val="FF0000"/>
              </a:solidFill>
            </a:endParaRPr>
          </a:p>
          <a:p>
            <a:pPr algn="just"/>
            <a:r>
              <a:rPr lang="es-CO" dirty="0">
                <a:solidFill>
                  <a:schemeClr val="tx1"/>
                </a:solidFill>
              </a:rPr>
              <a:t>Si bien el procedimiento GRJ-PRC02 </a:t>
            </a:r>
            <a:r>
              <a:rPr lang="es-CO" i="1" dirty="0">
                <a:solidFill>
                  <a:schemeClr val="tx1"/>
                </a:solidFill>
              </a:rPr>
              <a:t>“Elaboración de resolución de desistimiento”</a:t>
            </a:r>
            <a:r>
              <a:rPr lang="es-CO" dirty="0"/>
              <a:t> Actividad N° 15 </a:t>
            </a:r>
            <a:r>
              <a:rPr lang="es-CO" i="1" dirty="0">
                <a:solidFill>
                  <a:schemeClr val="tx1"/>
                </a:solidFill>
              </a:rPr>
              <a:t>“Elaborar constancia de ejecutoria y comunicación a la SSPD”, </a:t>
            </a:r>
            <a:r>
              <a:rPr lang="es-CO" dirty="0">
                <a:solidFill>
                  <a:schemeClr val="tx1"/>
                </a:solidFill>
              </a:rPr>
              <a:t>no establece un término para comunicar a la Superintendencia los actos administrativos ejecutoriados, es conveniente que se establezca internamente y para efectos de seguimiento y monitoreo un plazo máximo para dicha actividad, evitando de esta manera omisiones como las detalladas en las diapositivas previas. </a:t>
            </a:r>
            <a:r>
              <a:rPr lang="es-CO" i="1" dirty="0">
                <a:solidFill>
                  <a:schemeClr val="tx1"/>
                </a:solidFill>
              </a:rPr>
              <a:t> </a:t>
            </a:r>
          </a:p>
          <a:p>
            <a:pPr algn="just"/>
            <a:endParaRPr lang="es-CO" dirty="0" smtClean="0"/>
          </a:p>
        </p:txBody>
      </p:sp>
    </p:spTree>
    <p:extLst>
      <p:ext uri="{BB962C8B-B14F-4D97-AF65-F5344CB8AC3E}">
        <p14:creationId xmlns:p14="http://schemas.microsoft.com/office/powerpoint/2010/main" val="1697235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t>MUNICIPIO DE TAMALAMEQUE</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340768"/>
            <a:ext cx="8712968" cy="338554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No </a:t>
            </a:r>
            <a:r>
              <a:rPr lang="es-CO" dirty="0">
                <a:solidFill>
                  <a:schemeClr val="tx1"/>
                </a:solidFill>
              </a:rPr>
              <a:t>se evidenció </a:t>
            </a:r>
            <a:r>
              <a:rPr lang="es-CO" dirty="0" smtClean="0">
                <a:solidFill>
                  <a:schemeClr val="tx1"/>
                </a:solidFill>
              </a:rPr>
              <a:t>la </a:t>
            </a:r>
            <a:r>
              <a:rPr lang="es-CO" dirty="0">
                <a:solidFill>
                  <a:schemeClr val="tx1"/>
                </a:solidFill>
              </a:rPr>
              <a:t>comunicación remitida a </a:t>
            </a:r>
            <a:r>
              <a:rPr lang="es-CO" dirty="0" smtClean="0">
                <a:solidFill>
                  <a:schemeClr val="tx1"/>
                </a:solidFill>
              </a:rPr>
              <a:t>la </a:t>
            </a:r>
            <a:r>
              <a:rPr lang="es-CO" dirty="0">
                <a:solidFill>
                  <a:schemeClr val="tx1"/>
                </a:solidFill>
              </a:rPr>
              <a:t>Superintendencia de Servicios Públicos Domiciliarios </a:t>
            </a:r>
            <a:r>
              <a:rPr lang="es-CO" dirty="0" smtClean="0">
                <a:solidFill>
                  <a:schemeClr val="tx1"/>
                </a:solidFill>
              </a:rPr>
              <a:t>informando </a:t>
            </a:r>
            <a:r>
              <a:rPr lang="es-CO" dirty="0">
                <a:solidFill>
                  <a:schemeClr val="tx1"/>
                </a:solidFill>
              </a:rPr>
              <a:t>que </a:t>
            </a:r>
            <a:r>
              <a:rPr lang="es-CO" dirty="0" smtClean="0">
                <a:solidFill>
                  <a:schemeClr val="tx1"/>
                </a:solidFill>
              </a:rPr>
              <a:t>la resolución N° 262 de 2017 se encontraba e</a:t>
            </a:r>
            <a:r>
              <a:rPr lang="es-CO" dirty="0" smtClean="0"/>
              <a:t>jecutoriada el </a:t>
            </a:r>
            <a:r>
              <a:rPr lang="es-CO" dirty="0"/>
              <a:t>citado acto se encuentra en firme, de conformidad a lo ordenado en el </a:t>
            </a:r>
            <a:r>
              <a:rPr lang="es-CO" dirty="0" smtClean="0"/>
              <a:t>artículo 4° del citado acto </a:t>
            </a:r>
            <a:r>
              <a:rPr lang="es-CO" sz="1600" i="1" dirty="0"/>
              <a:t>“Comunicar el contenido de la presente resolución a la Superintendencia de Servicios Públicos Domiciliarios, para lo de su competencia, una vez quede en firme el presente acto administrativo” </a:t>
            </a:r>
            <a:r>
              <a:rPr lang="es-CO" dirty="0" smtClean="0"/>
              <a:t>y el </a:t>
            </a:r>
            <a:r>
              <a:rPr lang="es-CO" dirty="0" smtClean="0">
                <a:solidFill>
                  <a:schemeClr val="tx1"/>
                </a:solidFill>
              </a:rPr>
              <a:t>procedimiento </a:t>
            </a:r>
            <a:r>
              <a:rPr lang="es-CO" dirty="0">
                <a:solidFill>
                  <a:schemeClr val="tx1"/>
                </a:solidFill>
              </a:rPr>
              <a:t>GRJ-PRC02 </a:t>
            </a:r>
            <a:r>
              <a:rPr lang="es-CO" i="1" dirty="0">
                <a:solidFill>
                  <a:schemeClr val="tx1"/>
                </a:solidFill>
              </a:rPr>
              <a:t>“</a:t>
            </a:r>
            <a:r>
              <a:rPr lang="es-CO" sz="1600" i="1" dirty="0"/>
              <a:t>Elaboración de resolución de desistimiento</a:t>
            </a:r>
            <a:r>
              <a:rPr lang="es-CO" sz="1600" i="1" dirty="0" smtClean="0"/>
              <a:t>”, </a:t>
            </a:r>
            <a:r>
              <a:rPr lang="es-CO" dirty="0"/>
              <a:t>Actividad N° 15 </a:t>
            </a:r>
            <a:r>
              <a:rPr lang="es-CO" dirty="0" smtClean="0"/>
              <a:t>“</a:t>
            </a:r>
            <a:r>
              <a:rPr lang="es-CO" sz="1600" i="1" dirty="0" smtClean="0"/>
              <a:t>Elaborar </a:t>
            </a:r>
            <a:r>
              <a:rPr lang="es-CO" sz="1600" i="1" dirty="0"/>
              <a:t>constancia de ejecutoria y comunicación a la </a:t>
            </a:r>
            <a:r>
              <a:rPr lang="es-CO" sz="1600" i="1" dirty="0" smtClean="0"/>
              <a:t>SSPD”.</a:t>
            </a:r>
            <a:endParaRPr lang="es-CO" sz="1600" i="1" dirty="0"/>
          </a:p>
          <a:p>
            <a:pPr algn="just"/>
            <a:endParaRPr lang="es-CO" dirty="0"/>
          </a:p>
          <a:p>
            <a:pPr algn="just"/>
            <a:r>
              <a:rPr lang="es-CO" dirty="0"/>
              <a:t>Por lo anterior, </a:t>
            </a:r>
            <a:r>
              <a:rPr lang="es-CO" dirty="0" smtClean="0"/>
              <a:t>es necesario comunicar los actos administrativos que decreten el desistimiento, a </a:t>
            </a:r>
            <a:r>
              <a:rPr lang="es-CO" dirty="0"/>
              <a:t>la Superintendencia de Servicios Públicos </a:t>
            </a:r>
            <a:r>
              <a:rPr lang="es-CO" dirty="0" smtClean="0"/>
              <a:t>Domiciliarios de conformidad a lo ordenado en su parte resolutiva.</a:t>
            </a:r>
          </a:p>
          <a:p>
            <a:pPr algn="just"/>
            <a:endParaRPr lang="es-CO" dirty="0" smtClean="0"/>
          </a:p>
        </p:txBody>
      </p:sp>
    </p:spTree>
    <p:extLst>
      <p:ext uri="{BB962C8B-B14F-4D97-AF65-F5344CB8AC3E}">
        <p14:creationId xmlns:p14="http://schemas.microsoft.com/office/powerpoint/2010/main" val="3374407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t>BIOAGRÍCOLA DEL LLANO S.A.</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268760"/>
            <a:ext cx="8712968" cy="458587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t>No se evidenció el auto de inicio del trámite </a:t>
            </a:r>
            <a:r>
              <a:rPr lang="es-CO" dirty="0">
                <a:solidFill>
                  <a:schemeClr val="tx1"/>
                </a:solidFill>
              </a:rPr>
              <a:t>solicitud de modificación de costos económicos </a:t>
            </a:r>
            <a:r>
              <a:rPr lang="es-CO" dirty="0" smtClean="0"/>
              <a:t>de Bioagrícola del Llano con radicado </a:t>
            </a:r>
            <a:r>
              <a:rPr lang="es-CO" dirty="0"/>
              <a:t>20173210041842 del 27 de abril de </a:t>
            </a:r>
            <a:r>
              <a:rPr lang="es-CO" dirty="0" smtClean="0"/>
              <a:t>2017, </a:t>
            </a:r>
            <a:r>
              <a:rPr lang="es-CO" dirty="0"/>
              <a:t>de conformidad con el procedimiento </a:t>
            </a:r>
            <a:r>
              <a:rPr lang="es-CO" sz="1600" i="1" dirty="0" smtClean="0"/>
              <a:t>“GRJ-PRC01 Emisión </a:t>
            </a:r>
            <a:r>
              <a:rPr lang="es-CO" sz="1600" i="1" dirty="0"/>
              <a:t>de actuaciones administrativas de carácter </a:t>
            </a:r>
            <a:r>
              <a:rPr lang="es-CO" sz="1600" i="1" dirty="0" smtClean="0"/>
              <a:t>particular V2”.</a:t>
            </a:r>
            <a:r>
              <a:rPr lang="es-CO" i="1" dirty="0" smtClean="0"/>
              <a:t> </a:t>
            </a:r>
            <a:r>
              <a:rPr lang="es-CO" sz="1600" i="1" dirty="0"/>
              <a:t>“ETAPA DE DISEÑO/DESARROLLO- </a:t>
            </a:r>
            <a:r>
              <a:rPr lang="es-CO" sz="1600" b="1" i="1" dirty="0"/>
              <a:t>Comienza con el Auto de Inicio </a:t>
            </a:r>
            <a:r>
              <a:rPr lang="es-CO" sz="1600" i="1" dirty="0"/>
              <a:t>de la actuación administrativa </a:t>
            </a:r>
            <a:r>
              <a:rPr lang="es-419" sz="1600" i="1" dirty="0" smtClean="0"/>
              <a:t>(…)</a:t>
            </a:r>
            <a:r>
              <a:rPr lang="es-ES" sz="1600" i="1" dirty="0" smtClean="0"/>
              <a:t>”,</a:t>
            </a:r>
            <a:r>
              <a:rPr lang="es-CO" sz="1600" dirty="0" smtClean="0"/>
              <a:t> n</a:t>
            </a:r>
            <a:r>
              <a:rPr lang="es-CO" dirty="0" smtClean="0"/>
              <a:t>egrillas </a:t>
            </a:r>
            <a:r>
              <a:rPr lang="es-CO" dirty="0"/>
              <a:t>fuera de </a:t>
            </a:r>
            <a:r>
              <a:rPr lang="es-CO" dirty="0" smtClean="0"/>
              <a:t>texto.</a:t>
            </a:r>
          </a:p>
          <a:p>
            <a:pPr algn="just"/>
            <a:endParaRPr lang="es-CO" sz="1000" dirty="0"/>
          </a:p>
          <a:p>
            <a:r>
              <a:rPr lang="es-CO" sz="1600" b="1" dirty="0"/>
              <a:t>COMENTARIOS DE LA OFICINA ASESORA JURÍDICA:</a:t>
            </a:r>
          </a:p>
          <a:p>
            <a:pPr algn="just"/>
            <a:endParaRPr lang="es-CO" sz="1000" i="1" dirty="0"/>
          </a:p>
          <a:p>
            <a:pPr algn="just"/>
            <a:r>
              <a:rPr lang="es-CO" sz="1400" i="1" dirty="0"/>
              <a:t>“En cuanto a la ausencia del auto de inicio en la actuación administrativa de modificación de costos hay que señalar que el procedimiento de “Emisión de actuaciones administrativas de carácter particular” de calidad, en la versión 2 de 11 de noviembre de 2016, fue concebido para fijar parámetros de las actuaciones administrativas, no obstante, para el momento de su creación no podía darse plena aplicabilidad por cuanto subsistían procedimientos especiales, precisamente como la Resolución CRA 271 de 2003. La Resolución CRA 271 de 2003 no contemplaba auto de inicio y en su lugar preveía expedir una comunicación sobre la admisión de la solicitud. De allí que, el Comité de Expertos en Sesión Ordinaria No. 56 de 5 de julio de 2017 verificó el cumplimiento de las “Condiciones para la aceptación de solicitudes de modificación de fórmulas tarifarias y/o de costos económicos de referencia”, establecidas en el artículo 5.2.1.3 de la Resolución CRA 151 de 2001, modificado por el artículo 2 de la Resolución CRA 271 de 2003, y decidió admitir la solicitud mediante comunicación dirigida al prestador, sin que ello constituyera aceptación de la causal invocada. Para tal efecto se expidió la comunicación con radicado CRA 2017-21100-3447-1 de 6 de julio de 2017 firmada por el Director Ejecutivo de la </a:t>
            </a:r>
            <a:r>
              <a:rPr lang="es-CO" sz="1400" i="1" dirty="0" smtClean="0"/>
              <a:t>UAE-CRA”.</a:t>
            </a:r>
          </a:p>
        </p:txBody>
      </p:sp>
    </p:spTree>
    <p:extLst>
      <p:ext uri="{BB962C8B-B14F-4D97-AF65-F5344CB8AC3E}">
        <p14:creationId xmlns:p14="http://schemas.microsoft.com/office/powerpoint/2010/main" val="2810481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7458" y="71917"/>
            <a:ext cx="8777029"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a:t>BIOAGRÍCOLA DEL LLANO S.A.</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CuadroTexto 4"/>
          <p:cNvSpPr txBox="1"/>
          <p:nvPr/>
        </p:nvSpPr>
        <p:spPr>
          <a:xfrm>
            <a:off x="187458" y="836712"/>
            <a:ext cx="8777029" cy="420115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sz="1400" b="1" dirty="0"/>
              <a:t>COMENTARIOS DE LA OFICINA ASESORA JURÍDICA:</a:t>
            </a:r>
          </a:p>
          <a:p>
            <a:pPr algn="just"/>
            <a:endParaRPr lang="es-ES_tradnl" sz="1000" i="1" dirty="0">
              <a:solidFill>
                <a:srgbClr val="FF0000"/>
              </a:solidFill>
            </a:endParaRPr>
          </a:p>
          <a:p>
            <a:pPr algn="just"/>
            <a:r>
              <a:rPr lang="es-ES_tradnl" sz="1350" i="1" dirty="0" smtClean="0">
                <a:solidFill>
                  <a:schemeClr val="tx1"/>
                </a:solidFill>
              </a:rPr>
              <a:t>“Recientemente </a:t>
            </a:r>
            <a:r>
              <a:rPr lang="es-ES_tradnl" sz="1350" i="1" dirty="0">
                <a:solidFill>
                  <a:schemeClr val="tx1"/>
                </a:solidFill>
              </a:rPr>
              <a:t>la Oficina Asesora Jurídica rindió un concepto sobre el trámite de la actuación administrativa de modificación de costos de Bioagrícola del Llano S.A. E.S.P. en el marco de las actuaciones administrativas que se tramitan en la Comisión de Regulación de Agua Potable y Saneamiento Básico CRA, mediante el radicado CRA 20180120023833 de 30 de mayo de 2018, en el cual se presentaron, entre otras, las siguientes conclusiones</a:t>
            </a:r>
            <a:r>
              <a:rPr lang="es-ES_tradnl" sz="1350" i="1" dirty="0" smtClean="0">
                <a:solidFill>
                  <a:schemeClr val="tx1"/>
                </a:solidFill>
              </a:rPr>
              <a:t>:</a:t>
            </a:r>
            <a:r>
              <a:rPr lang="es-ES" sz="1350" i="1" dirty="0" smtClean="0">
                <a:solidFill>
                  <a:schemeClr val="tx1"/>
                </a:solidFill>
              </a:rPr>
              <a:t> </a:t>
            </a:r>
            <a:r>
              <a:rPr lang="es-CO" sz="1350" i="1" dirty="0" smtClean="0">
                <a:solidFill>
                  <a:schemeClr val="tx1"/>
                </a:solidFill>
              </a:rPr>
              <a:t>“(…)</a:t>
            </a:r>
            <a:r>
              <a:rPr lang="es-ES" sz="1350" i="1" dirty="0" smtClean="0">
                <a:solidFill>
                  <a:schemeClr val="tx1"/>
                </a:solidFill>
              </a:rPr>
              <a:t> </a:t>
            </a:r>
            <a:r>
              <a:rPr lang="es-CO" sz="1350" i="1" dirty="0" smtClean="0">
                <a:solidFill>
                  <a:schemeClr val="tx1"/>
                </a:solidFill>
              </a:rPr>
              <a:t>2</a:t>
            </a:r>
            <a:r>
              <a:rPr lang="es-CO" sz="1350" i="1" dirty="0">
                <a:solidFill>
                  <a:schemeClr val="tx1"/>
                </a:solidFill>
              </a:rPr>
              <a:t>. Las normas procesales aplicables para los trámites administrativos particulares, en la Comisión de Regulación de Agua Potable y Saneamiento Básico, son las contenidas en la Ley 142 de 1994 y la Ley 1437 de 2011</a:t>
            </a:r>
            <a:r>
              <a:rPr lang="es-CO" sz="1350" i="1" dirty="0" smtClean="0">
                <a:solidFill>
                  <a:schemeClr val="tx1"/>
                </a:solidFill>
              </a:rPr>
              <a:t>.</a:t>
            </a:r>
            <a:r>
              <a:rPr lang="es-ES" sz="1350" i="1" dirty="0" smtClean="0">
                <a:solidFill>
                  <a:schemeClr val="tx1"/>
                </a:solidFill>
              </a:rPr>
              <a:t> </a:t>
            </a:r>
            <a:r>
              <a:rPr lang="es-CO" sz="1350" i="1" dirty="0" smtClean="0">
                <a:solidFill>
                  <a:schemeClr val="tx1"/>
                </a:solidFill>
              </a:rPr>
              <a:t>(…)</a:t>
            </a:r>
            <a:r>
              <a:rPr lang="es-ES" sz="1350" i="1" dirty="0" smtClean="0">
                <a:solidFill>
                  <a:schemeClr val="tx1"/>
                </a:solidFill>
              </a:rPr>
              <a:t> </a:t>
            </a:r>
            <a:r>
              <a:rPr lang="es-CO" sz="1350" i="1" dirty="0" smtClean="0">
                <a:solidFill>
                  <a:schemeClr val="tx1"/>
                </a:solidFill>
              </a:rPr>
              <a:t>6</a:t>
            </a:r>
            <a:r>
              <a:rPr lang="es-CO" sz="1350" i="1" dirty="0">
                <a:solidFill>
                  <a:schemeClr val="tx1"/>
                </a:solidFill>
              </a:rPr>
              <a:t>. Lo </a:t>
            </a:r>
            <a:r>
              <a:rPr lang="es-CO" sz="1350" i="1" dirty="0" smtClean="0">
                <a:solidFill>
                  <a:schemeClr val="tx1"/>
                </a:solidFill>
              </a:rPr>
              <a:t>previsto en el parágrafo 1º del artículo 5.2.1.2 de la Resolución CRA 151 de 2001, modificado por el artículo 2º de la Resolución CRA 271 de 2003, no puede ser interpretado como una norma de índole procesal, entre otras por las siguientes razones: No tiene el rango de ley, por lo que de conformidad con lo referido en este Concepto supondría su inconstitucionalidad. </a:t>
            </a:r>
          </a:p>
          <a:p>
            <a:pPr algn="just"/>
            <a:endParaRPr lang="es-CO" sz="1350" i="1" dirty="0">
              <a:solidFill>
                <a:schemeClr val="tx1"/>
              </a:solidFill>
            </a:endParaRPr>
          </a:p>
          <a:p>
            <a:pPr algn="just"/>
            <a:r>
              <a:rPr lang="es-CO" sz="1350" i="1" dirty="0" smtClean="0">
                <a:solidFill>
                  <a:schemeClr val="tx1"/>
                </a:solidFill>
              </a:rPr>
              <a:t>No existe limitación o agotamiento de etapas, para que quien ostente la Dirección Ejecutiva dé impulso a las actuaciones administrativas y decrete las pruebas a las que haya lugar. No es posible que se tengan formalidades ni ritualidades adicionales a las relacionadas en las normas de orden legal para el desarrollo de trámites administrativos. </a:t>
            </a:r>
          </a:p>
          <a:p>
            <a:pPr algn="just"/>
            <a:endParaRPr lang="es-CO" sz="1350" i="1" dirty="0">
              <a:solidFill>
                <a:schemeClr val="tx1"/>
              </a:solidFill>
            </a:endParaRPr>
          </a:p>
          <a:p>
            <a:pPr algn="just"/>
            <a:r>
              <a:rPr lang="es-CO" sz="1350" i="1" dirty="0" smtClean="0">
                <a:solidFill>
                  <a:schemeClr val="tx1"/>
                </a:solidFill>
              </a:rPr>
              <a:t>De </a:t>
            </a:r>
            <a:r>
              <a:rPr lang="es-CO" sz="1350" i="1" dirty="0">
                <a:solidFill>
                  <a:schemeClr val="tx1"/>
                </a:solidFill>
              </a:rPr>
              <a:t>conformidad con el principio de eficacia, señalado en el artículo 3 de la Ley 1437 de 2011, “las autoridades buscarán que los procedimientos logren su finalidad y, para el efecto, removerán de oficio los obstáculos puramente formales…”. En el desarrollo de la actuación administrativa se cumplieron con todas las garantías procesales contenidas en las normas y desarrolladas por la Jurisprudencia Constitucional.”</a:t>
            </a:r>
            <a:endParaRPr lang="es-ES" sz="1350" i="1" dirty="0" smtClean="0">
              <a:solidFill>
                <a:schemeClr val="tx1"/>
              </a:solidFill>
            </a:endParaRPr>
          </a:p>
        </p:txBody>
      </p:sp>
    </p:spTree>
    <p:extLst>
      <p:ext uri="{BB962C8B-B14F-4D97-AF65-F5344CB8AC3E}">
        <p14:creationId xmlns:p14="http://schemas.microsoft.com/office/powerpoint/2010/main" val="1458502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69565" y="287941"/>
            <a:ext cx="8790668"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a:t>BIOAGRÍCOLA DEL LLANO S.A.</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CuadroTexto 4"/>
          <p:cNvSpPr txBox="1"/>
          <p:nvPr/>
        </p:nvSpPr>
        <p:spPr>
          <a:xfrm>
            <a:off x="169565" y="1124744"/>
            <a:ext cx="8777029" cy="209288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endParaRPr lang="es-CO" sz="1000" i="1" dirty="0" smtClean="0">
              <a:solidFill>
                <a:schemeClr val="tx1"/>
              </a:solidFill>
            </a:endParaRPr>
          </a:p>
          <a:p>
            <a:pPr algn="just"/>
            <a:r>
              <a:rPr lang="es-419" sz="1600" b="1" dirty="0" smtClean="0">
                <a:solidFill>
                  <a:schemeClr val="tx1"/>
                </a:solidFill>
              </a:rPr>
              <a:t>COMENTARIOS </a:t>
            </a:r>
            <a:r>
              <a:rPr lang="es-419" sz="1600" b="1" dirty="0">
                <a:solidFill>
                  <a:schemeClr val="tx1"/>
                </a:solidFill>
              </a:rPr>
              <a:t>DE LA UNIDAD DE CONTROL </a:t>
            </a:r>
            <a:r>
              <a:rPr lang="es-419" sz="1600" b="1" dirty="0" smtClean="0">
                <a:solidFill>
                  <a:schemeClr val="tx1"/>
                </a:solidFill>
              </a:rPr>
              <a:t>INTERNO:</a:t>
            </a:r>
          </a:p>
          <a:p>
            <a:pPr algn="just"/>
            <a:endParaRPr lang="es-CO" sz="800" dirty="0" smtClean="0">
              <a:solidFill>
                <a:schemeClr val="tx1"/>
              </a:solidFill>
            </a:endParaRPr>
          </a:p>
          <a:p>
            <a:pPr algn="just"/>
            <a:r>
              <a:rPr lang="es-CO" sz="1600" dirty="0" smtClean="0">
                <a:solidFill>
                  <a:schemeClr val="tx1"/>
                </a:solidFill>
              </a:rPr>
              <a:t>En lo que respecta al requerimiento del auto de inicio de la presente actuación administrativa, el mismo se exige dentro del procedimiento </a:t>
            </a:r>
            <a:r>
              <a:rPr lang="es-CO" sz="1600" i="1" dirty="0">
                <a:solidFill>
                  <a:schemeClr val="tx1"/>
                </a:solidFill>
              </a:rPr>
              <a:t>“GRJ-PRC01 Emisión de actuaciones administrativas de carácter particular V2”. “ETAPA DE DISEÑO/DESARROLLO- </a:t>
            </a:r>
            <a:r>
              <a:rPr lang="es-CO" sz="1600" b="1" i="1" dirty="0">
                <a:solidFill>
                  <a:schemeClr val="tx1"/>
                </a:solidFill>
              </a:rPr>
              <a:t>Comienza con el Auto de Inicio </a:t>
            </a:r>
            <a:r>
              <a:rPr lang="es-CO" sz="1600" i="1" dirty="0">
                <a:solidFill>
                  <a:schemeClr val="tx1"/>
                </a:solidFill>
              </a:rPr>
              <a:t>de la actuación administrativa </a:t>
            </a:r>
            <a:r>
              <a:rPr lang="es-419" sz="1600" i="1" dirty="0">
                <a:solidFill>
                  <a:schemeClr val="tx1"/>
                </a:solidFill>
              </a:rPr>
              <a:t>(…)</a:t>
            </a:r>
            <a:r>
              <a:rPr lang="es-ES" sz="1600" i="1" dirty="0">
                <a:solidFill>
                  <a:schemeClr val="tx1"/>
                </a:solidFill>
              </a:rPr>
              <a:t>”,</a:t>
            </a:r>
            <a:r>
              <a:rPr lang="es-CO" sz="1600" dirty="0">
                <a:solidFill>
                  <a:schemeClr val="tx1"/>
                </a:solidFill>
              </a:rPr>
              <a:t> negrillas fuera de </a:t>
            </a:r>
            <a:r>
              <a:rPr lang="es-CO" sz="1600" dirty="0" smtClean="0">
                <a:solidFill>
                  <a:schemeClr val="tx1"/>
                </a:solidFill>
              </a:rPr>
              <a:t>texto, procedimiento que como bien manifiesta la Oficina Asesora Jurídica en su respuesta, se encontraba vigente desde el 11 de noviembre de 2016. </a:t>
            </a:r>
            <a:endParaRPr lang="es-CO" sz="1600" dirty="0"/>
          </a:p>
          <a:p>
            <a:pPr algn="just"/>
            <a:endParaRPr lang="es-CO" sz="1600" dirty="0" smtClean="0"/>
          </a:p>
        </p:txBody>
      </p:sp>
    </p:spTree>
    <p:extLst>
      <p:ext uri="{BB962C8B-B14F-4D97-AF65-F5344CB8AC3E}">
        <p14:creationId xmlns:p14="http://schemas.microsoft.com/office/powerpoint/2010/main" val="1927536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t>BIOAGRÍCOLA DEL LLANO S.A.</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484784"/>
            <a:ext cx="8712968" cy="307776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t>No se evidenció dentro del </a:t>
            </a:r>
            <a:r>
              <a:rPr lang="es-CO" dirty="0"/>
              <a:t>comunicado de </a:t>
            </a:r>
            <a:r>
              <a:rPr lang="es-CO" dirty="0" smtClean="0"/>
              <a:t>prensa de fecha 6 de octubre de 2017, la indicación de los efectos que generaría la eventual aprobación en los términos de la solicitud, de acuerdo a lo estipulado en la resolución </a:t>
            </a:r>
            <a:r>
              <a:rPr lang="es-CO" dirty="0"/>
              <a:t>N° 271 de 2003 artículo 5.2.1.7 </a:t>
            </a:r>
            <a:r>
              <a:rPr lang="es-CO" dirty="0" smtClean="0"/>
              <a:t>numeral 1 </a:t>
            </a:r>
            <a:r>
              <a:rPr lang="es-CO" sz="1600" i="1" dirty="0"/>
              <a:t>“(…) por medio del director ejecutivo expedirá un comunicado de prensa divulgando (…), </a:t>
            </a:r>
            <a:r>
              <a:rPr lang="es-CO" sz="1600" b="1" i="1" dirty="0"/>
              <a:t>los efectos que generaría la eventual aprobación en los términos de la solicitud</a:t>
            </a:r>
            <a:r>
              <a:rPr lang="es-CO" sz="1600" i="1" dirty="0"/>
              <a:t> </a:t>
            </a:r>
            <a:r>
              <a:rPr lang="es-CO" sz="1600" i="1" dirty="0" smtClean="0"/>
              <a:t>(…)”, </a:t>
            </a:r>
            <a:r>
              <a:rPr lang="es-CO" dirty="0"/>
              <a:t>n</a:t>
            </a:r>
            <a:r>
              <a:rPr lang="es-CO" dirty="0" smtClean="0"/>
              <a:t>egrillas </a:t>
            </a:r>
            <a:r>
              <a:rPr lang="es-CO" dirty="0"/>
              <a:t>fuera de texto</a:t>
            </a:r>
            <a:r>
              <a:rPr lang="es-CO" dirty="0" smtClean="0"/>
              <a:t>.</a:t>
            </a:r>
            <a:endParaRPr lang="es-CO" dirty="0"/>
          </a:p>
          <a:p>
            <a:pPr algn="just"/>
            <a:endParaRPr lang="es-CO" sz="1600" i="1" dirty="0" smtClean="0"/>
          </a:p>
          <a:p>
            <a:pPr algn="just"/>
            <a:r>
              <a:rPr lang="es-CO" dirty="0" smtClean="0"/>
              <a:t>Es </a:t>
            </a:r>
            <a:r>
              <a:rPr lang="es-CO" dirty="0"/>
              <a:t>de aclarar que mediante resolución N° 820 de 2017, fue derogado el citado artículo, razón por la cual para el nuevo trámite de modificación de costos económicos, se </a:t>
            </a:r>
            <a:r>
              <a:rPr lang="es-CO" dirty="0" smtClean="0"/>
              <a:t>deberán </a:t>
            </a:r>
            <a:r>
              <a:rPr lang="es-CO" dirty="0"/>
              <a:t>atender los lineamientos contenidos allí ordenados.</a:t>
            </a:r>
          </a:p>
          <a:p>
            <a:pPr algn="just"/>
            <a:endParaRPr lang="es-CO" sz="1600" i="1" dirty="0"/>
          </a:p>
        </p:txBody>
      </p:sp>
    </p:spTree>
    <p:extLst>
      <p:ext uri="{BB962C8B-B14F-4D97-AF65-F5344CB8AC3E}">
        <p14:creationId xmlns:p14="http://schemas.microsoft.com/office/powerpoint/2010/main" val="3400892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260648"/>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t>EMPRESAS PÚBLICAS DE MEDELLÍN</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613466"/>
            <a:ext cx="8712968" cy="40626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La UAE-CRA el día 30 de mayo de 2017</a:t>
            </a:r>
            <a:r>
              <a:rPr lang="es-CO" dirty="0">
                <a:solidFill>
                  <a:schemeClr val="tx1"/>
                </a:solidFill>
              </a:rPr>
              <a:t>, requirió </a:t>
            </a:r>
            <a:r>
              <a:rPr lang="es-CO" dirty="0" smtClean="0">
                <a:solidFill>
                  <a:schemeClr val="tx1"/>
                </a:solidFill>
              </a:rPr>
              <a:t>de manera extemporánea a la Empresas Públicas de Medellín, toda vez que el mismo fenecía 26 de mayo de 2017, (ver anexo 4). Lo anterior, de acuerdo </a:t>
            </a:r>
            <a:r>
              <a:rPr lang="es-CO" dirty="0">
                <a:solidFill>
                  <a:schemeClr val="tx1"/>
                </a:solidFill>
              </a:rPr>
              <a:t>a lo establecido por el artículo 17 de la ley 1437 de </a:t>
            </a:r>
            <a:r>
              <a:rPr lang="es-CO" dirty="0" smtClean="0">
                <a:solidFill>
                  <a:schemeClr val="tx1"/>
                </a:solidFill>
              </a:rPr>
              <a:t>2011</a:t>
            </a:r>
            <a:r>
              <a:rPr lang="es-CO" baseline="30000" dirty="0" smtClean="0">
                <a:solidFill>
                  <a:schemeClr val="tx1"/>
                </a:solidFill>
              </a:rPr>
              <a:t>1</a:t>
            </a:r>
            <a:r>
              <a:rPr lang="es-CO" dirty="0" smtClean="0">
                <a:solidFill>
                  <a:schemeClr val="tx1"/>
                </a:solidFill>
              </a:rPr>
              <a:t> </a:t>
            </a:r>
            <a:r>
              <a:rPr lang="es-CO" sz="1600" i="1" dirty="0">
                <a:solidFill>
                  <a:schemeClr val="tx1"/>
                </a:solidFill>
              </a:rPr>
              <a:t>“(…) requerirá al peticionario dentro de los diez (10) días siguientes a la fecha de radicación para que la complete en el término máximo de un mes </a:t>
            </a:r>
            <a:r>
              <a:rPr lang="es-CO" sz="1600" i="1" dirty="0" smtClean="0">
                <a:solidFill>
                  <a:schemeClr val="tx1"/>
                </a:solidFill>
              </a:rPr>
              <a:t>(…)”.</a:t>
            </a:r>
            <a:endParaRPr lang="es-CO" sz="1600" dirty="0" smtClean="0">
              <a:solidFill>
                <a:schemeClr val="tx1"/>
              </a:solidFill>
            </a:endParaRPr>
          </a:p>
          <a:p>
            <a:pPr algn="just"/>
            <a:endParaRPr lang="es-CO" dirty="0"/>
          </a:p>
          <a:p>
            <a:pPr algn="just"/>
            <a:r>
              <a:rPr lang="es-CO" dirty="0">
                <a:solidFill>
                  <a:schemeClr val="tx1"/>
                </a:solidFill>
              </a:rPr>
              <a:t>Así las cosas, la </a:t>
            </a:r>
            <a:r>
              <a:rPr lang="es-419" dirty="0"/>
              <a:t>Subdirección de Regulación el </a:t>
            </a:r>
            <a:r>
              <a:rPr lang="es-419" dirty="0" smtClean="0"/>
              <a:t>día 26/5/2017 </a:t>
            </a:r>
            <a:r>
              <a:rPr lang="es-419" dirty="0"/>
              <a:t>a las 17:32 </a:t>
            </a:r>
            <a:r>
              <a:rPr lang="es-419" dirty="0" smtClean="0"/>
              <a:t>horas radicó </a:t>
            </a:r>
            <a:r>
              <a:rPr lang="es-419" dirty="0"/>
              <a:t>el oficio de </a:t>
            </a:r>
            <a:r>
              <a:rPr lang="es-419" dirty="0" smtClean="0"/>
              <a:t>respuesta a Empresas Públicas de Medellín en </a:t>
            </a:r>
            <a:r>
              <a:rPr lang="es-419" dirty="0"/>
              <a:t>el sistema Orfeo; posteriormente el 30/5/2017 a las </a:t>
            </a:r>
            <a:r>
              <a:rPr lang="es-419" dirty="0" smtClean="0"/>
              <a:t>10:38 </a:t>
            </a:r>
            <a:r>
              <a:rPr lang="es-419" dirty="0"/>
              <a:t>horas se remite </a:t>
            </a:r>
            <a:r>
              <a:rPr lang="es-419" dirty="0" smtClean="0"/>
              <a:t>al área de correspondencia. </a:t>
            </a:r>
            <a:endParaRPr lang="es-419" dirty="0"/>
          </a:p>
          <a:p>
            <a:pPr algn="just"/>
            <a:endParaRPr lang="es-CO" dirty="0" smtClean="0"/>
          </a:p>
          <a:p>
            <a:pPr algn="just"/>
            <a:r>
              <a:rPr lang="es-ES" dirty="0" smtClean="0"/>
              <a:t>Por lo anterior, </a:t>
            </a:r>
            <a:r>
              <a:rPr lang="es-CO" dirty="0" smtClean="0"/>
              <a:t>es necesario aplicar </a:t>
            </a:r>
            <a:r>
              <a:rPr lang="es-CO" dirty="0"/>
              <a:t>los términos contenidos en la normatividad vigente cuando se trate de solicitar documentación e información faltante para llevar a cabo una actuación administrativa. </a:t>
            </a:r>
            <a:endParaRPr lang="es-CO" dirty="0" smtClean="0"/>
          </a:p>
          <a:p>
            <a:pPr algn="just"/>
            <a:endParaRPr lang="es-CO" dirty="0"/>
          </a:p>
          <a:p>
            <a:pPr algn="just"/>
            <a:r>
              <a:rPr lang="es-419" sz="1000" dirty="0"/>
              <a:t>1.- Sustituido por la Ley 1755 de 2015 artículo </a:t>
            </a:r>
            <a:r>
              <a:rPr lang="es-419" sz="1000" dirty="0" smtClean="0"/>
              <a:t>17</a:t>
            </a:r>
            <a:endParaRPr lang="es-CO" sz="1000" dirty="0" smtClean="0"/>
          </a:p>
        </p:txBody>
      </p:sp>
    </p:spTree>
    <p:extLst>
      <p:ext uri="{BB962C8B-B14F-4D97-AF65-F5344CB8AC3E}">
        <p14:creationId xmlns:p14="http://schemas.microsoft.com/office/powerpoint/2010/main" val="357458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467544" y="350838"/>
            <a:ext cx="8136904" cy="5847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CO" sz="3200" b="1" dirty="0"/>
              <a:t>ALCANCE</a:t>
            </a:r>
          </a:p>
        </p:txBody>
      </p:sp>
      <p:sp>
        <p:nvSpPr>
          <p:cNvPr id="2" name="CuadroTexto 1"/>
          <p:cNvSpPr txBox="1"/>
          <p:nvPr/>
        </p:nvSpPr>
        <p:spPr>
          <a:xfrm>
            <a:off x="467544" y="1772816"/>
            <a:ext cx="8136904" cy="264687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s-419" dirty="0">
              <a:cs typeface="Arial" panose="020B0604020202020204" pitchFamily="34" charset="0"/>
            </a:endParaRPr>
          </a:p>
          <a:p>
            <a:pPr algn="just"/>
            <a:r>
              <a:rPr lang="es-419" sz="2800" dirty="0">
                <a:cs typeface="Arial" panose="020B0604020202020204" pitchFamily="34" charset="0"/>
              </a:rPr>
              <a:t>En la presente auditoría se </a:t>
            </a:r>
            <a:r>
              <a:rPr lang="es-419" sz="2800" dirty="0" smtClean="0">
                <a:cs typeface="Arial" panose="020B0604020202020204" pitchFamily="34" charset="0"/>
              </a:rPr>
              <a:t>verificó </a:t>
            </a:r>
            <a:r>
              <a:rPr lang="es-CO" sz="2800" dirty="0">
                <a:cs typeface="Arial" panose="020B0604020202020204" pitchFamily="34" charset="0"/>
              </a:rPr>
              <a:t>el cumplimiento del procedimiento, los términos y las etapas en las actuaciones administrativas particulares iniciadas </a:t>
            </a:r>
            <a:r>
              <a:rPr lang="es-419" sz="2800" dirty="0">
                <a:cs typeface="Arial" panose="020B0604020202020204" pitchFamily="34" charset="0"/>
              </a:rPr>
              <a:t>durante </a:t>
            </a:r>
            <a:r>
              <a:rPr lang="es-CO" sz="2800" dirty="0">
                <a:cs typeface="Arial" panose="020B0604020202020204" pitchFamily="34" charset="0"/>
              </a:rPr>
              <a:t>la vigencia 2017.</a:t>
            </a:r>
          </a:p>
          <a:p>
            <a:pPr algn="just"/>
            <a:endParaRPr lang="es-CO" dirty="0">
              <a:cs typeface="Arial" panose="020B0604020202020204" pitchFamily="34" charset="0"/>
            </a:endParaRPr>
          </a:p>
          <a:p>
            <a:endParaRPr lang="es-ES" dirty="0"/>
          </a:p>
        </p:txBody>
      </p:sp>
    </p:spTree>
    <p:extLst>
      <p:ext uri="{BB962C8B-B14F-4D97-AF65-F5344CB8AC3E}">
        <p14:creationId xmlns:p14="http://schemas.microsoft.com/office/powerpoint/2010/main" val="3128282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algn="ctr"/>
            <a:r>
              <a:rPr lang="es-CO" sz="3200" b="1" dirty="0" smtClean="0"/>
              <a:t>AGUAS MANANTIALES DE PÁCORA S.A. E.S.P</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412776"/>
            <a:ext cx="8712968" cy="33547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No </a:t>
            </a:r>
            <a:r>
              <a:rPr lang="es-CO" dirty="0">
                <a:solidFill>
                  <a:schemeClr val="tx1"/>
                </a:solidFill>
              </a:rPr>
              <a:t>se evidenció la comunicación remitida a la Superintendencia de Servicios Públicos Domiciliarios informando que la resolución N° </a:t>
            </a:r>
            <a:r>
              <a:rPr lang="es-CO" dirty="0" smtClean="0">
                <a:solidFill>
                  <a:schemeClr val="tx1"/>
                </a:solidFill>
              </a:rPr>
              <a:t>663 </a:t>
            </a:r>
            <a:r>
              <a:rPr lang="es-CO" dirty="0">
                <a:solidFill>
                  <a:schemeClr val="tx1"/>
                </a:solidFill>
              </a:rPr>
              <a:t>de </a:t>
            </a:r>
            <a:r>
              <a:rPr lang="es-CO" dirty="0" smtClean="0">
                <a:solidFill>
                  <a:schemeClr val="tx1"/>
                </a:solidFill>
              </a:rPr>
              <a:t>2017 se </a:t>
            </a:r>
            <a:r>
              <a:rPr lang="es-CO" dirty="0">
                <a:solidFill>
                  <a:schemeClr val="tx1"/>
                </a:solidFill>
              </a:rPr>
              <a:t>encontraba </a:t>
            </a:r>
            <a:r>
              <a:rPr lang="es-CO" dirty="0" smtClean="0">
                <a:solidFill>
                  <a:schemeClr val="tx1"/>
                </a:solidFill>
              </a:rPr>
              <a:t>ejecutoriada, </a:t>
            </a:r>
            <a:r>
              <a:rPr lang="es-CO" dirty="0">
                <a:solidFill>
                  <a:schemeClr val="tx1"/>
                </a:solidFill>
              </a:rPr>
              <a:t>de conformidad a lo ordenado en el artículo 4° del citado acto </a:t>
            </a:r>
            <a:r>
              <a:rPr lang="es-CO" sz="1600" i="1" dirty="0">
                <a:solidFill>
                  <a:schemeClr val="tx1"/>
                </a:solidFill>
              </a:rPr>
              <a:t>“Comunicar el contenido de la presente resolución a la Superintendencia de Servicios Públicos Domiciliarios, para lo de su competencia, una vez quede en firme el presente acto administrativo” </a:t>
            </a:r>
            <a:r>
              <a:rPr lang="es-CO" dirty="0">
                <a:solidFill>
                  <a:schemeClr val="tx1"/>
                </a:solidFill>
              </a:rPr>
              <a:t>y el procedimiento GRJ-PRC02 </a:t>
            </a:r>
            <a:r>
              <a:rPr lang="es-CO" i="1" dirty="0">
                <a:solidFill>
                  <a:schemeClr val="tx1"/>
                </a:solidFill>
              </a:rPr>
              <a:t>“</a:t>
            </a:r>
            <a:r>
              <a:rPr lang="es-CO" sz="1600" i="1" dirty="0">
                <a:solidFill>
                  <a:schemeClr val="tx1"/>
                </a:solidFill>
              </a:rPr>
              <a:t>Elaboración de resolución de desistimiento</a:t>
            </a:r>
            <a:r>
              <a:rPr lang="es-CO" sz="1600" i="1" dirty="0"/>
              <a:t>”, </a:t>
            </a:r>
            <a:r>
              <a:rPr lang="es-CO" dirty="0"/>
              <a:t>Actividad N° 15 “</a:t>
            </a:r>
            <a:r>
              <a:rPr lang="es-CO" sz="1600" i="1" dirty="0"/>
              <a:t>Elaborar constancia de ejecutoria y comunicación a la SSPD”.</a:t>
            </a:r>
          </a:p>
          <a:p>
            <a:pPr algn="just"/>
            <a:endParaRPr lang="es-CO" dirty="0" smtClean="0"/>
          </a:p>
          <a:p>
            <a:pPr algn="just"/>
            <a:r>
              <a:rPr lang="es-CO" dirty="0" smtClean="0"/>
              <a:t>Por </a:t>
            </a:r>
            <a:r>
              <a:rPr lang="es-CO" dirty="0"/>
              <a:t>lo anterior, </a:t>
            </a:r>
            <a:r>
              <a:rPr lang="es-CO" dirty="0" smtClean="0"/>
              <a:t>es necesario </a:t>
            </a:r>
            <a:r>
              <a:rPr lang="es-CO" dirty="0"/>
              <a:t>comunicar los actos administrativos que decreten el desistimiento, a la Superintendencia de Servicios Públicos </a:t>
            </a:r>
            <a:r>
              <a:rPr lang="es-CO" dirty="0" smtClean="0"/>
              <a:t>Domiciliarios </a:t>
            </a:r>
            <a:r>
              <a:rPr lang="es-CO" dirty="0"/>
              <a:t>de conformidad a lo ordenado en su parte resolutiva</a:t>
            </a:r>
            <a:r>
              <a:rPr lang="es-CO" dirty="0" smtClean="0"/>
              <a:t>.</a:t>
            </a:r>
          </a:p>
          <a:p>
            <a:pPr algn="just"/>
            <a:endParaRPr lang="es-CO" dirty="0"/>
          </a:p>
        </p:txBody>
      </p:sp>
    </p:spTree>
    <p:extLst>
      <p:ext uri="{BB962C8B-B14F-4D97-AF65-F5344CB8AC3E}">
        <p14:creationId xmlns:p14="http://schemas.microsoft.com/office/powerpoint/2010/main" val="3739235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591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algn="ctr"/>
            <a:r>
              <a:rPr lang="es-CO" sz="3200" b="1" dirty="0">
                <a:solidFill>
                  <a:schemeClr val="tx1"/>
                </a:solidFill>
              </a:rPr>
              <a:t>MUNICIPIO DE SANTIAGO</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268760"/>
            <a:ext cx="8712968" cy="44627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La UAE-CRA </a:t>
            </a:r>
            <a:r>
              <a:rPr lang="es-CO" dirty="0">
                <a:solidFill>
                  <a:schemeClr val="tx1"/>
                </a:solidFill>
              </a:rPr>
              <a:t>requirió de manera </a:t>
            </a:r>
            <a:r>
              <a:rPr lang="es-CO" dirty="0" smtClean="0">
                <a:solidFill>
                  <a:schemeClr val="tx1"/>
                </a:solidFill>
              </a:rPr>
              <a:t>extemporánea </a:t>
            </a:r>
            <a:r>
              <a:rPr lang="es-CO" dirty="0">
                <a:solidFill>
                  <a:schemeClr val="tx1"/>
                </a:solidFill>
              </a:rPr>
              <a:t>a la Unidad de Servicios Públicos del Municipio de Santiago de Norte de </a:t>
            </a:r>
            <a:r>
              <a:rPr lang="es-CO" dirty="0" smtClean="0">
                <a:solidFill>
                  <a:schemeClr val="tx1"/>
                </a:solidFill>
              </a:rPr>
              <a:t>Santander, toda vez que el mismo no se realizó dentro de </a:t>
            </a:r>
            <a:r>
              <a:rPr lang="es-CO" dirty="0">
                <a:solidFill>
                  <a:schemeClr val="tx1"/>
                </a:solidFill>
              </a:rPr>
              <a:t>los diez días siguientes a la radicación de la </a:t>
            </a:r>
            <a:r>
              <a:rPr lang="es-CO" dirty="0" smtClean="0">
                <a:solidFill>
                  <a:schemeClr val="tx1"/>
                </a:solidFill>
              </a:rPr>
              <a:t>petición, es decir el 15 de diciembre de 2017 </a:t>
            </a:r>
            <a:r>
              <a:rPr lang="es-CO" dirty="0">
                <a:solidFill>
                  <a:schemeClr val="tx1"/>
                </a:solidFill>
              </a:rPr>
              <a:t>(ver anexo </a:t>
            </a:r>
            <a:r>
              <a:rPr lang="es-CO" dirty="0" smtClean="0">
                <a:solidFill>
                  <a:schemeClr val="tx1"/>
                </a:solidFill>
              </a:rPr>
              <a:t>5). Lo anterior, de </a:t>
            </a:r>
            <a:r>
              <a:rPr lang="es-CO" dirty="0">
                <a:solidFill>
                  <a:schemeClr val="tx1"/>
                </a:solidFill>
              </a:rPr>
              <a:t>acuerdo al artículo </a:t>
            </a:r>
            <a:r>
              <a:rPr lang="es-CO" dirty="0" smtClean="0">
                <a:solidFill>
                  <a:schemeClr val="tx1"/>
                </a:solidFill>
              </a:rPr>
              <a:t>17 de la Ley 1437 de 2011</a:t>
            </a:r>
            <a:r>
              <a:rPr lang="es-CO" baseline="30000" dirty="0" smtClean="0">
                <a:solidFill>
                  <a:schemeClr val="tx1"/>
                </a:solidFill>
              </a:rPr>
              <a:t>1</a:t>
            </a:r>
            <a:r>
              <a:rPr lang="es-CO" dirty="0" smtClean="0">
                <a:solidFill>
                  <a:schemeClr val="tx1"/>
                </a:solidFill>
              </a:rPr>
              <a:t> que señala: </a:t>
            </a:r>
            <a:r>
              <a:rPr lang="es-CO" sz="1600" i="1" dirty="0" smtClean="0">
                <a:solidFill>
                  <a:schemeClr val="tx1"/>
                </a:solidFill>
              </a:rPr>
              <a:t>“(…) </a:t>
            </a:r>
            <a:r>
              <a:rPr lang="es-CO" sz="1600" i="1" dirty="0">
                <a:solidFill>
                  <a:schemeClr val="tx1"/>
                </a:solidFill>
              </a:rPr>
              <a:t>requerirá al peticionario dentro de los diez (10) días siguientes a la fecha de radicación para que la complete en el término máximo de un mes </a:t>
            </a:r>
            <a:r>
              <a:rPr lang="es-CO" sz="1600" i="1" dirty="0" smtClean="0">
                <a:solidFill>
                  <a:schemeClr val="tx1"/>
                </a:solidFill>
              </a:rPr>
              <a:t>(…)”.</a:t>
            </a:r>
          </a:p>
          <a:p>
            <a:pPr algn="just"/>
            <a:endParaRPr lang="es-CO" sz="1600" i="1" dirty="0">
              <a:solidFill>
                <a:srgbClr val="FF0000"/>
              </a:solidFill>
            </a:endParaRPr>
          </a:p>
          <a:p>
            <a:pPr algn="just" fontAlgn="auto"/>
            <a:r>
              <a:rPr lang="es-CO" dirty="0">
                <a:solidFill>
                  <a:schemeClr val="tx1"/>
                </a:solidFill>
              </a:rPr>
              <a:t>Así las cosas, </a:t>
            </a:r>
            <a:r>
              <a:rPr lang="es-CO" dirty="0" smtClean="0">
                <a:solidFill>
                  <a:schemeClr val="tx1"/>
                </a:solidFill>
              </a:rPr>
              <a:t>la</a:t>
            </a:r>
            <a:r>
              <a:rPr lang="es-419" dirty="0" smtClean="0"/>
              <a:t> </a:t>
            </a:r>
            <a:r>
              <a:rPr lang="es-419" dirty="0"/>
              <a:t>Oficina Asesora Jurídica el 15/12/2017 a las 8:01 </a:t>
            </a:r>
            <a:r>
              <a:rPr lang="es-419" dirty="0" smtClean="0"/>
              <a:t>horas radicó </a:t>
            </a:r>
            <a:r>
              <a:rPr lang="es-419" dirty="0"/>
              <a:t>el oficio de respuesta </a:t>
            </a:r>
            <a:r>
              <a:rPr lang="es-419" dirty="0" smtClean="0"/>
              <a:t>al Municipio de Santiago </a:t>
            </a:r>
            <a:r>
              <a:rPr lang="es-419" dirty="0"/>
              <a:t>en el sistema Orfeo; posteriormente el </a:t>
            </a:r>
            <a:r>
              <a:rPr lang="es-419" dirty="0" smtClean="0"/>
              <a:t>18/12/2017 </a:t>
            </a:r>
            <a:r>
              <a:rPr lang="es-419" dirty="0"/>
              <a:t>a las 11:21 horas se remite </a:t>
            </a:r>
            <a:r>
              <a:rPr lang="es-419" dirty="0" smtClean="0"/>
              <a:t>al área de </a:t>
            </a:r>
            <a:r>
              <a:rPr lang="es-419" dirty="0"/>
              <a:t>correspondencia.</a:t>
            </a:r>
            <a:endParaRPr lang="es-ES" dirty="0"/>
          </a:p>
          <a:p>
            <a:pPr algn="just"/>
            <a:endParaRPr lang="es-CO" dirty="0"/>
          </a:p>
          <a:p>
            <a:pPr algn="just"/>
            <a:r>
              <a:rPr lang="es-ES" dirty="0"/>
              <a:t>Por lo anterior, </a:t>
            </a:r>
            <a:r>
              <a:rPr lang="es-CO" dirty="0"/>
              <a:t>es necesario aplicar los términos contenidos en la normatividad vigente cuando se trate de solicitar documentación e información faltante para llevar a cabo una actuación administrativa. </a:t>
            </a:r>
          </a:p>
          <a:p>
            <a:pPr algn="just"/>
            <a:endParaRPr lang="es-CO" dirty="0"/>
          </a:p>
          <a:p>
            <a:pPr algn="just"/>
            <a:r>
              <a:rPr lang="es-419" sz="1000" dirty="0"/>
              <a:t>1.- Sustituido por la Ley 1755 de 2015 artículo </a:t>
            </a:r>
            <a:r>
              <a:rPr lang="es-419" sz="1000" dirty="0" smtClean="0"/>
              <a:t>17</a:t>
            </a:r>
          </a:p>
          <a:p>
            <a:pPr algn="just"/>
            <a:endParaRPr lang="es-CO" sz="1000" dirty="0"/>
          </a:p>
        </p:txBody>
      </p:sp>
    </p:spTree>
    <p:extLst>
      <p:ext uri="{BB962C8B-B14F-4D97-AF65-F5344CB8AC3E}">
        <p14:creationId xmlns:p14="http://schemas.microsoft.com/office/powerpoint/2010/main" val="2706500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552" y="272842"/>
            <a:ext cx="8064896"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dirty="0" smtClean="0">
                <a:solidFill>
                  <a:schemeClr val="tx1"/>
                </a:solidFill>
              </a:rPr>
              <a:t>Procedimiento GRJ-PRC02 </a:t>
            </a:r>
            <a:r>
              <a:rPr lang="es-CO" sz="3200" i="1" dirty="0">
                <a:solidFill>
                  <a:schemeClr val="tx1"/>
                </a:solidFill>
              </a:rPr>
              <a:t>“Elaboración de resolución de desistimiento”</a:t>
            </a:r>
            <a:endParaRPr lang="es-CO" sz="3200" b="1" dirty="0" smtClean="0"/>
          </a:p>
        </p:txBody>
      </p:sp>
      <p:sp>
        <p:nvSpPr>
          <p:cNvPr id="4" name="CuadroTexto 3"/>
          <p:cNvSpPr txBox="1"/>
          <p:nvPr/>
        </p:nvSpPr>
        <p:spPr>
          <a:xfrm>
            <a:off x="539552" y="2060848"/>
            <a:ext cx="8064896" cy="289310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a:t>Se recomienda modificar el procedimiento GRJ-PRC02 </a:t>
            </a:r>
            <a:r>
              <a:rPr lang="es-CO" sz="2000" i="1" dirty="0">
                <a:solidFill>
                  <a:schemeClr val="tx1"/>
                </a:solidFill>
              </a:rPr>
              <a:t>“</a:t>
            </a:r>
            <a:r>
              <a:rPr lang="es-CO" sz="1600" i="1" dirty="0">
                <a:solidFill>
                  <a:schemeClr val="tx1"/>
                </a:solidFill>
              </a:rPr>
              <a:t>Elaboración de resolución de desistimiento</a:t>
            </a:r>
            <a:r>
              <a:rPr lang="es-CO" sz="1600" i="1" dirty="0" smtClean="0">
                <a:solidFill>
                  <a:schemeClr val="tx1"/>
                </a:solidFill>
              </a:rPr>
              <a:t>”,</a:t>
            </a:r>
            <a:r>
              <a:rPr lang="es-CO" sz="2000" i="1" dirty="0" smtClean="0">
                <a:solidFill>
                  <a:schemeClr val="tx1"/>
                </a:solidFill>
              </a:rPr>
              <a:t> </a:t>
            </a:r>
            <a:r>
              <a:rPr lang="es-CO" dirty="0"/>
              <a:t>adicionando la modalidad de desistimiento expreso contemplada en la ley 1437 de 2011 en su artículo 18 </a:t>
            </a:r>
            <a:r>
              <a:rPr lang="es-CO" sz="1600" i="1" dirty="0"/>
              <a:t>“Desistimiento expreso de la petición: Los interesados podrán desistir en cualquier tiempo de sus peticiones, sin perjuicio de que la respectiva solicitud pueda ser nuevamente presentada con el lleno de los requisitos legales (…)”.  </a:t>
            </a:r>
            <a:endParaRPr lang="es-CO" sz="1600" i="1" dirty="0" smtClean="0"/>
          </a:p>
          <a:p>
            <a:pPr algn="just"/>
            <a:endParaRPr lang="es-CO" i="1" dirty="0"/>
          </a:p>
          <a:p>
            <a:pPr algn="just"/>
            <a:r>
              <a:rPr lang="es-CO" dirty="0"/>
              <a:t>Lo anterior, teniendo en cuenta </a:t>
            </a:r>
            <a:r>
              <a:rPr lang="es-CO" dirty="0" smtClean="0"/>
              <a:t>que el procedimiento citado vigente solo contempla  </a:t>
            </a:r>
            <a:r>
              <a:rPr lang="es-CO" dirty="0"/>
              <a:t>el desistimiento de una actuación administrativa de carácter </a:t>
            </a:r>
            <a:r>
              <a:rPr lang="es-CO" dirty="0" smtClean="0"/>
              <a:t>particular, cuando </a:t>
            </a:r>
            <a:r>
              <a:rPr lang="es-CO" dirty="0"/>
              <a:t>el solicitante no atienda de manera oportuna los requerimientos de la entidad.</a:t>
            </a:r>
          </a:p>
          <a:p>
            <a:pPr algn="just"/>
            <a:endParaRPr lang="es-CO" sz="2000" i="1" dirty="0" smtClean="0"/>
          </a:p>
        </p:txBody>
      </p:sp>
    </p:spTree>
    <p:extLst>
      <p:ext uri="{BB962C8B-B14F-4D97-AF65-F5344CB8AC3E}">
        <p14:creationId xmlns:p14="http://schemas.microsoft.com/office/powerpoint/2010/main" val="3398011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552" y="272842"/>
            <a:ext cx="8064896"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dirty="0" smtClean="0">
                <a:solidFill>
                  <a:schemeClr val="tx1"/>
                </a:solidFill>
              </a:rPr>
              <a:t>Procedimiento GRJ-PRC02 </a:t>
            </a:r>
            <a:r>
              <a:rPr lang="es-CO" sz="3200" i="1" dirty="0">
                <a:solidFill>
                  <a:schemeClr val="tx1"/>
                </a:solidFill>
              </a:rPr>
              <a:t>“Elaboración de resolución de desistimiento”</a:t>
            </a:r>
            <a:endParaRPr lang="es-CO" sz="3200" b="1" dirty="0" smtClean="0"/>
          </a:p>
        </p:txBody>
      </p:sp>
      <p:sp>
        <p:nvSpPr>
          <p:cNvPr id="4" name="CuadroTexto 3"/>
          <p:cNvSpPr txBox="1"/>
          <p:nvPr/>
        </p:nvSpPr>
        <p:spPr>
          <a:xfrm>
            <a:off x="539552" y="1628800"/>
            <a:ext cx="8064896" cy="16004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419" sz="1600" b="1" dirty="0" smtClean="0"/>
              <a:t>COMENTARIOS </a:t>
            </a:r>
            <a:r>
              <a:rPr lang="es-419" sz="1600" b="1" dirty="0"/>
              <a:t>DE LA OFICINA ASESORA JURÍDICA</a:t>
            </a:r>
            <a:r>
              <a:rPr lang="es-419" sz="1600" b="1" dirty="0" smtClean="0"/>
              <a:t>:</a:t>
            </a:r>
          </a:p>
          <a:p>
            <a:pPr algn="just"/>
            <a:endParaRPr lang="es-419" sz="1200" b="1" dirty="0"/>
          </a:p>
          <a:p>
            <a:pPr algn="just"/>
            <a:r>
              <a:rPr lang="es-CO" sz="1400" i="1" dirty="0">
                <a:solidFill>
                  <a:schemeClr val="tx1"/>
                </a:solidFill>
              </a:rPr>
              <a:t>“</a:t>
            </a:r>
            <a:r>
              <a:rPr lang="es-ES_tradnl" sz="1400" i="1" dirty="0">
                <a:solidFill>
                  <a:schemeClr val="tx1"/>
                </a:solidFill>
              </a:rPr>
              <a:t>Por las razones antes referidas, se revisará integralmente el procedimiento denominado Elaboración de resolución de desistimiento, con el fin de estudiar no solo el aspecto planteado, sino otros como el de la remisión de comunicaciones a la Superintendencia de Servicios Públicos Domiciliarios, a efectos de adecuar el procedimiento a la Ley y eliminar las referencias que resulten contrarias al procedimiento legal</a:t>
            </a:r>
            <a:r>
              <a:rPr lang="es-ES_tradnl" sz="1400" i="1" dirty="0" smtClean="0">
                <a:solidFill>
                  <a:schemeClr val="tx1"/>
                </a:solidFill>
              </a:rPr>
              <a:t>.”</a:t>
            </a:r>
          </a:p>
          <a:p>
            <a:pPr algn="just"/>
            <a:endParaRPr lang="es-ES" sz="1400" i="1" dirty="0">
              <a:solidFill>
                <a:schemeClr val="tx1"/>
              </a:solidFill>
            </a:endParaRPr>
          </a:p>
        </p:txBody>
      </p:sp>
    </p:spTree>
    <p:extLst>
      <p:ext uri="{BB962C8B-B14F-4D97-AF65-F5344CB8AC3E}">
        <p14:creationId xmlns:p14="http://schemas.microsoft.com/office/powerpoint/2010/main" val="2570297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59532" y="188640"/>
            <a:ext cx="8424936"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419" sz="2800" dirty="0" smtClean="0"/>
              <a:t>OBSERVACIONES DE LA AUDITORÍA</a:t>
            </a:r>
            <a:endParaRPr lang="es-ES" sz="2800" dirty="0"/>
          </a:p>
        </p:txBody>
      </p:sp>
      <p:graphicFrame>
        <p:nvGraphicFramePr>
          <p:cNvPr id="6" name="Gráfico 5"/>
          <p:cNvGraphicFramePr/>
          <p:nvPr>
            <p:extLst>
              <p:ext uri="{D42A27DB-BD31-4B8C-83A1-F6EECF244321}">
                <p14:modId xmlns:p14="http://schemas.microsoft.com/office/powerpoint/2010/main" val="773072365"/>
              </p:ext>
            </p:extLst>
          </p:nvPr>
        </p:nvGraphicFramePr>
        <p:xfrm>
          <a:off x="359532" y="836712"/>
          <a:ext cx="8424936"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3865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552" y="260648"/>
            <a:ext cx="7992888"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419" sz="2800" dirty="0">
                <a:solidFill>
                  <a:schemeClr val="dk1"/>
                </a:solidFill>
                <a:latin typeface="+mn-lt"/>
              </a:rPr>
              <a:t>OBSERVACIONES DE LA AUDITORÍA </a:t>
            </a:r>
            <a:endParaRPr lang="es-ES" sz="2800" dirty="0">
              <a:solidFill>
                <a:schemeClr val="dk1"/>
              </a:solidFill>
              <a:latin typeface="+mn-lt"/>
            </a:endParaRPr>
          </a:p>
        </p:txBody>
      </p:sp>
      <p:graphicFrame>
        <p:nvGraphicFramePr>
          <p:cNvPr id="5" name="Gráfico 4"/>
          <p:cNvGraphicFramePr/>
          <p:nvPr>
            <p:extLst>
              <p:ext uri="{D42A27DB-BD31-4B8C-83A1-F6EECF244321}">
                <p14:modId xmlns:p14="http://schemas.microsoft.com/office/powerpoint/2010/main" val="3704657066"/>
              </p:ext>
            </p:extLst>
          </p:nvPr>
        </p:nvGraphicFramePr>
        <p:xfrm>
          <a:off x="539552" y="1052736"/>
          <a:ext cx="7992888"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00907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95536" y="332656"/>
            <a:ext cx="8170395"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419" sz="2800" dirty="0" smtClean="0"/>
              <a:t>OBSERVACIONES DE LA AUDITORÍA</a:t>
            </a:r>
            <a:endParaRPr lang="es-ES" sz="2800" dirty="0"/>
          </a:p>
        </p:txBody>
      </p:sp>
      <p:graphicFrame>
        <p:nvGraphicFramePr>
          <p:cNvPr id="5" name="Gráfico 4"/>
          <p:cNvGraphicFramePr/>
          <p:nvPr>
            <p:extLst>
              <p:ext uri="{D42A27DB-BD31-4B8C-83A1-F6EECF244321}">
                <p14:modId xmlns:p14="http://schemas.microsoft.com/office/powerpoint/2010/main" val="4039211891"/>
              </p:ext>
            </p:extLst>
          </p:nvPr>
        </p:nvGraphicFramePr>
        <p:xfrm>
          <a:off x="395535" y="1484784"/>
          <a:ext cx="8170395"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8939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79512" y="1052736"/>
            <a:ext cx="8697638" cy="366254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endParaRPr lang="es-419" sz="4800" b="1" dirty="0" smtClean="0"/>
          </a:p>
          <a:p>
            <a:pPr lvl="0" algn="ctr"/>
            <a:r>
              <a:rPr lang="es-419" sz="8800" b="1" dirty="0" smtClean="0"/>
              <a:t>ANEXOS</a:t>
            </a:r>
            <a:endParaRPr lang="es-419" sz="4800" b="1" dirty="0" smtClean="0"/>
          </a:p>
          <a:p>
            <a:pPr lvl="0" algn="ctr"/>
            <a:endParaRPr lang="es-419" sz="4800" b="1" dirty="0" smtClean="0"/>
          </a:p>
          <a:p>
            <a:pPr lvl="0" algn="ctr"/>
            <a:endParaRPr lang="es-419" sz="4800" b="1" dirty="0"/>
          </a:p>
        </p:txBody>
      </p:sp>
    </p:spTree>
    <p:extLst>
      <p:ext uri="{BB962C8B-B14F-4D97-AF65-F5344CB8AC3E}">
        <p14:creationId xmlns:p14="http://schemas.microsoft.com/office/powerpoint/2010/main" val="1329360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419" sz="4800" b="1" dirty="0" smtClean="0"/>
              <a:t>ANEXO 1 </a:t>
            </a:r>
            <a:endParaRPr lang="es-ES" sz="4800" b="1" dirty="0"/>
          </a:p>
        </p:txBody>
      </p:sp>
      <p:graphicFrame>
        <p:nvGraphicFramePr>
          <p:cNvPr id="3" name="Tabla 2"/>
          <p:cNvGraphicFramePr>
            <a:graphicFrameLocks noGrp="1"/>
          </p:cNvGraphicFramePr>
          <p:nvPr>
            <p:extLst>
              <p:ext uri="{D42A27DB-BD31-4B8C-83A1-F6EECF244321}">
                <p14:modId xmlns:p14="http://schemas.microsoft.com/office/powerpoint/2010/main" val="69533419"/>
              </p:ext>
            </p:extLst>
          </p:nvPr>
        </p:nvGraphicFramePr>
        <p:xfrm>
          <a:off x="180078" y="1196750"/>
          <a:ext cx="8727732" cy="4608513"/>
        </p:xfrm>
        <a:graphic>
          <a:graphicData uri="http://schemas.openxmlformats.org/drawingml/2006/table">
            <a:tbl>
              <a:tblPr firstRow="1" bandRow="1">
                <a:tableStyleId>{5C22544A-7EE6-4342-B048-85BDC9FD1C3A}</a:tableStyleId>
              </a:tblPr>
              <a:tblGrid>
                <a:gridCol w="2181933">
                  <a:extLst>
                    <a:ext uri="{9D8B030D-6E8A-4147-A177-3AD203B41FA5}">
                      <a16:colId xmlns:a16="http://schemas.microsoft.com/office/drawing/2014/main" val="135315112"/>
                    </a:ext>
                  </a:extLst>
                </a:gridCol>
                <a:gridCol w="2786053">
                  <a:extLst>
                    <a:ext uri="{9D8B030D-6E8A-4147-A177-3AD203B41FA5}">
                      <a16:colId xmlns:a16="http://schemas.microsoft.com/office/drawing/2014/main" val="4252533286"/>
                    </a:ext>
                  </a:extLst>
                </a:gridCol>
                <a:gridCol w="2088232">
                  <a:extLst>
                    <a:ext uri="{9D8B030D-6E8A-4147-A177-3AD203B41FA5}">
                      <a16:colId xmlns:a16="http://schemas.microsoft.com/office/drawing/2014/main" val="2448683074"/>
                    </a:ext>
                  </a:extLst>
                </a:gridCol>
                <a:gridCol w="1671514">
                  <a:extLst>
                    <a:ext uri="{9D8B030D-6E8A-4147-A177-3AD203B41FA5}">
                      <a16:colId xmlns:a16="http://schemas.microsoft.com/office/drawing/2014/main" val="4140210118"/>
                    </a:ext>
                  </a:extLst>
                </a:gridCol>
              </a:tblGrid>
              <a:tr h="2178559">
                <a:tc>
                  <a:txBody>
                    <a:bodyPr/>
                    <a:lstStyle/>
                    <a:p>
                      <a:pPr algn="ctr"/>
                      <a:endParaRPr lang="es-419" sz="1800" b="1" kern="1200" dirty="0" smtClean="0">
                        <a:solidFill>
                          <a:schemeClr val="lt1"/>
                        </a:solidFill>
                        <a:latin typeface="+mn-lt"/>
                        <a:ea typeface="+mn-ea"/>
                        <a:cs typeface="+mn-cs"/>
                      </a:endParaRPr>
                    </a:p>
                    <a:p>
                      <a:pPr algn="ctr"/>
                      <a:r>
                        <a:rPr lang="es-419" sz="1800" b="1" kern="1200" dirty="0" smtClean="0">
                          <a:solidFill>
                            <a:schemeClr val="lt1"/>
                          </a:solidFill>
                          <a:latin typeface="+mn-lt"/>
                          <a:ea typeface="+mn-ea"/>
                          <a:cs typeface="+mn-cs"/>
                        </a:rPr>
                        <a:t>Solicitud de TRASH GLOBAL S.A. E.S.P.</a:t>
                      </a:r>
                    </a:p>
                    <a:p>
                      <a:pPr marL="0" marR="0" indent="0" algn="ctr" defTabSz="914400" rtl="0" eaLnBrk="1" fontAlgn="auto" latinLnBrk="0" hangingPunct="1">
                        <a:lnSpc>
                          <a:spcPct val="100000"/>
                        </a:lnSpc>
                        <a:spcBef>
                          <a:spcPts val="0"/>
                        </a:spcBef>
                        <a:spcAft>
                          <a:spcPts val="0"/>
                        </a:spcAft>
                        <a:buClrTx/>
                        <a:buSzTx/>
                        <a:buFontTx/>
                        <a:buNone/>
                        <a:tabLst/>
                        <a:defRPr/>
                      </a:pPr>
                      <a:r>
                        <a:rPr lang="es-419" sz="1800" b="1" kern="1200" dirty="0" smtClean="0">
                          <a:solidFill>
                            <a:schemeClr val="lt1"/>
                          </a:solidFill>
                          <a:latin typeface="+mn-lt"/>
                          <a:ea typeface="+mn-ea"/>
                          <a:cs typeface="+mn-cs"/>
                        </a:rPr>
                        <a:t>Radicado N° </a:t>
                      </a:r>
                      <a:endParaRPr lang="es-ES" sz="1800" b="1" kern="1200" dirty="0" smtClean="0">
                        <a:solidFill>
                          <a:schemeClr val="lt1"/>
                        </a:solidFill>
                        <a:latin typeface="+mn-lt"/>
                        <a:ea typeface="+mn-ea"/>
                        <a:cs typeface="+mn-cs"/>
                      </a:endParaRPr>
                    </a:p>
                  </a:txBody>
                  <a:tcPr>
                    <a:solidFill>
                      <a:schemeClr val="accent5"/>
                    </a:solidFill>
                  </a:tcPr>
                </a:tc>
                <a:tc>
                  <a:txBody>
                    <a:bodyPr/>
                    <a:lstStyle/>
                    <a:p>
                      <a:pPr algn="ctr"/>
                      <a:endParaRPr lang="es-419" sz="1800" b="1" kern="1200" dirty="0" smtClean="0">
                        <a:solidFill>
                          <a:schemeClr val="lt1"/>
                        </a:solidFill>
                        <a:latin typeface="+mn-lt"/>
                        <a:ea typeface="+mn-ea"/>
                        <a:cs typeface="+mn-cs"/>
                      </a:endParaRPr>
                    </a:p>
                    <a:p>
                      <a:pPr algn="ctr"/>
                      <a:r>
                        <a:rPr lang="es-419" sz="1800" b="1" kern="1200" dirty="0" smtClean="0">
                          <a:solidFill>
                            <a:schemeClr val="lt1"/>
                          </a:solidFill>
                          <a:latin typeface="+mn-lt"/>
                          <a:ea typeface="+mn-ea"/>
                          <a:cs typeface="+mn-cs"/>
                        </a:rPr>
                        <a:t>Requerimiento de la UAE-CRA</a:t>
                      </a:r>
                    </a:p>
                    <a:p>
                      <a:pPr algn="ctr"/>
                      <a:r>
                        <a:rPr lang="es-419" sz="1800" b="1" kern="1200" dirty="0" smtClean="0">
                          <a:solidFill>
                            <a:schemeClr val="lt1"/>
                          </a:solidFill>
                          <a:latin typeface="+mn-lt"/>
                          <a:ea typeface="+mn-ea"/>
                          <a:cs typeface="+mn-cs"/>
                        </a:rPr>
                        <a:t>Radicado N° </a:t>
                      </a:r>
                      <a:endParaRPr lang="es-ES" sz="1800" b="1" kern="1200" dirty="0" smtClean="0">
                        <a:solidFill>
                          <a:schemeClr val="lt1"/>
                        </a:solidFill>
                        <a:latin typeface="+mn-lt"/>
                        <a:ea typeface="+mn-ea"/>
                        <a:cs typeface="+mn-cs"/>
                      </a:endParaRPr>
                    </a:p>
                  </a:txBody>
                  <a:tcPr>
                    <a:solidFill>
                      <a:schemeClr val="accent5"/>
                    </a:solidFill>
                  </a:tcPr>
                </a:tc>
                <a:tc>
                  <a:txBody>
                    <a:bodyPr/>
                    <a:lstStyle/>
                    <a:p>
                      <a:pPr algn="ctr"/>
                      <a:endParaRPr lang="es-419" dirty="0" smtClean="0"/>
                    </a:p>
                    <a:p>
                      <a:pPr algn="ctr"/>
                      <a:r>
                        <a:rPr lang="es-419" dirty="0" smtClean="0"/>
                        <a:t>Términos de</a:t>
                      </a:r>
                      <a:r>
                        <a:rPr lang="es-419" baseline="0" dirty="0" smtClean="0"/>
                        <a:t> la ley  1437 de 2011 artículo 17</a:t>
                      </a:r>
                      <a:endParaRPr lang="es-ES" dirty="0"/>
                    </a:p>
                  </a:txBody>
                  <a:tcPr>
                    <a:solidFill>
                      <a:schemeClr val="accent5"/>
                    </a:solidFill>
                  </a:tcPr>
                </a:tc>
                <a:tc>
                  <a:txBody>
                    <a:bodyPr/>
                    <a:lstStyle/>
                    <a:p>
                      <a:pPr algn="ctr"/>
                      <a:endParaRPr lang="es-419" dirty="0" smtClean="0"/>
                    </a:p>
                    <a:p>
                      <a:pPr algn="ctr"/>
                      <a:r>
                        <a:rPr lang="es-419" dirty="0" smtClean="0"/>
                        <a:t>Días </a:t>
                      </a:r>
                    </a:p>
                    <a:p>
                      <a:pPr algn="ctr"/>
                      <a:r>
                        <a:rPr lang="es-419" dirty="0" smtClean="0"/>
                        <a:t>Extemporáneos</a:t>
                      </a:r>
                      <a:endParaRPr lang="es-ES" dirty="0"/>
                    </a:p>
                  </a:txBody>
                  <a:tcPr>
                    <a:solidFill>
                      <a:schemeClr val="accent5"/>
                    </a:solidFill>
                  </a:tcPr>
                </a:tc>
                <a:extLst>
                  <a:ext uri="{0D108BD9-81ED-4DB2-BD59-A6C34878D82A}">
                    <a16:rowId xmlns:a16="http://schemas.microsoft.com/office/drawing/2014/main" val="1567705759"/>
                  </a:ext>
                </a:extLst>
              </a:tr>
              <a:tr h="2429954">
                <a:tc>
                  <a:txBody>
                    <a:bodyPr/>
                    <a:lstStyle/>
                    <a:p>
                      <a:pPr algn="ctr"/>
                      <a:endParaRPr lang="es-CO" sz="1800" kern="1200" dirty="0" smtClean="0">
                        <a:solidFill>
                          <a:schemeClr val="bg1"/>
                        </a:solidFill>
                        <a:effectLst/>
                        <a:latin typeface="+mn-lt"/>
                        <a:ea typeface="+mn-ea"/>
                        <a:cs typeface="+mn-cs"/>
                      </a:endParaRPr>
                    </a:p>
                    <a:p>
                      <a:pPr algn="ctr"/>
                      <a:r>
                        <a:rPr lang="es-CO" sz="1800" kern="1200" dirty="0" smtClean="0">
                          <a:solidFill>
                            <a:schemeClr val="bg1"/>
                          </a:solidFill>
                          <a:effectLst/>
                          <a:latin typeface="+mn-lt"/>
                          <a:ea typeface="+mn-ea"/>
                          <a:cs typeface="+mn-cs"/>
                        </a:rPr>
                        <a:t>20173210029952 de fecha 16 de marzo de 2017</a:t>
                      </a:r>
                      <a:endParaRPr lang="es-ES" sz="1800" b="1" kern="1200" dirty="0">
                        <a:solidFill>
                          <a:schemeClr val="bg1"/>
                        </a:solidFill>
                        <a:latin typeface="+mn-lt"/>
                        <a:ea typeface="+mn-ea"/>
                        <a:cs typeface="+mn-cs"/>
                      </a:endParaRPr>
                    </a:p>
                  </a:txBody>
                  <a:tcPr>
                    <a:solidFill>
                      <a:schemeClr val="accent5"/>
                    </a:solidFill>
                  </a:tcPr>
                </a:tc>
                <a:tc>
                  <a:txBody>
                    <a:bodyPr/>
                    <a:lstStyle/>
                    <a:p>
                      <a:pPr marL="0" algn="ctr" defTabSz="914400" rtl="0" eaLnBrk="1" latinLnBrk="0" hangingPunct="1"/>
                      <a:endParaRPr lang="es-CO" sz="1800" kern="1200" dirty="0" smtClean="0">
                        <a:solidFill>
                          <a:schemeClr val="bg1"/>
                        </a:solidFill>
                        <a:effectLst/>
                        <a:latin typeface="+mn-lt"/>
                        <a:ea typeface="+mn-ea"/>
                        <a:cs typeface="+mn-cs"/>
                      </a:endParaRPr>
                    </a:p>
                    <a:p>
                      <a:pPr marL="0" algn="ctr" defTabSz="914400" rtl="0" eaLnBrk="1" latinLnBrk="0" hangingPunct="1"/>
                      <a:r>
                        <a:rPr lang="es-CO" sz="1800" kern="1200" dirty="0" smtClean="0">
                          <a:solidFill>
                            <a:schemeClr val="bg1"/>
                          </a:solidFill>
                          <a:effectLst/>
                          <a:latin typeface="+mn-lt"/>
                          <a:ea typeface="+mn-ea"/>
                          <a:cs typeface="+mn-cs"/>
                        </a:rPr>
                        <a:t>20172110014001 de fecha 31 de marzo de 2017</a:t>
                      </a:r>
                      <a:r>
                        <a:rPr lang="es-CO" sz="1800" kern="1200" baseline="0" dirty="0" smtClean="0">
                          <a:solidFill>
                            <a:schemeClr val="bg1"/>
                          </a:solidFill>
                          <a:effectLst/>
                          <a:latin typeface="+mn-lt"/>
                          <a:ea typeface="+mn-ea"/>
                          <a:cs typeface="+mn-cs"/>
                        </a:rPr>
                        <a:t> y enviada el 3 de abril de 2017</a:t>
                      </a:r>
                      <a:endParaRPr lang="es-ES" sz="1800" kern="1200" dirty="0">
                        <a:solidFill>
                          <a:schemeClr val="bg1"/>
                        </a:solidFill>
                        <a:effectLst/>
                        <a:latin typeface="+mn-lt"/>
                        <a:ea typeface="+mn-ea"/>
                        <a:cs typeface="+mn-cs"/>
                      </a:endParaRPr>
                    </a:p>
                  </a:txBody>
                  <a:tcPr>
                    <a:solidFill>
                      <a:schemeClr val="accent5"/>
                    </a:solidFill>
                  </a:tcPr>
                </a:tc>
                <a:tc>
                  <a:txBody>
                    <a:bodyPr/>
                    <a:lstStyle/>
                    <a:p>
                      <a:pPr marL="0" algn="ctr" defTabSz="914400" rtl="0" eaLnBrk="1" latinLnBrk="0" hangingPunct="1"/>
                      <a:endParaRPr lang="es-419" sz="1800" kern="1200" dirty="0" smtClean="0">
                        <a:solidFill>
                          <a:schemeClr val="bg1"/>
                        </a:solidFill>
                        <a:effectLst/>
                        <a:latin typeface="+mn-lt"/>
                        <a:ea typeface="+mn-ea"/>
                        <a:cs typeface="+mn-cs"/>
                      </a:endParaRPr>
                    </a:p>
                    <a:p>
                      <a:pPr marL="0" algn="ctr" defTabSz="914400" rtl="0" eaLnBrk="1" latinLnBrk="0" hangingPunct="1"/>
                      <a:r>
                        <a:rPr lang="es-419" sz="1800" kern="1200" dirty="0" smtClean="0">
                          <a:solidFill>
                            <a:schemeClr val="bg1"/>
                          </a:solidFill>
                          <a:effectLst/>
                          <a:latin typeface="+mn-lt"/>
                          <a:ea typeface="+mn-ea"/>
                          <a:cs typeface="+mn-cs"/>
                        </a:rPr>
                        <a:t>10 días</a:t>
                      </a:r>
                      <a:endParaRPr lang="es-ES" sz="1800" kern="1200" dirty="0">
                        <a:solidFill>
                          <a:schemeClr val="bg1"/>
                        </a:solidFill>
                        <a:effectLst/>
                        <a:latin typeface="+mn-lt"/>
                        <a:ea typeface="+mn-ea"/>
                        <a:cs typeface="+mn-cs"/>
                      </a:endParaRPr>
                    </a:p>
                  </a:txBody>
                  <a:tcPr>
                    <a:solidFill>
                      <a:schemeClr val="accent5"/>
                    </a:solidFill>
                  </a:tcPr>
                </a:tc>
                <a:tc>
                  <a:txBody>
                    <a:bodyPr/>
                    <a:lstStyle/>
                    <a:p>
                      <a:pPr algn="ctr"/>
                      <a:endParaRPr lang="es-419" dirty="0" smtClean="0">
                        <a:solidFill>
                          <a:schemeClr val="bg1"/>
                        </a:solidFill>
                      </a:endParaRPr>
                    </a:p>
                    <a:p>
                      <a:pPr algn="ctr"/>
                      <a:r>
                        <a:rPr lang="es-419" dirty="0" smtClean="0">
                          <a:solidFill>
                            <a:schemeClr val="bg1"/>
                          </a:solidFill>
                        </a:rPr>
                        <a:t>1 día</a:t>
                      </a:r>
                      <a:endParaRPr lang="es-ES" dirty="0">
                        <a:solidFill>
                          <a:schemeClr val="bg1"/>
                        </a:solidFill>
                      </a:endParaRPr>
                    </a:p>
                  </a:txBody>
                  <a:tcPr>
                    <a:solidFill>
                      <a:schemeClr val="accent5"/>
                    </a:solidFill>
                  </a:tcPr>
                </a:tc>
                <a:extLst>
                  <a:ext uri="{0D108BD9-81ED-4DB2-BD59-A6C34878D82A}">
                    <a16:rowId xmlns:a16="http://schemas.microsoft.com/office/drawing/2014/main" val="2310891014"/>
                  </a:ext>
                </a:extLst>
              </a:tr>
            </a:tbl>
          </a:graphicData>
        </a:graphic>
      </p:graphicFrame>
    </p:spTree>
    <p:extLst>
      <p:ext uri="{BB962C8B-B14F-4D97-AF65-F5344CB8AC3E}">
        <p14:creationId xmlns:p14="http://schemas.microsoft.com/office/powerpoint/2010/main" val="2078983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419" sz="4800" b="1" dirty="0" smtClean="0"/>
              <a:t>ANEXO 2 </a:t>
            </a:r>
            <a:endParaRPr lang="es-ES" sz="4800" b="1" dirty="0"/>
          </a:p>
        </p:txBody>
      </p:sp>
      <p:graphicFrame>
        <p:nvGraphicFramePr>
          <p:cNvPr id="3" name="Tabla 2"/>
          <p:cNvGraphicFramePr>
            <a:graphicFrameLocks noGrp="1"/>
          </p:cNvGraphicFramePr>
          <p:nvPr>
            <p:extLst>
              <p:ext uri="{D42A27DB-BD31-4B8C-83A1-F6EECF244321}">
                <p14:modId xmlns:p14="http://schemas.microsoft.com/office/powerpoint/2010/main" val="3718322353"/>
              </p:ext>
            </p:extLst>
          </p:nvPr>
        </p:nvGraphicFramePr>
        <p:xfrm>
          <a:off x="194842" y="1268760"/>
          <a:ext cx="8727732" cy="4536503"/>
        </p:xfrm>
        <a:graphic>
          <a:graphicData uri="http://schemas.openxmlformats.org/drawingml/2006/table">
            <a:tbl>
              <a:tblPr firstRow="1" bandRow="1">
                <a:tableStyleId>{5C22544A-7EE6-4342-B048-85BDC9FD1C3A}</a:tableStyleId>
              </a:tblPr>
              <a:tblGrid>
                <a:gridCol w="2720974">
                  <a:extLst>
                    <a:ext uri="{9D8B030D-6E8A-4147-A177-3AD203B41FA5}">
                      <a16:colId xmlns:a16="http://schemas.microsoft.com/office/drawing/2014/main" val="2574359279"/>
                    </a:ext>
                  </a:extLst>
                </a:gridCol>
                <a:gridCol w="2592288">
                  <a:extLst>
                    <a:ext uri="{9D8B030D-6E8A-4147-A177-3AD203B41FA5}">
                      <a16:colId xmlns:a16="http://schemas.microsoft.com/office/drawing/2014/main" val="4252533286"/>
                    </a:ext>
                  </a:extLst>
                </a:gridCol>
                <a:gridCol w="1728192">
                  <a:extLst>
                    <a:ext uri="{9D8B030D-6E8A-4147-A177-3AD203B41FA5}">
                      <a16:colId xmlns:a16="http://schemas.microsoft.com/office/drawing/2014/main" val="1344537169"/>
                    </a:ext>
                  </a:extLst>
                </a:gridCol>
                <a:gridCol w="1686278">
                  <a:extLst>
                    <a:ext uri="{9D8B030D-6E8A-4147-A177-3AD203B41FA5}">
                      <a16:colId xmlns:a16="http://schemas.microsoft.com/office/drawing/2014/main" val="4140210118"/>
                    </a:ext>
                  </a:extLst>
                </a:gridCol>
              </a:tblGrid>
              <a:tr h="2502898">
                <a:tc>
                  <a:txBody>
                    <a:bodyPr/>
                    <a:lstStyle/>
                    <a:p>
                      <a:pPr algn="ctr"/>
                      <a:r>
                        <a:rPr lang="es-419" sz="1800" b="1" kern="1200" dirty="0" smtClean="0">
                          <a:solidFill>
                            <a:schemeClr val="lt1"/>
                          </a:solidFill>
                          <a:latin typeface="+mn-lt"/>
                          <a:ea typeface="+mn-ea"/>
                          <a:cs typeface="+mn-cs"/>
                        </a:rPr>
                        <a:t>Radicado de la </a:t>
                      </a:r>
                    </a:p>
                    <a:p>
                      <a:pPr marL="0" marR="0" indent="0" algn="ctr" defTabSz="914400" rtl="0" eaLnBrk="1" fontAlgn="auto" latinLnBrk="0" hangingPunct="1">
                        <a:lnSpc>
                          <a:spcPct val="100000"/>
                        </a:lnSpc>
                        <a:spcBef>
                          <a:spcPts val="0"/>
                        </a:spcBef>
                        <a:spcAft>
                          <a:spcPts val="0"/>
                        </a:spcAft>
                        <a:buClrTx/>
                        <a:buSzTx/>
                        <a:buFontTx/>
                        <a:buNone/>
                        <a:tabLst/>
                        <a:defRPr/>
                      </a:pPr>
                      <a:r>
                        <a:rPr lang="es-419" sz="1800" b="1" kern="1200" dirty="0" smtClean="0">
                          <a:solidFill>
                            <a:schemeClr val="lt1"/>
                          </a:solidFill>
                          <a:latin typeface="+mn-lt"/>
                          <a:ea typeface="+mn-ea"/>
                          <a:cs typeface="+mn-cs"/>
                        </a:rPr>
                        <a:t>Empresa</a:t>
                      </a:r>
                      <a:r>
                        <a:rPr lang="es-419" sz="1800" b="1" kern="1200" baseline="0" dirty="0" smtClean="0">
                          <a:solidFill>
                            <a:schemeClr val="lt1"/>
                          </a:solidFill>
                          <a:latin typeface="+mn-lt"/>
                          <a:ea typeface="+mn-ea"/>
                          <a:cs typeface="+mn-cs"/>
                        </a:rPr>
                        <a:t> de Reciclaje, Aseo y Servicios de Montelibano REASER S.A. E.S.P</a:t>
                      </a:r>
                      <a:endParaRPr lang="es-ES" sz="1800" b="1" kern="1200" dirty="0" smtClean="0">
                        <a:solidFill>
                          <a:schemeClr val="lt1"/>
                        </a:solidFill>
                        <a:latin typeface="+mn-lt"/>
                        <a:ea typeface="+mn-ea"/>
                        <a:cs typeface="+mn-cs"/>
                      </a:endParaRPr>
                    </a:p>
                  </a:txBody>
                  <a:tcPr>
                    <a:solidFill>
                      <a:schemeClr val="accent5"/>
                    </a:solidFill>
                  </a:tcPr>
                </a:tc>
                <a:tc>
                  <a:txBody>
                    <a:bodyPr/>
                    <a:lstStyle/>
                    <a:p>
                      <a:pPr algn="ctr"/>
                      <a:r>
                        <a:rPr lang="es-419" sz="1800" b="1" kern="1200" dirty="0" smtClean="0">
                          <a:solidFill>
                            <a:schemeClr val="lt1"/>
                          </a:solidFill>
                          <a:latin typeface="+mn-lt"/>
                          <a:ea typeface="+mn-ea"/>
                          <a:cs typeface="+mn-cs"/>
                        </a:rPr>
                        <a:t>Requerimiento de la UAE-CRA</a:t>
                      </a:r>
                    </a:p>
                    <a:p>
                      <a:pPr algn="ctr"/>
                      <a:r>
                        <a:rPr lang="es-419" sz="1800" b="1" kern="1200" dirty="0" smtClean="0">
                          <a:solidFill>
                            <a:schemeClr val="lt1"/>
                          </a:solidFill>
                          <a:latin typeface="+mn-lt"/>
                          <a:ea typeface="+mn-ea"/>
                          <a:cs typeface="+mn-cs"/>
                        </a:rPr>
                        <a:t>Radicado N° </a:t>
                      </a:r>
                      <a:endParaRPr lang="es-ES" sz="1800" b="1" kern="1200" dirty="0" smtClean="0">
                        <a:solidFill>
                          <a:schemeClr val="lt1"/>
                        </a:solidFill>
                        <a:latin typeface="+mn-lt"/>
                        <a:ea typeface="+mn-ea"/>
                        <a:cs typeface="+mn-cs"/>
                      </a:endParaRPr>
                    </a:p>
                  </a:txBody>
                  <a:tcPr>
                    <a:solidFill>
                      <a:schemeClr val="accent5"/>
                    </a:solidFill>
                  </a:tcPr>
                </a:tc>
                <a:tc>
                  <a:txBody>
                    <a:bodyPr/>
                    <a:lstStyle/>
                    <a:p>
                      <a:pPr algn="ctr"/>
                      <a:r>
                        <a:rPr lang="es-419" dirty="0" smtClean="0"/>
                        <a:t>Términos de</a:t>
                      </a:r>
                      <a:r>
                        <a:rPr lang="es-419" baseline="0" dirty="0" smtClean="0"/>
                        <a:t> la ley  1437 de 2011 artículo 17</a:t>
                      </a:r>
                      <a:endParaRPr lang="es-ES" dirty="0"/>
                    </a:p>
                  </a:txBody>
                  <a:tcPr>
                    <a:solidFill>
                      <a:schemeClr val="accent5"/>
                    </a:solidFill>
                  </a:tcPr>
                </a:tc>
                <a:tc>
                  <a:txBody>
                    <a:bodyPr/>
                    <a:lstStyle/>
                    <a:p>
                      <a:pPr algn="ctr"/>
                      <a:r>
                        <a:rPr lang="es-419" dirty="0" smtClean="0"/>
                        <a:t>Días </a:t>
                      </a:r>
                    </a:p>
                    <a:p>
                      <a:pPr algn="ctr"/>
                      <a:r>
                        <a:rPr lang="es-419" dirty="0" smtClean="0"/>
                        <a:t>Extemporáneos</a:t>
                      </a:r>
                      <a:endParaRPr lang="es-ES" dirty="0"/>
                    </a:p>
                  </a:txBody>
                  <a:tcPr>
                    <a:solidFill>
                      <a:schemeClr val="accent5"/>
                    </a:solidFill>
                  </a:tcPr>
                </a:tc>
                <a:extLst>
                  <a:ext uri="{0D108BD9-81ED-4DB2-BD59-A6C34878D82A}">
                    <a16:rowId xmlns:a16="http://schemas.microsoft.com/office/drawing/2014/main" val="1567705759"/>
                  </a:ext>
                </a:extLst>
              </a:tr>
              <a:tr h="2033605">
                <a:tc>
                  <a:txBody>
                    <a:bodyPr/>
                    <a:lstStyle/>
                    <a:p>
                      <a:pPr marL="0" algn="ctr" defTabSz="914400" rtl="0" eaLnBrk="1" latinLnBrk="0" hangingPunct="1"/>
                      <a:r>
                        <a:rPr lang="es-CO" sz="1800" kern="1200" dirty="0" smtClean="0">
                          <a:solidFill>
                            <a:schemeClr val="bg1"/>
                          </a:solidFill>
                          <a:effectLst/>
                          <a:latin typeface="+mn-lt"/>
                          <a:ea typeface="+mn-ea"/>
                          <a:cs typeface="+mn-cs"/>
                        </a:rPr>
                        <a:t>20173210020442 de</a:t>
                      </a:r>
                      <a:r>
                        <a:rPr lang="es-CO" sz="1800" kern="1200" baseline="0" dirty="0" smtClean="0">
                          <a:solidFill>
                            <a:schemeClr val="bg1"/>
                          </a:solidFill>
                          <a:effectLst/>
                          <a:latin typeface="+mn-lt"/>
                          <a:ea typeface="+mn-ea"/>
                          <a:cs typeface="+mn-cs"/>
                        </a:rPr>
                        <a:t> fecha 23 de febrero de 2017.</a:t>
                      </a:r>
                      <a:endParaRPr lang="es-ES" sz="1800" b="0" kern="1200" baseline="0" dirty="0">
                        <a:solidFill>
                          <a:schemeClr val="bg1"/>
                        </a:solidFill>
                        <a:latin typeface="+mn-lt"/>
                        <a:ea typeface="+mn-ea"/>
                        <a:cs typeface="+mn-cs"/>
                      </a:endParaRPr>
                    </a:p>
                  </a:txBody>
                  <a:tcPr>
                    <a:solidFill>
                      <a:schemeClr val="accent5"/>
                    </a:solidFill>
                  </a:tcPr>
                </a:tc>
                <a:tc>
                  <a:txBody>
                    <a:bodyPr/>
                    <a:lstStyle/>
                    <a:p>
                      <a:pPr marL="0" algn="ctr" defTabSz="914400" rtl="0" eaLnBrk="1" latinLnBrk="0" hangingPunct="1"/>
                      <a:r>
                        <a:rPr lang="es-CO" sz="1800" b="0" kern="1200" baseline="0" dirty="0" smtClean="0">
                          <a:solidFill>
                            <a:schemeClr val="lt1"/>
                          </a:solidFill>
                          <a:latin typeface="+mn-lt"/>
                          <a:ea typeface="+mn-ea"/>
                          <a:cs typeface="+mn-cs"/>
                        </a:rPr>
                        <a:t>20172110010591 de fecha 14 de marzo de 2017 y enviado el 27 de marzo de 2017.</a:t>
                      </a:r>
                      <a:endParaRPr lang="es-ES" sz="1800" b="0" kern="1200" baseline="0" dirty="0">
                        <a:solidFill>
                          <a:schemeClr val="lt1"/>
                        </a:solidFill>
                        <a:latin typeface="+mn-lt"/>
                        <a:ea typeface="+mn-ea"/>
                        <a:cs typeface="+mn-cs"/>
                      </a:endParaRPr>
                    </a:p>
                  </a:txBody>
                  <a:tcPr>
                    <a:solidFill>
                      <a:schemeClr val="accent5"/>
                    </a:solidFill>
                  </a:tcPr>
                </a:tc>
                <a:tc>
                  <a:txBody>
                    <a:bodyPr/>
                    <a:lstStyle/>
                    <a:p>
                      <a:pPr marL="0" algn="ctr" defTabSz="914400" rtl="0" eaLnBrk="1" latinLnBrk="0" hangingPunct="1"/>
                      <a:r>
                        <a:rPr lang="es-419" sz="1800" kern="1200" dirty="0" smtClean="0">
                          <a:solidFill>
                            <a:schemeClr val="bg1"/>
                          </a:solidFill>
                          <a:effectLst/>
                          <a:latin typeface="+mn-lt"/>
                          <a:ea typeface="+mn-ea"/>
                          <a:cs typeface="+mn-cs"/>
                        </a:rPr>
                        <a:t>10 días</a:t>
                      </a:r>
                      <a:endParaRPr lang="es-ES" sz="1800" kern="1200" dirty="0">
                        <a:solidFill>
                          <a:schemeClr val="bg1"/>
                        </a:solidFill>
                        <a:effectLst/>
                        <a:latin typeface="+mn-lt"/>
                        <a:ea typeface="+mn-ea"/>
                        <a:cs typeface="+mn-cs"/>
                      </a:endParaRPr>
                    </a:p>
                  </a:txBody>
                  <a:tcPr>
                    <a:solidFill>
                      <a:schemeClr val="accent5"/>
                    </a:solidFill>
                  </a:tcPr>
                </a:tc>
                <a:tc>
                  <a:txBody>
                    <a:bodyPr/>
                    <a:lstStyle/>
                    <a:p>
                      <a:pPr algn="ctr"/>
                      <a:r>
                        <a:rPr lang="es-419" sz="1800" kern="1200" dirty="0" smtClean="0">
                          <a:solidFill>
                            <a:schemeClr val="bg1"/>
                          </a:solidFill>
                          <a:effectLst/>
                          <a:latin typeface="+mn-lt"/>
                          <a:ea typeface="+mn-ea"/>
                          <a:cs typeface="+mn-cs"/>
                        </a:rPr>
                        <a:t>11 días</a:t>
                      </a:r>
                      <a:endParaRPr lang="es-ES" sz="1800" kern="1200" dirty="0">
                        <a:solidFill>
                          <a:schemeClr val="bg1"/>
                        </a:solidFill>
                        <a:effectLst/>
                        <a:latin typeface="+mn-lt"/>
                        <a:ea typeface="+mn-ea"/>
                        <a:cs typeface="+mn-cs"/>
                      </a:endParaRPr>
                    </a:p>
                  </a:txBody>
                  <a:tcPr>
                    <a:solidFill>
                      <a:schemeClr val="accent5"/>
                    </a:solidFill>
                  </a:tcPr>
                </a:tc>
                <a:extLst>
                  <a:ext uri="{0D108BD9-81ED-4DB2-BD59-A6C34878D82A}">
                    <a16:rowId xmlns:a16="http://schemas.microsoft.com/office/drawing/2014/main" val="2310891014"/>
                  </a:ext>
                </a:extLst>
              </a:tr>
            </a:tbl>
          </a:graphicData>
        </a:graphic>
      </p:graphicFrame>
    </p:spTree>
    <p:extLst>
      <p:ext uri="{BB962C8B-B14F-4D97-AF65-F5344CB8AC3E}">
        <p14:creationId xmlns:p14="http://schemas.microsoft.com/office/powerpoint/2010/main" val="173321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467544" y="350838"/>
            <a:ext cx="8280920" cy="5847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419" sz="3200" b="1" dirty="0"/>
              <a:t>CRITERIOS DE LA AUDITORÍA</a:t>
            </a:r>
          </a:p>
        </p:txBody>
      </p:sp>
      <p:sp>
        <p:nvSpPr>
          <p:cNvPr id="2" name="CuadroTexto 1"/>
          <p:cNvSpPr txBox="1"/>
          <p:nvPr/>
        </p:nvSpPr>
        <p:spPr>
          <a:xfrm>
            <a:off x="467544" y="1124744"/>
            <a:ext cx="8280920" cy="437042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s-419" dirty="0">
              <a:cs typeface="Arial" panose="020B0604020202020204" pitchFamily="34" charset="0"/>
            </a:endParaRPr>
          </a:p>
          <a:p>
            <a:pPr algn="just">
              <a:tabLst>
                <a:tab pos="444500" algn="l"/>
              </a:tabLst>
            </a:pPr>
            <a:r>
              <a:rPr lang="es-CO" sz="2000" b="1" dirty="0">
                <a:cs typeface="Arial" panose="020B0604020202020204" pitchFamily="34" charset="0"/>
              </a:rPr>
              <a:t>1.- Ley 1755 de 2015</a:t>
            </a:r>
            <a:r>
              <a:rPr lang="es-CO" sz="2000" dirty="0">
                <a:cs typeface="Arial" panose="020B0604020202020204" pitchFamily="34" charset="0"/>
              </a:rPr>
              <a:t> </a:t>
            </a:r>
            <a:r>
              <a:rPr lang="es-CO" sz="2000" i="1" dirty="0">
                <a:cs typeface="Arial" panose="020B0604020202020204" pitchFamily="34" charset="0"/>
              </a:rPr>
              <a:t>“P</a:t>
            </a:r>
            <a:r>
              <a:rPr lang="es-ES" altLang="es-ES" sz="2000" i="1" dirty="0">
                <a:cs typeface="Arial" panose="020B0604020202020204" pitchFamily="34" charset="0"/>
              </a:rPr>
              <a:t>or medio de la cual se regula el Derecho Fundamental de Petición y se sustituye un título del Código de Procedimiento Administrativo y de lo Contencioso Administrativo”.</a:t>
            </a:r>
          </a:p>
          <a:p>
            <a:pPr algn="just">
              <a:tabLst>
                <a:tab pos="444500" algn="l"/>
              </a:tabLst>
            </a:pPr>
            <a:endParaRPr lang="es-419" sz="2000" dirty="0" smtClean="0">
              <a:solidFill>
                <a:schemeClr val="dk1"/>
              </a:solidFill>
              <a:cs typeface="Arial" panose="020B0604020202020204" pitchFamily="34" charset="0"/>
            </a:endParaRPr>
          </a:p>
          <a:p>
            <a:pPr algn="just">
              <a:tabLst>
                <a:tab pos="444500" algn="l"/>
              </a:tabLst>
            </a:pPr>
            <a:endParaRPr lang="es-419" sz="2000" dirty="0">
              <a:solidFill>
                <a:schemeClr val="dk1"/>
              </a:solidFill>
              <a:cs typeface="Arial" panose="020B0604020202020204" pitchFamily="34" charset="0"/>
            </a:endParaRPr>
          </a:p>
          <a:p>
            <a:pPr algn="just">
              <a:tabLst>
                <a:tab pos="444500" algn="l"/>
              </a:tabLst>
            </a:pPr>
            <a:r>
              <a:rPr lang="es-419" sz="2000" b="1" dirty="0">
                <a:solidFill>
                  <a:schemeClr val="dk1"/>
                </a:solidFill>
                <a:cs typeface="Arial" panose="020B0604020202020204" pitchFamily="34" charset="0"/>
              </a:rPr>
              <a:t>2.- Ley 1437 de 2011 </a:t>
            </a:r>
            <a:r>
              <a:rPr lang="es-419" sz="2000" i="1" dirty="0">
                <a:cs typeface="Arial" panose="020B0604020202020204" pitchFamily="34" charset="0"/>
              </a:rPr>
              <a:t>“Código de Procedimiento Administrativo y de lo Contencioso Administrativo</a:t>
            </a:r>
            <a:r>
              <a:rPr lang="es-419" sz="2000" i="1" dirty="0" smtClean="0">
                <a:cs typeface="Arial" panose="020B0604020202020204" pitchFamily="34" charset="0"/>
              </a:rPr>
              <a:t>”.</a:t>
            </a:r>
          </a:p>
          <a:p>
            <a:pPr algn="just">
              <a:tabLst>
                <a:tab pos="444500" algn="l"/>
              </a:tabLst>
            </a:pPr>
            <a:endParaRPr lang="es-419" sz="2000" i="1" dirty="0">
              <a:cs typeface="Arial" panose="020B0604020202020204" pitchFamily="34" charset="0"/>
            </a:endParaRPr>
          </a:p>
          <a:p>
            <a:pPr algn="just">
              <a:tabLst>
                <a:tab pos="444500" algn="l"/>
              </a:tabLst>
            </a:pPr>
            <a:endParaRPr lang="es-419" sz="2000" i="1" dirty="0">
              <a:cs typeface="Arial" panose="020B0604020202020204" pitchFamily="34" charset="0"/>
            </a:endParaRPr>
          </a:p>
          <a:p>
            <a:pPr algn="just">
              <a:tabLst>
                <a:tab pos="444500" algn="l"/>
              </a:tabLst>
            </a:pPr>
            <a:r>
              <a:rPr lang="es-419" sz="2000" b="1" dirty="0">
                <a:cs typeface="Arial" panose="020B0604020202020204" pitchFamily="34" charset="0"/>
              </a:rPr>
              <a:t>3.- Ley 142 de 1994</a:t>
            </a:r>
            <a:r>
              <a:rPr lang="es-419" sz="2000" dirty="0">
                <a:cs typeface="Arial" panose="020B0604020202020204" pitchFamily="34" charset="0"/>
              </a:rPr>
              <a:t> </a:t>
            </a:r>
            <a:r>
              <a:rPr lang="es-419" sz="2000" i="1" dirty="0">
                <a:cs typeface="Arial" panose="020B0604020202020204" pitchFamily="34" charset="0"/>
              </a:rPr>
              <a:t>“</a:t>
            </a:r>
            <a:r>
              <a:rPr lang="es-CO" sz="2000" i="1" dirty="0">
                <a:cs typeface="Arial" panose="020B0604020202020204" pitchFamily="34" charset="0"/>
              </a:rPr>
              <a:t>Por la cual se establece el régimen de los servicios públicos domiciliarios y se dictan otras disposiciones</a:t>
            </a:r>
            <a:r>
              <a:rPr lang="es-CO" sz="2000" i="1" dirty="0" smtClean="0">
                <a:cs typeface="Arial" panose="020B0604020202020204" pitchFamily="34" charset="0"/>
              </a:rPr>
              <a:t>”.</a:t>
            </a:r>
          </a:p>
          <a:p>
            <a:pPr algn="just">
              <a:tabLst>
                <a:tab pos="444500" algn="l"/>
              </a:tabLst>
            </a:pPr>
            <a:endParaRPr lang="es-CO" sz="2000" i="1" dirty="0">
              <a:cs typeface="Arial" panose="020B0604020202020204" pitchFamily="34" charset="0"/>
            </a:endParaRPr>
          </a:p>
          <a:p>
            <a:endParaRPr lang="es-ES" sz="2000" dirty="0"/>
          </a:p>
        </p:txBody>
      </p:sp>
    </p:spTree>
    <p:extLst>
      <p:ext uri="{BB962C8B-B14F-4D97-AF65-F5344CB8AC3E}">
        <p14:creationId xmlns:p14="http://schemas.microsoft.com/office/powerpoint/2010/main" val="308698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419" sz="4800" b="1" dirty="0" smtClean="0"/>
              <a:t>ANEXO 3 </a:t>
            </a:r>
            <a:endParaRPr lang="es-ES" sz="4800" b="1" dirty="0"/>
          </a:p>
        </p:txBody>
      </p:sp>
      <p:graphicFrame>
        <p:nvGraphicFramePr>
          <p:cNvPr id="3" name="Tabla 2"/>
          <p:cNvGraphicFramePr>
            <a:graphicFrameLocks noGrp="1"/>
          </p:cNvGraphicFramePr>
          <p:nvPr>
            <p:extLst>
              <p:ext uri="{D42A27DB-BD31-4B8C-83A1-F6EECF244321}">
                <p14:modId xmlns:p14="http://schemas.microsoft.com/office/powerpoint/2010/main" val="3124480017"/>
              </p:ext>
            </p:extLst>
          </p:nvPr>
        </p:nvGraphicFramePr>
        <p:xfrm>
          <a:off x="194843" y="1124744"/>
          <a:ext cx="8712968" cy="4320479"/>
        </p:xfrm>
        <a:graphic>
          <a:graphicData uri="http://schemas.openxmlformats.org/drawingml/2006/table">
            <a:tbl>
              <a:tblPr firstRow="1" bandRow="1">
                <a:tableStyleId>{5C22544A-7EE6-4342-B048-85BDC9FD1C3A}</a:tableStyleId>
              </a:tblPr>
              <a:tblGrid>
                <a:gridCol w="4593181">
                  <a:extLst>
                    <a:ext uri="{9D8B030D-6E8A-4147-A177-3AD203B41FA5}">
                      <a16:colId xmlns:a16="http://schemas.microsoft.com/office/drawing/2014/main" val="3111266544"/>
                    </a:ext>
                  </a:extLst>
                </a:gridCol>
                <a:gridCol w="2304256">
                  <a:extLst>
                    <a:ext uri="{9D8B030D-6E8A-4147-A177-3AD203B41FA5}">
                      <a16:colId xmlns:a16="http://schemas.microsoft.com/office/drawing/2014/main" val="4252533286"/>
                    </a:ext>
                  </a:extLst>
                </a:gridCol>
                <a:gridCol w="1815531">
                  <a:extLst>
                    <a:ext uri="{9D8B030D-6E8A-4147-A177-3AD203B41FA5}">
                      <a16:colId xmlns:a16="http://schemas.microsoft.com/office/drawing/2014/main" val="1012815676"/>
                    </a:ext>
                  </a:extLst>
                </a:gridCol>
              </a:tblGrid>
              <a:tr h="1276269">
                <a:tc>
                  <a:txBody>
                    <a:bodyPr/>
                    <a:lstStyle/>
                    <a:p>
                      <a:pPr algn="ctr"/>
                      <a:r>
                        <a:rPr lang="es-419" sz="1800" b="1" kern="1200" dirty="0" smtClean="0">
                          <a:solidFill>
                            <a:schemeClr val="lt1"/>
                          </a:solidFill>
                          <a:latin typeface="+mn-lt"/>
                          <a:ea typeface="+mn-ea"/>
                          <a:cs typeface="+mn-cs"/>
                        </a:rPr>
                        <a:t>Requerimiento de la UAE-CRA </a:t>
                      </a:r>
                    </a:p>
                    <a:p>
                      <a:pPr algn="ctr"/>
                      <a:r>
                        <a:rPr lang="es-CO" sz="1800" kern="1200" baseline="0" dirty="0" smtClean="0">
                          <a:solidFill>
                            <a:schemeClr val="bg1"/>
                          </a:solidFill>
                          <a:effectLst/>
                          <a:latin typeface="+mn-lt"/>
                          <a:ea typeface="+mn-ea"/>
                          <a:cs typeface="+mn-cs"/>
                        </a:rPr>
                        <a:t>Resolución N° 202 del 25 de mayo de 2017</a:t>
                      </a:r>
                      <a:endParaRPr lang="es-419" sz="1800" b="1" kern="1200" dirty="0" smtClean="0">
                        <a:solidFill>
                          <a:schemeClr val="lt1"/>
                        </a:solidFill>
                        <a:latin typeface="+mn-lt"/>
                        <a:ea typeface="+mn-ea"/>
                        <a:cs typeface="+mn-cs"/>
                      </a:endParaRPr>
                    </a:p>
                  </a:txBody>
                  <a:tcPr>
                    <a:solidFill>
                      <a:schemeClr val="accent5"/>
                    </a:solidFill>
                  </a:tcPr>
                </a:tc>
                <a:tc>
                  <a:txBody>
                    <a:bodyPr/>
                    <a:lstStyle/>
                    <a:p>
                      <a:pPr algn="ctr"/>
                      <a:r>
                        <a:rPr lang="es-419" sz="1800" b="1" kern="1200" dirty="0" smtClean="0">
                          <a:solidFill>
                            <a:schemeClr val="lt1"/>
                          </a:solidFill>
                          <a:latin typeface="+mn-lt"/>
                          <a:ea typeface="+mn-ea"/>
                          <a:cs typeface="+mn-cs"/>
                        </a:rPr>
                        <a:t>Términos ley 1437 de 2011 artículo 68</a:t>
                      </a:r>
                      <a:endParaRPr lang="es-ES" sz="1800" b="1" kern="1200" dirty="0" smtClean="0">
                        <a:solidFill>
                          <a:schemeClr val="lt1"/>
                        </a:solidFill>
                        <a:latin typeface="+mn-lt"/>
                        <a:ea typeface="+mn-ea"/>
                        <a:cs typeface="+mn-cs"/>
                      </a:endParaRPr>
                    </a:p>
                  </a:txBody>
                  <a:tcPr>
                    <a:solidFill>
                      <a:schemeClr val="accent5"/>
                    </a:solidFill>
                  </a:tcPr>
                </a:tc>
                <a:tc>
                  <a:txBody>
                    <a:bodyPr/>
                    <a:lstStyle/>
                    <a:p>
                      <a:pPr algn="ctr"/>
                      <a:r>
                        <a:rPr lang="es-419" dirty="0" smtClean="0"/>
                        <a:t>Días </a:t>
                      </a:r>
                    </a:p>
                    <a:p>
                      <a:pPr algn="ctr"/>
                      <a:r>
                        <a:rPr lang="es-419" dirty="0" smtClean="0"/>
                        <a:t>Extemporáneos</a:t>
                      </a:r>
                      <a:endParaRPr lang="es-ES" dirty="0"/>
                    </a:p>
                  </a:txBody>
                  <a:tcPr>
                    <a:solidFill>
                      <a:schemeClr val="accent5"/>
                    </a:solidFill>
                  </a:tcPr>
                </a:tc>
                <a:extLst>
                  <a:ext uri="{0D108BD9-81ED-4DB2-BD59-A6C34878D82A}">
                    <a16:rowId xmlns:a16="http://schemas.microsoft.com/office/drawing/2014/main" val="1567705759"/>
                  </a:ext>
                </a:extLst>
              </a:tr>
              <a:tr h="152210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600" b="0" kern="1200" dirty="0" smtClean="0">
                          <a:solidFill>
                            <a:schemeClr val="lt1"/>
                          </a:solidFill>
                          <a:latin typeface="+mn-lt"/>
                          <a:ea typeface="+mn-ea"/>
                          <a:cs typeface="+mn-cs"/>
                        </a:rPr>
                        <a:t>Radicado N° </a:t>
                      </a:r>
                      <a:r>
                        <a:rPr lang="es-CO" sz="1600" kern="1200" dirty="0" smtClean="0">
                          <a:solidFill>
                            <a:schemeClr val="bg1"/>
                          </a:solidFill>
                          <a:effectLst/>
                          <a:latin typeface="+mn-lt"/>
                          <a:ea typeface="+mn-ea"/>
                          <a:cs typeface="+mn-cs"/>
                        </a:rPr>
                        <a:t>20172110025781 de</a:t>
                      </a:r>
                      <a:r>
                        <a:rPr lang="es-CO" sz="1600" kern="1200" baseline="0" dirty="0" smtClean="0">
                          <a:solidFill>
                            <a:schemeClr val="bg1"/>
                          </a:solidFill>
                          <a:effectLst/>
                          <a:latin typeface="+mn-lt"/>
                          <a:ea typeface="+mn-ea"/>
                          <a:cs typeface="+mn-cs"/>
                        </a:rPr>
                        <a:t> fecha 26/5/2017 y enviado el 6/6/2017, se citó a SEACOR S.A. E.S.P. </a:t>
                      </a:r>
                    </a:p>
                  </a:txBody>
                  <a:tcPr>
                    <a:solidFill>
                      <a:schemeClr val="accent5"/>
                    </a:solidFill>
                  </a:tcPr>
                </a:tc>
                <a:tc>
                  <a:txBody>
                    <a:bodyPr/>
                    <a:lstStyle/>
                    <a:p>
                      <a:pPr marL="0" algn="ctr" defTabSz="914400" rtl="0" eaLnBrk="1" latinLnBrk="0" hangingPunct="1"/>
                      <a:r>
                        <a:rPr lang="es-419" sz="1600" b="0" kern="1200" baseline="0" dirty="0" smtClean="0">
                          <a:solidFill>
                            <a:schemeClr val="bg1"/>
                          </a:solidFill>
                          <a:latin typeface="+mn-lt"/>
                          <a:ea typeface="+mn-ea"/>
                          <a:cs typeface="+mn-cs"/>
                        </a:rPr>
                        <a:t>5 días</a:t>
                      </a:r>
                      <a:endParaRPr lang="es-ES" sz="1600" b="0" kern="1200" baseline="0" dirty="0">
                        <a:solidFill>
                          <a:schemeClr val="bg1"/>
                        </a:solidFill>
                        <a:latin typeface="+mn-lt"/>
                        <a:ea typeface="+mn-ea"/>
                        <a:cs typeface="+mn-cs"/>
                      </a:endParaRPr>
                    </a:p>
                  </a:txBody>
                  <a:tcPr>
                    <a:solidFill>
                      <a:schemeClr val="accent5"/>
                    </a:solidFill>
                  </a:tcPr>
                </a:tc>
                <a:tc>
                  <a:txBody>
                    <a:bodyPr/>
                    <a:lstStyle/>
                    <a:p>
                      <a:pPr marL="0" algn="ctr" defTabSz="914400" rtl="0" eaLnBrk="1" latinLnBrk="0" hangingPunct="1"/>
                      <a:r>
                        <a:rPr lang="es-419" sz="1600" kern="1200" dirty="0" smtClean="0">
                          <a:solidFill>
                            <a:schemeClr val="bg1"/>
                          </a:solidFill>
                          <a:effectLst/>
                          <a:latin typeface="+mn-lt"/>
                          <a:ea typeface="+mn-ea"/>
                          <a:cs typeface="+mn-cs"/>
                        </a:rPr>
                        <a:t>2 días</a:t>
                      </a:r>
                      <a:endParaRPr lang="es-ES" sz="1600" kern="1200" dirty="0">
                        <a:solidFill>
                          <a:schemeClr val="bg1"/>
                        </a:solidFill>
                        <a:effectLst/>
                        <a:latin typeface="+mn-lt"/>
                        <a:ea typeface="+mn-ea"/>
                        <a:cs typeface="+mn-cs"/>
                      </a:endParaRPr>
                    </a:p>
                  </a:txBody>
                  <a:tcPr>
                    <a:solidFill>
                      <a:schemeClr val="accent5"/>
                    </a:solidFill>
                  </a:tcPr>
                </a:tc>
                <a:extLst>
                  <a:ext uri="{0D108BD9-81ED-4DB2-BD59-A6C34878D82A}">
                    <a16:rowId xmlns:a16="http://schemas.microsoft.com/office/drawing/2014/main" val="2310891014"/>
                  </a:ext>
                </a:extLst>
              </a:tr>
              <a:tr h="152210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419" sz="1600" b="0" kern="1200" dirty="0" smtClean="0">
                          <a:solidFill>
                            <a:schemeClr val="lt1"/>
                          </a:solidFill>
                          <a:latin typeface="+mn-lt"/>
                          <a:ea typeface="+mn-ea"/>
                          <a:cs typeface="+mn-cs"/>
                        </a:rPr>
                        <a:t>Radicado N° </a:t>
                      </a:r>
                      <a:r>
                        <a:rPr lang="es-CO" sz="1600" b="0" kern="1200" dirty="0" smtClean="0">
                          <a:solidFill>
                            <a:schemeClr val="bg1"/>
                          </a:solidFill>
                          <a:effectLst/>
                          <a:latin typeface="+mn-lt"/>
                          <a:ea typeface="+mn-ea"/>
                          <a:cs typeface="+mn-cs"/>
                        </a:rPr>
                        <a:t>20172110025761 </a:t>
                      </a:r>
                      <a:r>
                        <a:rPr lang="es-CO" sz="1600" kern="1200" dirty="0" smtClean="0">
                          <a:solidFill>
                            <a:schemeClr val="bg1"/>
                          </a:solidFill>
                          <a:effectLst/>
                          <a:latin typeface="+mn-lt"/>
                          <a:ea typeface="+mn-ea"/>
                          <a:cs typeface="+mn-cs"/>
                        </a:rPr>
                        <a:t>de</a:t>
                      </a:r>
                      <a:r>
                        <a:rPr lang="es-CO" sz="1600" kern="1200" baseline="0" dirty="0" smtClean="0">
                          <a:solidFill>
                            <a:schemeClr val="bg1"/>
                          </a:solidFill>
                          <a:effectLst/>
                          <a:latin typeface="+mn-lt"/>
                          <a:ea typeface="+mn-ea"/>
                          <a:cs typeface="+mn-cs"/>
                        </a:rPr>
                        <a:t> fecha 26/5/2017 y enviado el 6/6/2017, se citó a REASER S.A. E.S.P.</a:t>
                      </a:r>
                    </a:p>
                  </a:txBody>
                  <a:tcPr>
                    <a:solidFill>
                      <a:schemeClr val="accent5"/>
                    </a:solidFill>
                  </a:tcPr>
                </a:tc>
                <a:tc>
                  <a:txBody>
                    <a:bodyPr/>
                    <a:lstStyle/>
                    <a:p>
                      <a:pPr marL="0" algn="ctr" defTabSz="914400" rtl="0" eaLnBrk="1" latinLnBrk="0" hangingPunct="1"/>
                      <a:r>
                        <a:rPr lang="es-419" sz="1600" b="0" kern="1200" baseline="0" dirty="0" smtClean="0">
                          <a:solidFill>
                            <a:schemeClr val="bg1"/>
                          </a:solidFill>
                          <a:latin typeface="+mn-lt"/>
                          <a:ea typeface="+mn-ea"/>
                          <a:cs typeface="+mn-cs"/>
                        </a:rPr>
                        <a:t>5 días</a:t>
                      </a:r>
                      <a:endParaRPr lang="es-ES" sz="1600" b="0" kern="1200" baseline="0" dirty="0">
                        <a:solidFill>
                          <a:schemeClr val="bg1"/>
                        </a:solidFill>
                        <a:latin typeface="+mn-lt"/>
                        <a:ea typeface="+mn-ea"/>
                        <a:cs typeface="+mn-cs"/>
                      </a:endParaRPr>
                    </a:p>
                  </a:txBody>
                  <a:tcPr>
                    <a:solidFill>
                      <a:schemeClr val="accent5"/>
                    </a:solidFill>
                  </a:tcPr>
                </a:tc>
                <a:tc>
                  <a:txBody>
                    <a:bodyPr/>
                    <a:lstStyle/>
                    <a:p>
                      <a:pPr marL="0" algn="ctr" defTabSz="914400" rtl="0" eaLnBrk="1" latinLnBrk="0" hangingPunct="1"/>
                      <a:r>
                        <a:rPr lang="es-419" sz="1600" kern="1200" dirty="0" smtClean="0">
                          <a:solidFill>
                            <a:schemeClr val="bg1"/>
                          </a:solidFill>
                          <a:effectLst/>
                          <a:latin typeface="+mn-lt"/>
                          <a:ea typeface="+mn-ea"/>
                          <a:cs typeface="+mn-cs"/>
                        </a:rPr>
                        <a:t>2 días</a:t>
                      </a:r>
                      <a:endParaRPr lang="es-ES" sz="1600" kern="1200" dirty="0">
                        <a:solidFill>
                          <a:schemeClr val="bg1"/>
                        </a:solidFill>
                        <a:effectLst/>
                        <a:latin typeface="+mn-lt"/>
                        <a:ea typeface="+mn-ea"/>
                        <a:cs typeface="+mn-cs"/>
                      </a:endParaRPr>
                    </a:p>
                  </a:txBody>
                  <a:tcPr>
                    <a:solidFill>
                      <a:schemeClr val="accent5"/>
                    </a:solidFill>
                  </a:tcPr>
                </a:tc>
                <a:extLst>
                  <a:ext uri="{0D108BD9-81ED-4DB2-BD59-A6C34878D82A}">
                    <a16:rowId xmlns:a16="http://schemas.microsoft.com/office/drawing/2014/main" val="71309492"/>
                  </a:ext>
                </a:extLst>
              </a:tr>
            </a:tbl>
          </a:graphicData>
        </a:graphic>
      </p:graphicFrame>
    </p:spTree>
    <p:extLst>
      <p:ext uri="{BB962C8B-B14F-4D97-AF65-F5344CB8AC3E}">
        <p14:creationId xmlns:p14="http://schemas.microsoft.com/office/powerpoint/2010/main" val="27552084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419" sz="4800" b="1" dirty="0" smtClean="0"/>
              <a:t>ANEXO 4 </a:t>
            </a:r>
            <a:endParaRPr lang="es-ES" sz="4800" b="1" dirty="0"/>
          </a:p>
        </p:txBody>
      </p:sp>
      <p:graphicFrame>
        <p:nvGraphicFramePr>
          <p:cNvPr id="3" name="Tabla 2"/>
          <p:cNvGraphicFramePr>
            <a:graphicFrameLocks noGrp="1"/>
          </p:cNvGraphicFramePr>
          <p:nvPr>
            <p:extLst>
              <p:ext uri="{D42A27DB-BD31-4B8C-83A1-F6EECF244321}">
                <p14:modId xmlns:p14="http://schemas.microsoft.com/office/powerpoint/2010/main" val="1878626220"/>
              </p:ext>
            </p:extLst>
          </p:nvPr>
        </p:nvGraphicFramePr>
        <p:xfrm>
          <a:off x="194842" y="1268760"/>
          <a:ext cx="8712970" cy="3960439"/>
        </p:xfrm>
        <a:graphic>
          <a:graphicData uri="http://schemas.openxmlformats.org/drawingml/2006/table">
            <a:tbl>
              <a:tblPr firstRow="1" bandRow="1">
                <a:tableStyleId>{5C22544A-7EE6-4342-B048-85BDC9FD1C3A}</a:tableStyleId>
              </a:tblPr>
              <a:tblGrid>
                <a:gridCol w="2440643">
                  <a:extLst>
                    <a:ext uri="{9D8B030D-6E8A-4147-A177-3AD203B41FA5}">
                      <a16:colId xmlns:a16="http://schemas.microsoft.com/office/drawing/2014/main" val="520800309"/>
                    </a:ext>
                  </a:extLst>
                </a:gridCol>
                <a:gridCol w="2342348">
                  <a:extLst>
                    <a:ext uri="{9D8B030D-6E8A-4147-A177-3AD203B41FA5}">
                      <a16:colId xmlns:a16="http://schemas.microsoft.com/office/drawing/2014/main" val="193226217"/>
                    </a:ext>
                  </a:extLst>
                </a:gridCol>
                <a:gridCol w="2114448">
                  <a:extLst>
                    <a:ext uri="{9D8B030D-6E8A-4147-A177-3AD203B41FA5}">
                      <a16:colId xmlns:a16="http://schemas.microsoft.com/office/drawing/2014/main" val="331501587"/>
                    </a:ext>
                  </a:extLst>
                </a:gridCol>
                <a:gridCol w="1815531">
                  <a:extLst>
                    <a:ext uri="{9D8B030D-6E8A-4147-A177-3AD203B41FA5}">
                      <a16:colId xmlns:a16="http://schemas.microsoft.com/office/drawing/2014/main" val="3921104171"/>
                    </a:ext>
                  </a:extLst>
                </a:gridCol>
              </a:tblGrid>
              <a:tr h="1721930">
                <a:tc>
                  <a:txBody>
                    <a:bodyPr/>
                    <a:lstStyle/>
                    <a:p>
                      <a:pPr algn="ctr"/>
                      <a:r>
                        <a:rPr lang="es-419" sz="1800" b="1" kern="1200" dirty="0" smtClean="0">
                          <a:solidFill>
                            <a:schemeClr val="lt1"/>
                          </a:solidFill>
                          <a:latin typeface="+mn-lt"/>
                          <a:ea typeface="+mn-ea"/>
                          <a:cs typeface="+mn-cs"/>
                        </a:rPr>
                        <a:t>Empresas Públicas</a:t>
                      </a:r>
                      <a:r>
                        <a:rPr lang="es-419" sz="1800" b="1" kern="1200" baseline="0" dirty="0" smtClean="0">
                          <a:solidFill>
                            <a:schemeClr val="lt1"/>
                          </a:solidFill>
                          <a:latin typeface="+mn-lt"/>
                          <a:ea typeface="+mn-ea"/>
                          <a:cs typeface="+mn-cs"/>
                        </a:rPr>
                        <a:t> de Medellín</a:t>
                      </a:r>
                      <a:endParaRPr lang="es-419" sz="1800" b="1" kern="1200" dirty="0" smtClean="0">
                        <a:solidFill>
                          <a:schemeClr val="lt1"/>
                        </a:solidFill>
                        <a:latin typeface="+mn-lt"/>
                        <a:ea typeface="+mn-ea"/>
                        <a:cs typeface="+mn-cs"/>
                      </a:endParaRPr>
                    </a:p>
                  </a:txBody>
                  <a:tcPr>
                    <a:solidFill>
                      <a:schemeClr val="accent5"/>
                    </a:solidFill>
                  </a:tcPr>
                </a:tc>
                <a:tc>
                  <a:txBody>
                    <a:bodyPr/>
                    <a:lstStyle/>
                    <a:p>
                      <a:pPr algn="ctr"/>
                      <a:r>
                        <a:rPr lang="es-419" sz="1800" b="1" kern="1200" dirty="0" smtClean="0">
                          <a:solidFill>
                            <a:schemeClr val="lt1"/>
                          </a:solidFill>
                          <a:latin typeface="+mn-lt"/>
                          <a:ea typeface="+mn-ea"/>
                          <a:cs typeface="+mn-cs"/>
                        </a:rPr>
                        <a:t>Requerimiento de la UAE-CRA</a:t>
                      </a:r>
                    </a:p>
                    <a:p>
                      <a:pPr algn="ctr"/>
                      <a:r>
                        <a:rPr lang="es-419" sz="1800" b="1" kern="1200" dirty="0" smtClean="0">
                          <a:solidFill>
                            <a:schemeClr val="lt1"/>
                          </a:solidFill>
                          <a:latin typeface="+mn-lt"/>
                          <a:ea typeface="+mn-ea"/>
                          <a:cs typeface="+mn-cs"/>
                        </a:rPr>
                        <a:t>Radicado N° </a:t>
                      </a:r>
                    </a:p>
                  </a:txBody>
                  <a:tcPr>
                    <a:solidFill>
                      <a:schemeClr val="accent5"/>
                    </a:solidFill>
                  </a:tcPr>
                </a:tc>
                <a:tc>
                  <a:txBody>
                    <a:bodyPr/>
                    <a:lstStyle/>
                    <a:p>
                      <a:pPr algn="ctr"/>
                      <a:r>
                        <a:rPr lang="es-419" dirty="0" smtClean="0"/>
                        <a:t>Términos de</a:t>
                      </a:r>
                      <a:r>
                        <a:rPr lang="es-419" baseline="0" dirty="0" smtClean="0"/>
                        <a:t> la ley  1437 de 2011 artículo 17</a:t>
                      </a:r>
                      <a:endParaRPr lang="es-ES" dirty="0"/>
                    </a:p>
                  </a:txBody>
                  <a:tcPr>
                    <a:solidFill>
                      <a:schemeClr val="accent5"/>
                    </a:solidFill>
                  </a:tcPr>
                </a:tc>
                <a:tc>
                  <a:txBody>
                    <a:bodyPr/>
                    <a:lstStyle/>
                    <a:p>
                      <a:pPr algn="ctr"/>
                      <a:r>
                        <a:rPr lang="es-419" dirty="0" smtClean="0"/>
                        <a:t>Días </a:t>
                      </a:r>
                    </a:p>
                    <a:p>
                      <a:pPr algn="ctr"/>
                      <a:r>
                        <a:rPr lang="es-419" dirty="0" smtClean="0"/>
                        <a:t>extemporáneos</a:t>
                      </a:r>
                      <a:endParaRPr lang="es-ES" dirty="0" smtClean="0"/>
                    </a:p>
                    <a:p>
                      <a:pPr algn="ctr"/>
                      <a:endParaRPr lang="es-ES" dirty="0"/>
                    </a:p>
                  </a:txBody>
                  <a:tcPr>
                    <a:solidFill>
                      <a:schemeClr val="accent5"/>
                    </a:solidFill>
                  </a:tcPr>
                </a:tc>
                <a:extLst>
                  <a:ext uri="{0D108BD9-81ED-4DB2-BD59-A6C34878D82A}">
                    <a16:rowId xmlns:a16="http://schemas.microsoft.com/office/drawing/2014/main" val="1567705759"/>
                  </a:ext>
                </a:extLst>
              </a:tr>
              <a:tr h="2238509">
                <a:tc>
                  <a:txBody>
                    <a:bodyPr/>
                    <a:lstStyle/>
                    <a:p>
                      <a:pPr marL="0" algn="ctr" defTabSz="914400" rtl="0" eaLnBrk="1" latinLnBrk="0" hangingPunct="1"/>
                      <a:r>
                        <a:rPr lang="es-CO" sz="1800" kern="1200" dirty="0" smtClean="0">
                          <a:solidFill>
                            <a:schemeClr val="bg1"/>
                          </a:solidFill>
                          <a:effectLst/>
                          <a:latin typeface="+mn-lt"/>
                          <a:ea typeface="+mn-ea"/>
                          <a:cs typeface="+mn-cs"/>
                        </a:rPr>
                        <a:t>20173210046222 del 12 de mayo de 2017.</a:t>
                      </a:r>
                      <a:endParaRPr lang="es-ES" sz="1800" b="0" kern="1200" baseline="0" dirty="0">
                        <a:solidFill>
                          <a:schemeClr val="bg1"/>
                        </a:solidFill>
                        <a:latin typeface="+mn-lt"/>
                        <a:ea typeface="+mn-ea"/>
                        <a:cs typeface="+mn-cs"/>
                      </a:endParaRPr>
                    </a:p>
                  </a:txBody>
                  <a:tcPr>
                    <a:solidFill>
                      <a:schemeClr val="accent5"/>
                    </a:solidFill>
                  </a:tcPr>
                </a:tc>
                <a:tc>
                  <a:txBody>
                    <a:bodyPr/>
                    <a:lstStyle/>
                    <a:p>
                      <a:pPr marL="0" algn="ctr" defTabSz="914400" rtl="0" eaLnBrk="1" latinLnBrk="0" hangingPunct="1"/>
                      <a:r>
                        <a:rPr lang="es-CO" sz="1800" kern="1200" dirty="0" smtClean="0">
                          <a:solidFill>
                            <a:schemeClr val="bg1"/>
                          </a:solidFill>
                          <a:effectLst/>
                          <a:latin typeface="+mn-lt"/>
                          <a:ea typeface="+mn-ea"/>
                          <a:cs typeface="+mn-cs"/>
                        </a:rPr>
                        <a:t>20174010025881 de fecha 26 de mayo de 2017 y enviada el 30 de mayo de 2017</a:t>
                      </a:r>
                      <a:endParaRPr lang="es-ES" sz="1800" b="0" kern="1200" baseline="0" dirty="0">
                        <a:solidFill>
                          <a:schemeClr val="bg1"/>
                        </a:solidFill>
                        <a:latin typeface="+mn-lt"/>
                        <a:ea typeface="+mn-ea"/>
                        <a:cs typeface="+mn-cs"/>
                      </a:endParaRPr>
                    </a:p>
                  </a:txBody>
                  <a:tcPr>
                    <a:solidFill>
                      <a:schemeClr val="accent5"/>
                    </a:solidFill>
                  </a:tcPr>
                </a:tc>
                <a:tc>
                  <a:txBody>
                    <a:bodyPr/>
                    <a:lstStyle/>
                    <a:p>
                      <a:pPr marL="0" algn="ctr" defTabSz="914400" rtl="0" eaLnBrk="1" latinLnBrk="0" hangingPunct="1"/>
                      <a:r>
                        <a:rPr lang="es-419" sz="1800" kern="1200" dirty="0" smtClean="0">
                          <a:solidFill>
                            <a:schemeClr val="bg1"/>
                          </a:solidFill>
                          <a:effectLst/>
                          <a:latin typeface="+mn-lt"/>
                          <a:ea typeface="+mn-ea"/>
                          <a:cs typeface="+mn-cs"/>
                        </a:rPr>
                        <a:t>10 días</a:t>
                      </a:r>
                      <a:endParaRPr lang="es-ES" sz="1800" kern="1200" dirty="0">
                        <a:solidFill>
                          <a:schemeClr val="bg1"/>
                        </a:solidFill>
                        <a:effectLst/>
                        <a:latin typeface="+mn-lt"/>
                        <a:ea typeface="+mn-ea"/>
                        <a:cs typeface="+mn-cs"/>
                      </a:endParaRPr>
                    </a:p>
                  </a:txBody>
                  <a:tcPr>
                    <a:solidFill>
                      <a:schemeClr val="accent5"/>
                    </a:solidFill>
                  </a:tcPr>
                </a:tc>
                <a:tc>
                  <a:txBody>
                    <a:bodyPr/>
                    <a:lstStyle/>
                    <a:p>
                      <a:pPr algn="ctr"/>
                      <a:r>
                        <a:rPr lang="es-419" sz="1800" kern="1200" dirty="0" smtClean="0">
                          <a:solidFill>
                            <a:schemeClr val="bg1"/>
                          </a:solidFill>
                          <a:effectLst/>
                          <a:latin typeface="+mn-lt"/>
                          <a:ea typeface="+mn-ea"/>
                          <a:cs typeface="+mn-cs"/>
                        </a:rPr>
                        <a:t>1 día</a:t>
                      </a:r>
                      <a:endParaRPr lang="es-ES" sz="1800" kern="1200" dirty="0">
                        <a:solidFill>
                          <a:schemeClr val="bg1"/>
                        </a:solidFill>
                        <a:effectLst/>
                        <a:latin typeface="+mn-lt"/>
                        <a:ea typeface="+mn-ea"/>
                        <a:cs typeface="+mn-cs"/>
                      </a:endParaRPr>
                    </a:p>
                  </a:txBody>
                  <a:tcPr>
                    <a:solidFill>
                      <a:schemeClr val="accent5"/>
                    </a:solidFill>
                  </a:tcPr>
                </a:tc>
                <a:extLst>
                  <a:ext uri="{0D108BD9-81ED-4DB2-BD59-A6C34878D82A}">
                    <a16:rowId xmlns:a16="http://schemas.microsoft.com/office/drawing/2014/main" val="2310891014"/>
                  </a:ext>
                </a:extLst>
              </a:tr>
            </a:tbl>
          </a:graphicData>
        </a:graphic>
      </p:graphicFrame>
    </p:spTree>
    <p:extLst>
      <p:ext uri="{BB962C8B-B14F-4D97-AF65-F5344CB8AC3E}">
        <p14:creationId xmlns:p14="http://schemas.microsoft.com/office/powerpoint/2010/main" val="4183102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419" sz="4800" b="1" dirty="0" smtClean="0"/>
              <a:t>ANEXO 5  </a:t>
            </a:r>
            <a:endParaRPr lang="es-ES" sz="4800" b="1" dirty="0"/>
          </a:p>
        </p:txBody>
      </p:sp>
      <p:graphicFrame>
        <p:nvGraphicFramePr>
          <p:cNvPr id="3" name="Tabla 2"/>
          <p:cNvGraphicFramePr>
            <a:graphicFrameLocks noGrp="1"/>
          </p:cNvGraphicFramePr>
          <p:nvPr>
            <p:extLst>
              <p:ext uri="{D42A27DB-BD31-4B8C-83A1-F6EECF244321}">
                <p14:modId xmlns:p14="http://schemas.microsoft.com/office/powerpoint/2010/main" val="1178559348"/>
              </p:ext>
            </p:extLst>
          </p:nvPr>
        </p:nvGraphicFramePr>
        <p:xfrm>
          <a:off x="194842" y="1124744"/>
          <a:ext cx="8712967" cy="4536503"/>
        </p:xfrm>
        <a:graphic>
          <a:graphicData uri="http://schemas.openxmlformats.org/drawingml/2006/table">
            <a:tbl>
              <a:tblPr firstRow="1" bandRow="1">
                <a:tableStyleId>{5C22544A-7EE6-4342-B048-85BDC9FD1C3A}</a:tableStyleId>
              </a:tblPr>
              <a:tblGrid>
                <a:gridCol w="2360934">
                  <a:extLst>
                    <a:ext uri="{9D8B030D-6E8A-4147-A177-3AD203B41FA5}">
                      <a16:colId xmlns:a16="http://schemas.microsoft.com/office/drawing/2014/main" val="3111266544"/>
                    </a:ext>
                  </a:extLst>
                </a:gridCol>
                <a:gridCol w="2664296">
                  <a:extLst>
                    <a:ext uri="{9D8B030D-6E8A-4147-A177-3AD203B41FA5}">
                      <a16:colId xmlns:a16="http://schemas.microsoft.com/office/drawing/2014/main" val="4252533286"/>
                    </a:ext>
                  </a:extLst>
                </a:gridCol>
                <a:gridCol w="1728192">
                  <a:extLst>
                    <a:ext uri="{9D8B030D-6E8A-4147-A177-3AD203B41FA5}">
                      <a16:colId xmlns:a16="http://schemas.microsoft.com/office/drawing/2014/main" val="1432190148"/>
                    </a:ext>
                  </a:extLst>
                </a:gridCol>
                <a:gridCol w="1959545">
                  <a:extLst>
                    <a:ext uri="{9D8B030D-6E8A-4147-A177-3AD203B41FA5}">
                      <a16:colId xmlns:a16="http://schemas.microsoft.com/office/drawing/2014/main" val="1012815676"/>
                    </a:ext>
                  </a:extLst>
                </a:gridCol>
              </a:tblGrid>
              <a:tr h="2623520">
                <a:tc>
                  <a:txBody>
                    <a:bodyPr/>
                    <a:lstStyle/>
                    <a:p>
                      <a:pPr algn="ctr"/>
                      <a:r>
                        <a:rPr lang="es-419" sz="1800" b="1" kern="1200" dirty="0" smtClean="0">
                          <a:solidFill>
                            <a:schemeClr val="lt1"/>
                          </a:solidFill>
                          <a:latin typeface="+mn-lt"/>
                          <a:ea typeface="+mn-ea"/>
                          <a:cs typeface="+mn-cs"/>
                        </a:rPr>
                        <a:t>Solicitud de la</a:t>
                      </a:r>
                    </a:p>
                    <a:p>
                      <a:pPr algn="ctr"/>
                      <a:r>
                        <a:rPr lang="es-CO" dirty="0" smtClean="0"/>
                        <a:t>Unidad de Servicios Públicos del Municipio de Santiago de Norte de Santander</a:t>
                      </a:r>
                      <a:r>
                        <a:rPr lang="es-ES" b="1" dirty="0" smtClean="0"/>
                        <a:t> </a:t>
                      </a:r>
                      <a:endParaRPr lang="es-ES" sz="1800" b="1" kern="1200" dirty="0" smtClean="0">
                        <a:solidFill>
                          <a:schemeClr val="lt1"/>
                        </a:solidFill>
                        <a:latin typeface="+mn-lt"/>
                        <a:ea typeface="+mn-ea"/>
                        <a:cs typeface="+mn-cs"/>
                      </a:endParaRPr>
                    </a:p>
                  </a:txBody>
                  <a:tcPr>
                    <a:solidFill>
                      <a:schemeClr val="accent5"/>
                    </a:solidFill>
                  </a:tcPr>
                </a:tc>
                <a:tc>
                  <a:txBody>
                    <a:bodyPr/>
                    <a:lstStyle/>
                    <a:p>
                      <a:pPr algn="ctr"/>
                      <a:r>
                        <a:rPr lang="es-419" sz="1800" b="1" kern="1200" dirty="0" smtClean="0">
                          <a:solidFill>
                            <a:schemeClr val="lt1"/>
                          </a:solidFill>
                          <a:latin typeface="+mn-lt"/>
                          <a:ea typeface="+mn-ea"/>
                          <a:cs typeface="+mn-cs"/>
                        </a:rPr>
                        <a:t>Requerimiento de la UAE-CRA </a:t>
                      </a:r>
                    </a:p>
                    <a:p>
                      <a:pPr algn="ctr"/>
                      <a:r>
                        <a:rPr lang="es-419" sz="1800" b="1" kern="1200" dirty="0" smtClean="0">
                          <a:solidFill>
                            <a:schemeClr val="lt1"/>
                          </a:solidFill>
                          <a:latin typeface="+mn-lt"/>
                          <a:ea typeface="+mn-ea"/>
                          <a:cs typeface="+mn-cs"/>
                        </a:rPr>
                        <a:t>Radicado N° </a:t>
                      </a:r>
                      <a:endParaRPr lang="es-ES" sz="1800" b="1" kern="1200" dirty="0" smtClean="0">
                        <a:solidFill>
                          <a:schemeClr val="lt1"/>
                        </a:solidFill>
                        <a:latin typeface="+mn-lt"/>
                        <a:ea typeface="+mn-ea"/>
                        <a:cs typeface="+mn-cs"/>
                      </a:endParaRPr>
                    </a:p>
                  </a:txBody>
                  <a:tcPr>
                    <a:solidFill>
                      <a:schemeClr val="accent5"/>
                    </a:solidFill>
                  </a:tcPr>
                </a:tc>
                <a:tc>
                  <a:txBody>
                    <a:bodyPr/>
                    <a:lstStyle/>
                    <a:p>
                      <a:pPr algn="ctr"/>
                      <a:r>
                        <a:rPr lang="es-419" dirty="0" smtClean="0"/>
                        <a:t>Término ley 1437 de 2011 artículo 17</a:t>
                      </a:r>
                      <a:endParaRPr lang="es-ES" dirty="0"/>
                    </a:p>
                  </a:txBody>
                  <a:tcPr>
                    <a:solidFill>
                      <a:schemeClr val="accent5"/>
                    </a:solidFill>
                  </a:tcPr>
                </a:tc>
                <a:tc>
                  <a:txBody>
                    <a:bodyPr/>
                    <a:lstStyle/>
                    <a:p>
                      <a:pPr algn="ctr"/>
                      <a:r>
                        <a:rPr lang="es-419" dirty="0" smtClean="0"/>
                        <a:t>Días Extemporáneos</a:t>
                      </a:r>
                      <a:endParaRPr lang="es-ES" dirty="0"/>
                    </a:p>
                  </a:txBody>
                  <a:tcPr>
                    <a:solidFill>
                      <a:schemeClr val="accent5"/>
                    </a:solidFill>
                  </a:tcPr>
                </a:tc>
                <a:extLst>
                  <a:ext uri="{0D108BD9-81ED-4DB2-BD59-A6C34878D82A}">
                    <a16:rowId xmlns:a16="http://schemas.microsoft.com/office/drawing/2014/main" val="1567705759"/>
                  </a:ext>
                </a:extLst>
              </a:tr>
              <a:tr h="19129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600" kern="1200" dirty="0" smtClean="0">
                          <a:solidFill>
                            <a:schemeClr val="bg1"/>
                          </a:solidFill>
                          <a:effectLst/>
                          <a:latin typeface="+mn-lt"/>
                          <a:ea typeface="+mn-ea"/>
                          <a:cs typeface="+mn-cs"/>
                        </a:rPr>
                        <a:t>20173210113002 de fecha 30 de noviembre de 2017</a:t>
                      </a:r>
                      <a:endParaRPr lang="es-CO" sz="1600" kern="1200" baseline="0" dirty="0" smtClean="0">
                        <a:solidFill>
                          <a:schemeClr val="bg1"/>
                        </a:solidFill>
                        <a:effectLst/>
                        <a:latin typeface="+mn-lt"/>
                        <a:ea typeface="+mn-ea"/>
                        <a:cs typeface="+mn-cs"/>
                      </a:endParaRPr>
                    </a:p>
                  </a:txBody>
                  <a:tcPr>
                    <a:solidFill>
                      <a:schemeClr val="accent5"/>
                    </a:solidFill>
                  </a:tcPr>
                </a:tc>
                <a:tc>
                  <a:txBody>
                    <a:bodyPr/>
                    <a:lstStyle/>
                    <a:p>
                      <a:pPr marL="0" algn="ctr" defTabSz="914400" rtl="0" eaLnBrk="1" latinLnBrk="0" hangingPunct="1"/>
                      <a:r>
                        <a:rPr lang="es-CO" sz="1600" kern="1200" dirty="0" smtClean="0">
                          <a:solidFill>
                            <a:schemeClr val="bg1"/>
                          </a:solidFill>
                          <a:effectLst/>
                          <a:latin typeface="+mn-lt"/>
                          <a:ea typeface="+mn-ea"/>
                          <a:cs typeface="+mn-cs"/>
                        </a:rPr>
                        <a:t>20172110072591 de fecha 15 de diciembre de 2017 y enviada el 18 de diciembre de 2017</a:t>
                      </a:r>
                      <a:endParaRPr lang="es-ES" sz="1600" b="0" kern="1200" baseline="0" dirty="0">
                        <a:solidFill>
                          <a:schemeClr val="bg1"/>
                        </a:solidFill>
                        <a:latin typeface="+mn-lt"/>
                        <a:ea typeface="+mn-ea"/>
                        <a:cs typeface="+mn-cs"/>
                      </a:endParaRPr>
                    </a:p>
                  </a:txBody>
                  <a:tcPr>
                    <a:solidFill>
                      <a:schemeClr val="accent5"/>
                    </a:solidFill>
                  </a:tcPr>
                </a:tc>
                <a:tc>
                  <a:txBody>
                    <a:bodyPr/>
                    <a:lstStyle/>
                    <a:p>
                      <a:pPr marL="0" algn="ctr" defTabSz="914400" rtl="0" eaLnBrk="1" latinLnBrk="0" hangingPunct="1"/>
                      <a:r>
                        <a:rPr lang="es-419" sz="1600" kern="1200" dirty="0" smtClean="0">
                          <a:solidFill>
                            <a:schemeClr val="bg1"/>
                          </a:solidFill>
                          <a:effectLst/>
                          <a:latin typeface="+mn-lt"/>
                          <a:ea typeface="+mn-ea"/>
                          <a:cs typeface="+mn-cs"/>
                        </a:rPr>
                        <a:t>10 días</a:t>
                      </a:r>
                      <a:endParaRPr lang="es-ES" sz="1600" kern="1200" dirty="0">
                        <a:solidFill>
                          <a:schemeClr val="bg1"/>
                        </a:solidFill>
                        <a:effectLst/>
                        <a:latin typeface="+mn-lt"/>
                        <a:ea typeface="+mn-ea"/>
                        <a:cs typeface="+mn-cs"/>
                      </a:endParaRPr>
                    </a:p>
                  </a:txBody>
                  <a:tcPr>
                    <a:solidFill>
                      <a:schemeClr val="accent5"/>
                    </a:solidFill>
                  </a:tcPr>
                </a:tc>
                <a:tc>
                  <a:txBody>
                    <a:bodyPr/>
                    <a:lstStyle/>
                    <a:p>
                      <a:pPr marL="0" algn="ctr" defTabSz="914400" rtl="0" eaLnBrk="1" latinLnBrk="0" hangingPunct="1"/>
                      <a:r>
                        <a:rPr lang="es-419" sz="1600" kern="1200" dirty="0" smtClean="0">
                          <a:solidFill>
                            <a:schemeClr val="bg1"/>
                          </a:solidFill>
                          <a:effectLst/>
                          <a:latin typeface="+mn-lt"/>
                          <a:ea typeface="+mn-ea"/>
                          <a:cs typeface="+mn-cs"/>
                        </a:rPr>
                        <a:t>1 día</a:t>
                      </a:r>
                      <a:endParaRPr lang="es-ES" sz="1600" kern="1200" dirty="0">
                        <a:solidFill>
                          <a:schemeClr val="bg1"/>
                        </a:solidFill>
                        <a:effectLst/>
                        <a:latin typeface="+mn-lt"/>
                        <a:ea typeface="+mn-ea"/>
                        <a:cs typeface="+mn-cs"/>
                      </a:endParaRPr>
                    </a:p>
                  </a:txBody>
                  <a:tcPr>
                    <a:solidFill>
                      <a:schemeClr val="accent5"/>
                    </a:solidFill>
                  </a:tcPr>
                </a:tc>
                <a:extLst>
                  <a:ext uri="{0D108BD9-81ED-4DB2-BD59-A6C34878D82A}">
                    <a16:rowId xmlns:a16="http://schemas.microsoft.com/office/drawing/2014/main" val="2310891014"/>
                  </a:ext>
                </a:extLst>
              </a:tr>
            </a:tbl>
          </a:graphicData>
        </a:graphic>
      </p:graphicFrame>
    </p:spTree>
    <p:extLst>
      <p:ext uri="{BB962C8B-B14F-4D97-AF65-F5344CB8AC3E}">
        <p14:creationId xmlns:p14="http://schemas.microsoft.com/office/powerpoint/2010/main" val="37076547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2872" y="3008339"/>
            <a:ext cx="8858256" cy="841321"/>
          </a:xfrm>
          <a:prstGeom prst="rect">
            <a:avLst/>
          </a:prstGeom>
        </p:spPr>
      </p:pic>
      <p:pic>
        <p:nvPicPr>
          <p:cNvPr id="3" name="Imagen 2"/>
          <p:cNvPicPr>
            <a:picLocks noChangeAspect="1"/>
          </p:cNvPicPr>
          <p:nvPr/>
        </p:nvPicPr>
        <p:blipFill>
          <a:blip r:embed="rId3"/>
          <a:stretch>
            <a:fillRect/>
          </a:stretch>
        </p:blipFill>
        <p:spPr>
          <a:xfrm>
            <a:off x="268254" y="4653136"/>
            <a:ext cx="8748518" cy="1176630"/>
          </a:xfrm>
          <a:prstGeom prst="rect">
            <a:avLst/>
          </a:prstGeom>
        </p:spPr>
      </p:pic>
      <p:pic>
        <p:nvPicPr>
          <p:cNvPr id="4" name="Imagen 3"/>
          <p:cNvPicPr>
            <a:picLocks noChangeAspect="1"/>
          </p:cNvPicPr>
          <p:nvPr/>
        </p:nvPicPr>
        <p:blipFill>
          <a:blip r:embed="rId4"/>
          <a:stretch>
            <a:fillRect/>
          </a:stretch>
        </p:blipFill>
        <p:spPr>
          <a:xfrm>
            <a:off x="-24783" y="44624"/>
            <a:ext cx="9193565" cy="1725318"/>
          </a:xfrm>
          <a:prstGeom prst="rect">
            <a:avLst/>
          </a:prstGeom>
        </p:spPr>
      </p:pic>
    </p:spTree>
    <p:extLst>
      <p:ext uri="{BB962C8B-B14F-4D97-AF65-F5344CB8AC3E}">
        <p14:creationId xmlns:p14="http://schemas.microsoft.com/office/powerpoint/2010/main" val="1771011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9532" y="350838"/>
            <a:ext cx="8280920" cy="5847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419" sz="3200" b="1" dirty="0"/>
              <a:t>CRITERIOS DE LA AUDITORÍA</a:t>
            </a:r>
          </a:p>
        </p:txBody>
      </p:sp>
      <p:sp>
        <p:nvSpPr>
          <p:cNvPr id="2" name="CuadroTexto 1"/>
          <p:cNvSpPr txBox="1"/>
          <p:nvPr/>
        </p:nvSpPr>
        <p:spPr>
          <a:xfrm>
            <a:off x="359532" y="1196752"/>
            <a:ext cx="8280920" cy="437042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s-419" dirty="0">
              <a:cs typeface="Arial" panose="020B0604020202020204" pitchFamily="34" charset="0"/>
            </a:endParaRPr>
          </a:p>
          <a:p>
            <a:pPr algn="just">
              <a:tabLst>
                <a:tab pos="444500" algn="l"/>
              </a:tabLst>
            </a:pPr>
            <a:r>
              <a:rPr lang="es-419" altLang="es-ES" sz="2000" b="1" dirty="0">
                <a:cs typeface="Arial" panose="020B0604020202020204" pitchFamily="34" charset="0"/>
              </a:rPr>
              <a:t>4.- Resolución CRA 820 de 2017 </a:t>
            </a:r>
            <a:r>
              <a:rPr lang="es-419" altLang="es-ES" sz="2000" i="1" dirty="0">
                <a:cs typeface="Arial" panose="020B0604020202020204" pitchFamily="34" charset="0"/>
              </a:rPr>
              <a:t>“</a:t>
            </a:r>
            <a:r>
              <a:rPr lang="es-CO" sz="2000" i="1" dirty="0">
                <a:cs typeface="Arial" panose="020B0604020202020204" pitchFamily="34" charset="0"/>
              </a:rPr>
              <a:t>Por la cual se modifican los artículos 1.3.7.7 de la Resolución CRA 151 de 2001, 5.2.1.6 de la Resolución CRA 151 de 2001 modificado por el artículo 2 de la Resolución CRA 271 de 2003, se derogan los artículos 5.2.1.7, 5.2.1.8, 5.2.1.9, 5.2.1.12 y 5.2.1.13 de la Resolución CRA 151 de 2001 modificados por el artículo 2 de la Resolución CRA 271 de 2003, se modifica el artículo 1.3.22.3 de la Resolución CRA 151 de 2001 modificado por el artículo 2 de la Resolución CRA 422 de 2007; y se derogan los artículos 5.5.1.3, </a:t>
            </a:r>
            <a:r>
              <a:rPr lang="es-CO" sz="2000" i="1" dirty="0" smtClean="0">
                <a:cs typeface="Arial" panose="020B0604020202020204" pitchFamily="34" charset="0"/>
              </a:rPr>
              <a:t>5.51.4</a:t>
            </a:r>
            <a:r>
              <a:rPr lang="es-CO" sz="2000" i="1" dirty="0">
                <a:cs typeface="Arial" panose="020B0604020202020204" pitchFamily="34" charset="0"/>
              </a:rPr>
              <a:t>, 5.5.1.5, 5.5.1.6 y 5.5.1.7 de la Resolución CRA 151 de 2001, modificados por los artículos 1, 2, 3, 4 y 5 de la Resolución CRA 396 de 2006”.</a:t>
            </a:r>
          </a:p>
          <a:p>
            <a:pPr algn="just"/>
            <a:endParaRPr lang="es-419" altLang="es-ES" sz="2000" dirty="0">
              <a:cs typeface="Arial" panose="020B0604020202020204" pitchFamily="34" charset="0"/>
            </a:endParaRPr>
          </a:p>
          <a:p>
            <a:pPr algn="just"/>
            <a:r>
              <a:rPr lang="es-419" altLang="es-ES" sz="2000" b="1" dirty="0" smtClean="0">
                <a:cs typeface="Arial" panose="020B0604020202020204" pitchFamily="34" charset="0"/>
              </a:rPr>
              <a:t>5.- </a:t>
            </a:r>
            <a:r>
              <a:rPr lang="es-419" altLang="es-ES" sz="2000" b="1" dirty="0">
                <a:cs typeface="Arial" panose="020B0604020202020204" pitchFamily="34" charset="0"/>
              </a:rPr>
              <a:t>Resolución UAE-CRA 422 de 2007 </a:t>
            </a:r>
            <a:r>
              <a:rPr lang="es-419" altLang="es-ES" sz="2000" i="1" dirty="0">
                <a:cs typeface="Arial" panose="020B0604020202020204" pitchFamily="34" charset="0"/>
              </a:rPr>
              <a:t>“Por el cual se complementa el artículo 1.3.22.1 y se modifica el artículo 1.3.22.3 de la Resolución CRA 151 de 2001</a:t>
            </a:r>
            <a:r>
              <a:rPr lang="es-419" altLang="es-ES" sz="2000" i="1" dirty="0" smtClean="0">
                <a:cs typeface="Arial" panose="020B0604020202020204" pitchFamily="34" charset="0"/>
              </a:rPr>
              <a:t>”.</a:t>
            </a:r>
          </a:p>
          <a:p>
            <a:pPr algn="just"/>
            <a:endParaRPr lang="es-CO" sz="2000" i="1" dirty="0">
              <a:cs typeface="Arial" panose="020B0604020202020204" pitchFamily="34" charset="0"/>
            </a:endParaRPr>
          </a:p>
        </p:txBody>
      </p:sp>
    </p:spTree>
    <p:extLst>
      <p:ext uri="{BB962C8B-B14F-4D97-AF65-F5344CB8AC3E}">
        <p14:creationId xmlns:p14="http://schemas.microsoft.com/office/powerpoint/2010/main" val="2266206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611560" y="350838"/>
            <a:ext cx="8136904" cy="5847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s-419" sz="3200" b="1" dirty="0"/>
              <a:t>CRITERIOS DE LA AUDITORÍA</a:t>
            </a:r>
          </a:p>
        </p:txBody>
      </p:sp>
      <p:sp>
        <p:nvSpPr>
          <p:cNvPr id="2" name="CuadroTexto 1"/>
          <p:cNvSpPr txBox="1"/>
          <p:nvPr/>
        </p:nvSpPr>
        <p:spPr>
          <a:xfrm>
            <a:off x="611560" y="1412776"/>
            <a:ext cx="8136904" cy="433965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endParaRPr lang="es-419" dirty="0">
              <a:cs typeface="Arial" panose="020B0604020202020204" pitchFamily="34" charset="0"/>
            </a:endParaRPr>
          </a:p>
          <a:p>
            <a:pPr algn="just"/>
            <a:r>
              <a:rPr lang="es-CO" sz="2000" b="1" dirty="0" smtClean="0">
                <a:cs typeface="Arial" panose="020B0604020202020204" pitchFamily="34" charset="0"/>
              </a:rPr>
              <a:t>6.- </a:t>
            </a:r>
            <a:r>
              <a:rPr lang="es-CO" sz="2000" b="1" dirty="0">
                <a:cs typeface="Arial" panose="020B0604020202020204" pitchFamily="34" charset="0"/>
              </a:rPr>
              <a:t>Resolución CRA N° 271 de 2003 </a:t>
            </a:r>
            <a:r>
              <a:rPr lang="es-CO" sz="2000" i="1" dirty="0">
                <a:cs typeface="Arial" panose="020B0604020202020204" pitchFamily="34" charset="0"/>
              </a:rPr>
              <a:t>“Por la cual se modifica el artículo 1.2.1.1. y la sección 5.2.1. del capítulo 2 del título V de la Resolución CRA 151 de 2001”.</a:t>
            </a:r>
            <a:endParaRPr lang="es-419" altLang="es-ES" sz="2000" i="1" dirty="0">
              <a:cs typeface="Arial" panose="020B0604020202020204" pitchFamily="34" charset="0"/>
            </a:endParaRPr>
          </a:p>
          <a:p>
            <a:pPr algn="just"/>
            <a:endParaRPr lang="es-419" altLang="es-ES" sz="2000" dirty="0">
              <a:cs typeface="Arial" panose="020B0604020202020204" pitchFamily="34" charset="0"/>
            </a:endParaRPr>
          </a:p>
          <a:p>
            <a:pPr algn="just"/>
            <a:r>
              <a:rPr lang="es-419" altLang="es-ES" sz="2000" b="1" dirty="0" smtClean="0">
                <a:cs typeface="Arial" panose="020B0604020202020204" pitchFamily="34" charset="0"/>
              </a:rPr>
              <a:t>7.- </a:t>
            </a:r>
            <a:r>
              <a:rPr lang="es-419" altLang="es-ES" sz="2000" b="1" dirty="0">
                <a:cs typeface="Arial" panose="020B0604020202020204" pitchFamily="34" charset="0"/>
              </a:rPr>
              <a:t>Resolución N° 151 de 2001 </a:t>
            </a:r>
            <a:r>
              <a:rPr lang="es-419" altLang="es-ES" sz="2000" i="1" dirty="0">
                <a:cs typeface="Arial" panose="020B0604020202020204" pitchFamily="34" charset="0"/>
              </a:rPr>
              <a:t>“Resolución integral para los servicios de Acueducto, Alcantarillado y Aseo”.</a:t>
            </a:r>
          </a:p>
          <a:p>
            <a:pPr algn="just"/>
            <a:endParaRPr lang="es-419" altLang="es-ES" sz="2000" i="1" dirty="0">
              <a:cs typeface="Arial" panose="020B0604020202020204" pitchFamily="34" charset="0"/>
            </a:endParaRPr>
          </a:p>
          <a:p>
            <a:pPr algn="just">
              <a:tabLst>
                <a:tab pos="444500" algn="l"/>
              </a:tabLst>
            </a:pPr>
            <a:r>
              <a:rPr lang="es-CO" sz="2000" b="1" dirty="0" smtClean="0">
                <a:cs typeface="Arial" panose="020B0604020202020204" pitchFamily="34" charset="0"/>
              </a:rPr>
              <a:t>8.- </a:t>
            </a:r>
            <a:r>
              <a:rPr lang="es-CO" sz="2000" b="1" dirty="0">
                <a:cs typeface="Arial" panose="020B0604020202020204" pitchFamily="34" charset="0"/>
              </a:rPr>
              <a:t>GRE-PRC01</a:t>
            </a:r>
            <a:r>
              <a:rPr lang="es-CO" sz="2000" dirty="0">
                <a:cs typeface="Arial" panose="020B0604020202020204" pitchFamily="34" charset="0"/>
              </a:rPr>
              <a:t> Procedimiento emisión actuaciones administrativas de carácter particular V03.</a:t>
            </a:r>
          </a:p>
          <a:p>
            <a:pPr algn="just">
              <a:tabLst>
                <a:tab pos="444500" algn="l"/>
              </a:tabLst>
            </a:pPr>
            <a:endParaRPr lang="es-CO" sz="2000" dirty="0">
              <a:cs typeface="Arial" panose="020B0604020202020204" pitchFamily="34" charset="0"/>
            </a:endParaRPr>
          </a:p>
          <a:p>
            <a:pPr algn="just">
              <a:tabLst>
                <a:tab pos="444500" algn="l"/>
              </a:tabLst>
            </a:pPr>
            <a:r>
              <a:rPr lang="es-CO" sz="2000" b="1" dirty="0" smtClean="0">
                <a:cs typeface="Arial" panose="020B0604020202020204" pitchFamily="34" charset="0"/>
              </a:rPr>
              <a:t>9.- </a:t>
            </a:r>
            <a:r>
              <a:rPr lang="es-CO" sz="2000" b="1" dirty="0">
                <a:cs typeface="Arial" panose="020B0604020202020204" pitchFamily="34" charset="0"/>
              </a:rPr>
              <a:t>GRE-PRC02 </a:t>
            </a:r>
            <a:r>
              <a:rPr lang="es-CO" sz="2000" dirty="0">
                <a:cs typeface="Arial" panose="020B0604020202020204" pitchFamily="34" charset="0"/>
              </a:rPr>
              <a:t>Procedimiento elaboración de resolución de desistimiento V04.</a:t>
            </a:r>
          </a:p>
          <a:p>
            <a:endParaRPr lang="es-ES" dirty="0"/>
          </a:p>
        </p:txBody>
      </p:sp>
    </p:spTree>
    <p:extLst>
      <p:ext uri="{BB962C8B-B14F-4D97-AF65-F5344CB8AC3E}">
        <p14:creationId xmlns:p14="http://schemas.microsoft.com/office/powerpoint/2010/main" val="102902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9552" y="404664"/>
            <a:ext cx="8064896"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419" sz="3200" b="1" dirty="0" smtClean="0">
                <a:cs typeface="Arial" panose="020B0604020202020204" pitchFamily="34" charset="0"/>
              </a:rPr>
              <a:t>MUESTRA SELECCIONADA </a:t>
            </a:r>
            <a:endParaRPr lang="es-ES" sz="3200" b="1" dirty="0">
              <a:cs typeface="Arial" panose="020B0604020202020204" pitchFamily="34" charset="0"/>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5" name="Elipse 4"/>
          <p:cNvSpPr/>
          <p:nvPr/>
        </p:nvSpPr>
        <p:spPr>
          <a:xfrm>
            <a:off x="476033" y="1628800"/>
            <a:ext cx="3600400" cy="388843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a:p>
        </p:txBody>
      </p:sp>
      <p:sp>
        <p:nvSpPr>
          <p:cNvPr id="6" name="CuadroTexto 5"/>
          <p:cNvSpPr txBox="1"/>
          <p:nvPr/>
        </p:nvSpPr>
        <p:spPr>
          <a:xfrm>
            <a:off x="692057" y="2637493"/>
            <a:ext cx="3168352" cy="1938992"/>
          </a:xfrm>
          <a:prstGeom prst="rect">
            <a:avLst/>
          </a:prstGeom>
          <a:noFill/>
        </p:spPr>
        <p:txBody>
          <a:bodyPr wrap="square" rtlCol="0">
            <a:spAutoFit/>
          </a:bodyPr>
          <a:lstStyle/>
          <a:p>
            <a:pPr algn="ctr"/>
            <a:r>
              <a:rPr lang="es-419" sz="2400" b="1" dirty="0" smtClean="0">
                <a:latin typeface="+mn-lt"/>
              </a:rPr>
              <a:t>12 </a:t>
            </a:r>
          </a:p>
          <a:p>
            <a:pPr algn="ctr"/>
            <a:r>
              <a:rPr lang="es-419" sz="2400" b="1" dirty="0" smtClean="0">
                <a:latin typeface="+mn-lt"/>
              </a:rPr>
              <a:t>ACTUACIONES ADMINISTRATIVAS</a:t>
            </a:r>
          </a:p>
          <a:p>
            <a:pPr algn="ctr"/>
            <a:r>
              <a:rPr lang="es-419" sz="2400" b="1" dirty="0" smtClean="0">
                <a:latin typeface="+mn-lt"/>
              </a:rPr>
              <a:t>VIGENCIA </a:t>
            </a:r>
          </a:p>
          <a:p>
            <a:pPr algn="ctr"/>
            <a:r>
              <a:rPr lang="es-419" sz="2400" b="1" dirty="0" smtClean="0">
                <a:latin typeface="+mn-lt"/>
              </a:rPr>
              <a:t>2017</a:t>
            </a:r>
            <a:endParaRPr lang="es-ES" sz="2400" b="1" dirty="0">
              <a:latin typeface="+mn-lt"/>
            </a:endParaRPr>
          </a:p>
        </p:txBody>
      </p:sp>
      <p:sp>
        <p:nvSpPr>
          <p:cNvPr id="7" name="Igual que 6"/>
          <p:cNvSpPr/>
          <p:nvPr/>
        </p:nvSpPr>
        <p:spPr>
          <a:xfrm>
            <a:off x="4860032" y="3212976"/>
            <a:ext cx="1584176" cy="648072"/>
          </a:xfrm>
          <a:prstGeom prst="mathEqua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a:solidFill>
                <a:schemeClr val="tx1"/>
              </a:solidFill>
            </a:endParaRPr>
          </a:p>
        </p:txBody>
      </p:sp>
      <p:sp>
        <p:nvSpPr>
          <p:cNvPr id="8" name="CuadroTexto 7"/>
          <p:cNvSpPr txBox="1"/>
          <p:nvPr/>
        </p:nvSpPr>
        <p:spPr>
          <a:xfrm>
            <a:off x="6588224" y="3068960"/>
            <a:ext cx="2448272" cy="923330"/>
          </a:xfrm>
          <a:prstGeom prst="rect">
            <a:avLst/>
          </a:prstGeom>
          <a:noFill/>
        </p:spPr>
        <p:txBody>
          <a:bodyPr wrap="square" rtlCol="0">
            <a:spAutoFit/>
          </a:bodyPr>
          <a:lstStyle/>
          <a:p>
            <a:r>
              <a:rPr lang="es-419" dirty="0" smtClean="0"/>
              <a:t>        </a:t>
            </a:r>
          </a:p>
          <a:p>
            <a:r>
              <a:rPr lang="es-419" sz="2800" b="1" dirty="0" smtClean="0"/>
              <a:t>      </a:t>
            </a:r>
            <a:r>
              <a:rPr lang="es-419" sz="3600" b="1" dirty="0"/>
              <a:t>100%</a:t>
            </a:r>
            <a:endParaRPr lang="es-ES" sz="3600" b="1" dirty="0"/>
          </a:p>
        </p:txBody>
      </p:sp>
    </p:spTree>
    <p:extLst>
      <p:ext uri="{BB962C8B-B14F-4D97-AF65-F5344CB8AC3E}">
        <p14:creationId xmlns:p14="http://schemas.microsoft.com/office/powerpoint/2010/main" val="1398186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4842" y="188640"/>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algn="ctr"/>
            <a:r>
              <a:rPr lang="es-CO" sz="3200" b="1" dirty="0" smtClean="0"/>
              <a:t>MUNICIPIO DE SAN JOSÉ DE CÚCUTA</a:t>
            </a:r>
            <a:endParaRPr lang="es-ES" sz="3200" b="1" dirty="0"/>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94842" y="1484784"/>
            <a:ext cx="8712968" cy="363176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endParaRPr lang="es-CO" dirty="0" smtClean="0"/>
          </a:p>
          <a:p>
            <a:pPr algn="just"/>
            <a:r>
              <a:rPr lang="es-CO" dirty="0" smtClean="0">
                <a:solidFill>
                  <a:schemeClr val="tx1"/>
                </a:solidFill>
              </a:rPr>
              <a:t>No se evidenció </a:t>
            </a:r>
            <a:r>
              <a:rPr lang="es-CO" dirty="0">
                <a:solidFill>
                  <a:schemeClr val="tx1"/>
                </a:solidFill>
              </a:rPr>
              <a:t>la comunicación </a:t>
            </a:r>
            <a:r>
              <a:rPr lang="es-CO" dirty="0" smtClean="0">
                <a:solidFill>
                  <a:schemeClr val="tx1"/>
                </a:solidFill>
              </a:rPr>
              <a:t>remitida </a:t>
            </a:r>
            <a:r>
              <a:rPr lang="es-CO" dirty="0">
                <a:solidFill>
                  <a:schemeClr val="tx1"/>
                </a:solidFill>
              </a:rPr>
              <a:t>a </a:t>
            </a:r>
            <a:r>
              <a:rPr lang="es-CO" dirty="0" smtClean="0">
                <a:solidFill>
                  <a:schemeClr val="tx1"/>
                </a:solidFill>
              </a:rPr>
              <a:t>la Superintendencia </a:t>
            </a:r>
            <a:r>
              <a:rPr lang="es-CO" dirty="0">
                <a:solidFill>
                  <a:schemeClr val="tx1"/>
                </a:solidFill>
              </a:rPr>
              <a:t>de Servicios Públicos </a:t>
            </a:r>
            <a:r>
              <a:rPr lang="es-CO" dirty="0" smtClean="0">
                <a:solidFill>
                  <a:schemeClr val="tx1"/>
                </a:solidFill>
              </a:rPr>
              <a:t>Domiciliarios, informando el contenido de </a:t>
            </a:r>
            <a:r>
              <a:rPr lang="es-CO" dirty="0">
                <a:solidFill>
                  <a:schemeClr val="tx1"/>
                </a:solidFill>
              </a:rPr>
              <a:t>la resolución N° 131 de </a:t>
            </a:r>
            <a:r>
              <a:rPr lang="es-CO" dirty="0" smtClean="0">
                <a:solidFill>
                  <a:schemeClr val="tx1"/>
                </a:solidFill>
              </a:rPr>
              <a:t>2017 “</a:t>
            </a:r>
            <a:r>
              <a:rPr lang="es-CO" sz="1600" i="1" dirty="0" smtClean="0">
                <a:solidFill>
                  <a:schemeClr val="tx1"/>
                </a:solidFill>
              </a:rPr>
              <a:t>Por </a:t>
            </a:r>
            <a:r>
              <a:rPr lang="es-CO" sz="1600" i="1" dirty="0">
                <a:solidFill>
                  <a:schemeClr val="tx1"/>
                </a:solidFill>
              </a:rPr>
              <a:t>la cual se acepta el desistimiento de la solicitud de verificación de los motivos que permitan </a:t>
            </a:r>
            <a:r>
              <a:rPr lang="es-CO" sz="1600" i="1" dirty="0" smtClean="0">
                <a:solidFill>
                  <a:schemeClr val="tx1"/>
                </a:solidFill>
              </a:rPr>
              <a:t>la inclusión </a:t>
            </a:r>
            <a:r>
              <a:rPr lang="es-CO" sz="1600" i="1" dirty="0">
                <a:solidFill>
                  <a:schemeClr val="tx1"/>
                </a:solidFill>
              </a:rPr>
              <a:t>de Áreas de Servicio Exclusivo, para el componente de Recolección, Barrido y Limpieza del Servicio Público de Aseo en el Municipio de San José de Cúcuta y se ordena el archivo del </a:t>
            </a:r>
            <a:r>
              <a:rPr lang="es-CO" sz="1600" i="1" dirty="0" smtClean="0">
                <a:solidFill>
                  <a:schemeClr val="tx1"/>
                </a:solidFill>
              </a:rPr>
              <a:t>expediente”</a:t>
            </a:r>
            <a:r>
              <a:rPr lang="es-CO" dirty="0" smtClean="0">
                <a:solidFill>
                  <a:schemeClr val="tx1"/>
                </a:solidFill>
              </a:rPr>
              <a:t>; lo anterior conforme a lo establecido en el procedimiento GRJ-PRC02 </a:t>
            </a:r>
            <a:r>
              <a:rPr lang="es-CO" sz="1600" i="1" dirty="0" smtClean="0">
                <a:solidFill>
                  <a:schemeClr val="tx1"/>
                </a:solidFill>
              </a:rPr>
              <a:t>“Elaboración de resolución de desistimiento”</a:t>
            </a:r>
            <a:r>
              <a:rPr lang="es-CO" sz="1600" dirty="0" smtClean="0">
                <a:solidFill>
                  <a:schemeClr val="tx1"/>
                </a:solidFill>
              </a:rPr>
              <a:t> </a:t>
            </a:r>
            <a:r>
              <a:rPr lang="es-CO" dirty="0" smtClean="0">
                <a:solidFill>
                  <a:schemeClr val="tx1"/>
                </a:solidFill>
              </a:rPr>
              <a:t>Actividad N° 15 </a:t>
            </a:r>
            <a:r>
              <a:rPr lang="es-CO" sz="1600" i="1" dirty="0" smtClean="0">
                <a:solidFill>
                  <a:schemeClr val="tx1"/>
                </a:solidFill>
              </a:rPr>
              <a:t>“Elaborar (…) comunicación a la SSPD”. </a:t>
            </a:r>
            <a:endParaRPr lang="es-CO" dirty="0" smtClean="0">
              <a:solidFill>
                <a:schemeClr val="tx1"/>
              </a:solidFill>
            </a:endParaRPr>
          </a:p>
          <a:p>
            <a:pPr algn="just"/>
            <a:endParaRPr lang="es-CO" dirty="0" smtClean="0">
              <a:solidFill>
                <a:schemeClr val="tx1"/>
              </a:solidFill>
            </a:endParaRPr>
          </a:p>
          <a:p>
            <a:pPr algn="just"/>
            <a:r>
              <a:rPr lang="es-CO" dirty="0" smtClean="0"/>
              <a:t>Por lo anterior, es necesario dar cumplimiento al procedimiento GJR-PRC02, en el que se establece la elaboración y posterior envío de la comunicación de la resolución de desistimiento a la Superintendencia </a:t>
            </a:r>
            <a:r>
              <a:rPr lang="es-CO" dirty="0"/>
              <a:t>de Servicios Públicos </a:t>
            </a:r>
            <a:r>
              <a:rPr lang="es-CO" dirty="0" smtClean="0"/>
              <a:t>Domiciliarios.</a:t>
            </a:r>
          </a:p>
          <a:p>
            <a:pPr algn="just"/>
            <a:endParaRPr lang="es-CO" i="1" dirty="0">
              <a:solidFill>
                <a:schemeClr val="tx1"/>
              </a:solidFill>
            </a:endParaRPr>
          </a:p>
        </p:txBody>
      </p:sp>
    </p:spTree>
    <p:extLst>
      <p:ext uri="{BB962C8B-B14F-4D97-AF65-F5344CB8AC3E}">
        <p14:creationId xmlns:p14="http://schemas.microsoft.com/office/powerpoint/2010/main" val="33323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87460" y="151473"/>
            <a:ext cx="871296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s-CO" sz="3200" b="1" dirty="0" smtClean="0"/>
              <a:t>OPORTUNIDAD DE MEJORA</a:t>
            </a:r>
          </a:p>
          <a:p>
            <a:pPr lvl="0" algn="ctr"/>
            <a:r>
              <a:rPr lang="es-CO" sz="3200" b="1" dirty="0" smtClean="0">
                <a:solidFill>
                  <a:schemeClr val="tx1"/>
                </a:solidFill>
              </a:rPr>
              <a:t>TRASH GLOBAL S.A. E.S.P. </a:t>
            </a:r>
            <a:endParaRPr lang="es-ES" sz="3200" b="1" dirty="0">
              <a:solidFill>
                <a:schemeClr val="tx1"/>
              </a:solidFill>
            </a:endParaRPr>
          </a:p>
        </p:txBody>
      </p:sp>
      <p:sp>
        <p:nvSpPr>
          <p:cNvPr id="3" name="CuadroTexto 2"/>
          <p:cNvSpPr txBox="1"/>
          <p:nvPr/>
        </p:nvSpPr>
        <p:spPr>
          <a:xfrm>
            <a:off x="467544" y="1628800"/>
            <a:ext cx="8280920" cy="369332"/>
          </a:xfrm>
          <a:prstGeom prst="rect">
            <a:avLst/>
          </a:prstGeom>
          <a:noFill/>
        </p:spPr>
        <p:txBody>
          <a:bodyPr wrap="square" rtlCol="0">
            <a:spAutoFit/>
          </a:bodyPr>
          <a:lstStyle/>
          <a:p>
            <a:endParaRPr lang="es-ES" dirty="0"/>
          </a:p>
        </p:txBody>
      </p:sp>
      <p:sp>
        <p:nvSpPr>
          <p:cNvPr id="4" name="CuadroTexto 3"/>
          <p:cNvSpPr txBox="1"/>
          <p:nvPr/>
        </p:nvSpPr>
        <p:spPr>
          <a:xfrm>
            <a:off x="187460" y="1484784"/>
            <a:ext cx="8712968" cy="437042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s-CO" dirty="0" smtClean="0">
                <a:solidFill>
                  <a:schemeClr val="tx1"/>
                </a:solidFill>
              </a:rPr>
              <a:t>La UAE-CRA </a:t>
            </a:r>
            <a:r>
              <a:rPr lang="es-CO" dirty="0">
                <a:solidFill>
                  <a:schemeClr val="tx1"/>
                </a:solidFill>
              </a:rPr>
              <a:t>el día 3 de abril de </a:t>
            </a:r>
            <a:r>
              <a:rPr lang="es-CO" dirty="0" smtClean="0">
                <a:solidFill>
                  <a:schemeClr val="tx1"/>
                </a:solidFill>
              </a:rPr>
              <a:t>2017, requirió de manera extemporánea a TRASH </a:t>
            </a:r>
            <a:r>
              <a:rPr lang="es-CO" dirty="0">
                <a:solidFill>
                  <a:schemeClr val="tx1"/>
                </a:solidFill>
              </a:rPr>
              <a:t>GLOBAL S.A. E.S.P para </a:t>
            </a:r>
            <a:r>
              <a:rPr lang="es-CO" dirty="0" smtClean="0">
                <a:solidFill>
                  <a:schemeClr val="tx1"/>
                </a:solidFill>
              </a:rPr>
              <a:t>que complementara el requerimiento de acuerdo a la solicitud de imposición de las condiciones del servicio de facturación conjunta, pese a que el término máximo para ello era hasta el 31 de marzo de 2017, excediendo así los términos contemplados en la Ley 1437 de 2011</a:t>
            </a:r>
            <a:r>
              <a:rPr lang="es-CO" baseline="30000" dirty="0" smtClean="0">
                <a:solidFill>
                  <a:schemeClr val="tx1"/>
                </a:solidFill>
              </a:rPr>
              <a:t>1</a:t>
            </a:r>
            <a:r>
              <a:rPr lang="es-CO" dirty="0" smtClean="0">
                <a:solidFill>
                  <a:schemeClr val="tx1"/>
                </a:solidFill>
              </a:rPr>
              <a:t> “</a:t>
            </a:r>
            <a:r>
              <a:rPr lang="es-CO" sz="1600" i="1" dirty="0" smtClean="0">
                <a:solidFill>
                  <a:schemeClr val="tx1"/>
                </a:solidFill>
              </a:rPr>
              <a:t>artículo </a:t>
            </a:r>
            <a:r>
              <a:rPr lang="es-CO" sz="1600" i="1" dirty="0">
                <a:solidFill>
                  <a:schemeClr val="tx1"/>
                </a:solidFill>
              </a:rPr>
              <a:t>17. Peticiones incompletas y desistimiento tácito. (…) requerirá al peticionario dentro de los diez (10) días siguientes a la fecha de radicación para que la complete en </a:t>
            </a:r>
            <a:r>
              <a:rPr lang="es-CO" sz="1600" i="1" dirty="0" smtClean="0">
                <a:solidFill>
                  <a:schemeClr val="tx1"/>
                </a:solidFill>
              </a:rPr>
              <a:t>el </a:t>
            </a:r>
            <a:r>
              <a:rPr lang="es-CO" sz="1600" i="1" dirty="0">
                <a:solidFill>
                  <a:schemeClr val="tx1"/>
                </a:solidFill>
              </a:rPr>
              <a:t>término máximo de un (1) mes. </a:t>
            </a:r>
            <a:r>
              <a:rPr lang="es-CO" sz="1600" i="1" dirty="0" smtClean="0">
                <a:solidFill>
                  <a:schemeClr val="tx1"/>
                </a:solidFill>
              </a:rPr>
              <a:t>(…)” </a:t>
            </a:r>
            <a:r>
              <a:rPr lang="es-CO" dirty="0">
                <a:solidFill>
                  <a:schemeClr val="tx1"/>
                </a:solidFill>
              </a:rPr>
              <a:t>(ver anexo 1</a:t>
            </a:r>
            <a:r>
              <a:rPr lang="es-CO" dirty="0" smtClean="0">
                <a:solidFill>
                  <a:schemeClr val="tx1"/>
                </a:solidFill>
              </a:rPr>
              <a:t>).</a:t>
            </a:r>
            <a:r>
              <a:rPr lang="es-CO" dirty="0">
                <a:solidFill>
                  <a:schemeClr val="tx1"/>
                </a:solidFill>
              </a:rPr>
              <a:t> </a:t>
            </a:r>
            <a:endParaRPr lang="es-CO" dirty="0" smtClean="0">
              <a:solidFill>
                <a:schemeClr val="tx1"/>
              </a:solidFill>
            </a:endParaRPr>
          </a:p>
          <a:p>
            <a:pPr algn="just"/>
            <a:endParaRPr lang="es-CO" dirty="0" smtClean="0">
              <a:solidFill>
                <a:schemeClr val="tx1"/>
              </a:solidFill>
            </a:endParaRPr>
          </a:p>
          <a:p>
            <a:pPr algn="just"/>
            <a:r>
              <a:rPr lang="es-CO" dirty="0" smtClean="0">
                <a:solidFill>
                  <a:schemeClr val="tx1"/>
                </a:solidFill>
              </a:rPr>
              <a:t>Así las cosas, la </a:t>
            </a:r>
            <a:r>
              <a:rPr lang="es-419" dirty="0"/>
              <a:t>Oficina Asesora Jurídica radicó </a:t>
            </a:r>
            <a:r>
              <a:rPr lang="es-419" dirty="0" smtClean="0"/>
              <a:t>el requerimiento </a:t>
            </a:r>
            <a:r>
              <a:rPr lang="es-419" dirty="0"/>
              <a:t>a TRASH GLOBAL S.A. E.S.P el día 31/3/2017 a las 16:23 horas y le fue entregada </a:t>
            </a:r>
            <a:r>
              <a:rPr lang="es-419" dirty="0" smtClean="0"/>
              <a:t>al área de </a:t>
            </a:r>
            <a:r>
              <a:rPr lang="es-419" dirty="0"/>
              <a:t>correspondencia el día 3/4/2017 a las </a:t>
            </a:r>
            <a:r>
              <a:rPr lang="es-419" dirty="0" smtClean="0"/>
              <a:t>13:40 </a:t>
            </a:r>
            <a:r>
              <a:rPr lang="es-419" dirty="0"/>
              <a:t>horas.</a:t>
            </a:r>
            <a:endParaRPr lang="es-ES" dirty="0"/>
          </a:p>
          <a:p>
            <a:pPr algn="just"/>
            <a:endParaRPr lang="es-CO" dirty="0" smtClean="0"/>
          </a:p>
          <a:p>
            <a:pPr algn="just"/>
            <a:r>
              <a:rPr lang="es-CO" dirty="0" smtClean="0"/>
              <a:t>Por lo anterior, es necesario </a:t>
            </a:r>
            <a:r>
              <a:rPr lang="es-419" dirty="0" smtClean="0"/>
              <a:t>solicitar información a los peticionarios dentro de los términos establecidos en la normatividad vigente.</a:t>
            </a:r>
          </a:p>
          <a:p>
            <a:pPr algn="just"/>
            <a:endParaRPr lang="es-419" dirty="0"/>
          </a:p>
          <a:p>
            <a:pPr algn="just"/>
            <a:r>
              <a:rPr lang="es-419" sz="1000" dirty="0" smtClean="0"/>
              <a:t>1.- Sustituido por la Ley 1755 de 2015 artículo 17. </a:t>
            </a:r>
          </a:p>
        </p:txBody>
      </p:sp>
    </p:spTree>
    <p:extLst>
      <p:ext uri="{BB962C8B-B14F-4D97-AF65-F5344CB8AC3E}">
        <p14:creationId xmlns:p14="http://schemas.microsoft.com/office/powerpoint/2010/main" val="1070170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33779</TotalTime>
  <Words>5795</Words>
  <Application>Microsoft Office PowerPoint</Application>
  <PresentationFormat>Presentación en pantalla (4:3)</PresentationFormat>
  <Paragraphs>293</Paragraphs>
  <Slides>43</Slides>
  <Notes>5</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43</vt:i4>
      </vt:variant>
    </vt:vector>
  </HeadingPairs>
  <TitlesOfParts>
    <vt:vector size="4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Diana Carolina Rodriguez Guevara</cp:lastModifiedBy>
  <cp:revision>1586</cp:revision>
  <dcterms:created xsi:type="dcterms:W3CDTF">2009-07-03T14:17:45Z</dcterms:created>
  <dcterms:modified xsi:type="dcterms:W3CDTF">2018-08-02T21:03:50Z</dcterms:modified>
</cp:coreProperties>
</file>