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handoutMasterIdLst>
    <p:handoutMasterId r:id="rId17"/>
  </p:handoutMasterIdLst>
  <p:sldIdLst>
    <p:sldId id="256" r:id="rId6"/>
    <p:sldId id="259" r:id="rId7"/>
    <p:sldId id="262" r:id="rId8"/>
    <p:sldId id="265" r:id="rId9"/>
    <p:sldId id="264" r:id="rId10"/>
    <p:sldId id="266" r:id="rId11"/>
    <p:sldId id="267" r:id="rId12"/>
    <p:sldId id="268" r:id="rId13"/>
    <p:sldId id="270" r:id="rId14"/>
    <p:sldId id="26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1028A-68F3-4F4D-A5D1-485BEA2E71D8}" v="34" dt="2023-03-03T15:01:36.70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0" d="100"/>
          <a:sy n="110" d="100"/>
        </p:scale>
        <p:origin x="438" y="108"/>
      </p:cViewPr>
      <p:guideLst/>
    </p:cSldViewPr>
  </p:slideViewPr>
  <p:notesTextViewPr>
    <p:cViewPr>
      <p:scale>
        <a:sx n="1" d="1"/>
        <a:sy n="1" d="1"/>
      </p:scale>
      <p:origin x="0" y="0"/>
    </p:cViewPr>
  </p:notesTextViewPr>
  <p:notesViewPr>
    <p:cSldViewPr snapToGrid="0">
      <p:cViewPr varScale="1">
        <p:scale>
          <a:sx n="80" d="100"/>
          <a:sy n="80" d="100"/>
        </p:scale>
        <p:origin x="32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lberto Pineda Alvarado" userId="4efada62-6f37-4528-af3b-bc34f5000a2c" providerId="ADAL" clId="{BC21028A-68F3-4F4D-A5D1-485BEA2E71D8}"/>
    <pc:docChg chg="modSld">
      <pc:chgData name="Edilberto Pineda Alvarado" userId="4efada62-6f37-4528-af3b-bc34f5000a2c" providerId="ADAL" clId="{BC21028A-68F3-4F4D-A5D1-485BEA2E71D8}" dt="2023-03-03T15:01:36.709" v="140" actId="20577"/>
      <pc:docMkLst>
        <pc:docMk/>
      </pc:docMkLst>
      <pc:sldChg chg="modSp mod">
        <pc:chgData name="Edilberto Pineda Alvarado" userId="4efada62-6f37-4528-af3b-bc34f5000a2c" providerId="ADAL" clId="{BC21028A-68F3-4F4D-A5D1-485BEA2E71D8}" dt="2023-03-03T14:20:41.197" v="22" actId="20577"/>
        <pc:sldMkLst>
          <pc:docMk/>
          <pc:sldMk cId="4159638159" sldId="256"/>
        </pc:sldMkLst>
        <pc:spChg chg="mod">
          <ac:chgData name="Edilberto Pineda Alvarado" userId="4efada62-6f37-4528-af3b-bc34f5000a2c" providerId="ADAL" clId="{BC21028A-68F3-4F4D-A5D1-485BEA2E71D8}" dt="2023-03-03T14:20:24.397" v="9" actId="20577"/>
          <ac:spMkLst>
            <pc:docMk/>
            <pc:sldMk cId="4159638159" sldId="256"/>
            <ac:spMk id="2" creationId="{F748F170-B572-709B-C816-BFBCA29188CC}"/>
          </ac:spMkLst>
        </pc:spChg>
        <pc:spChg chg="mod">
          <ac:chgData name="Edilberto Pineda Alvarado" userId="4efada62-6f37-4528-af3b-bc34f5000a2c" providerId="ADAL" clId="{BC21028A-68F3-4F4D-A5D1-485BEA2E71D8}" dt="2023-03-03T14:20:41.197" v="22" actId="20577"/>
          <ac:spMkLst>
            <pc:docMk/>
            <pc:sldMk cId="4159638159" sldId="256"/>
            <ac:spMk id="8" creationId="{C8A41B65-FFBB-3D46-2AAB-E124C2426C73}"/>
          </ac:spMkLst>
        </pc:spChg>
      </pc:sldChg>
      <pc:sldChg chg="modSp">
        <pc:chgData name="Edilberto Pineda Alvarado" userId="4efada62-6f37-4528-af3b-bc34f5000a2c" providerId="ADAL" clId="{BC21028A-68F3-4F4D-A5D1-485BEA2E71D8}" dt="2023-03-03T15:01:36.709" v="140" actId="20577"/>
        <pc:sldMkLst>
          <pc:docMk/>
          <pc:sldMk cId="3890749522" sldId="264"/>
        </pc:sldMkLst>
        <pc:graphicFrameChg chg="mod">
          <ac:chgData name="Edilberto Pineda Alvarado" userId="4efada62-6f37-4528-af3b-bc34f5000a2c" providerId="ADAL" clId="{BC21028A-68F3-4F4D-A5D1-485BEA2E71D8}" dt="2023-03-03T15:01:36.709" v="140" actId="20577"/>
          <ac:graphicFrameMkLst>
            <pc:docMk/>
            <pc:sldMk cId="3890749522" sldId="264"/>
            <ac:graphicFrameMk id="3" creationId="{011E1683-F120-8A96-8661-DD7ED422A494}"/>
          </ac:graphicFrameMkLst>
        </pc:graphicFrameChg>
      </pc:sldChg>
      <pc:sldChg chg="modSp mod">
        <pc:chgData name="Edilberto Pineda Alvarado" userId="4efada62-6f37-4528-af3b-bc34f5000a2c" providerId="ADAL" clId="{BC21028A-68F3-4F4D-A5D1-485BEA2E71D8}" dt="2023-03-03T14:35:24.148" v="108" actId="1076"/>
        <pc:sldMkLst>
          <pc:docMk/>
          <pc:sldMk cId="499305843" sldId="267"/>
        </pc:sldMkLst>
        <pc:graphicFrameChg chg="mod modGraphic">
          <ac:chgData name="Edilberto Pineda Alvarado" userId="4efada62-6f37-4528-af3b-bc34f5000a2c" providerId="ADAL" clId="{BC21028A-68F3-4F4D-A5D1-485BEA2E71D8}" dt="2023-03-03T14:35:24.148" v="108" actId="1076"/>
          <ac:graphicFrameMkLst>
            <pc:docMk/>
            <pc:sldMk cId="499305843" sldId="267"/>
            <ac:graphicFrameMk id="3" creationId="{5CC9EB59-3837-9008-9F71-B39D527A054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50" normalizeH="0" baseline="0">
                <a:solidFill>
                  <a:schemeClr val="tx1"/>
                </a:solidFill>
                <a:latin typeface="+mj-lt"/>
                <a:ea typeface="+mj-ea"/>
                <a:cs typeface="+mj-cs"/>
              </a:defRPr>
            </a:pPr>
            <a:r>
              <a:rPr lang="es-CO" b="1" dirty="0">
                <a:solidFill>
                  <a:schemeClr val="tx1"/>
                </a:solidFill>
                <a:latin typeface="Arial" panose="020B0604020202020204" pitchFamily="34" charset="0"/>
                <a:cs typeface="Arial" panose="020B0604020202020204" pitchFamily="34" charset="0"/>
              </a:rPr>
              <a:t>Resoluciones Propuestas</a:t>
            </a:r>
          </a:p>
        </c:rich>
      </c:tx>
      <c:layout>
        <c:manualLayout>
          <c:xMode val="edge"/>
          <c:yMode val="edge"/>
          <c:x val="0.33274188017406903"/>
          <c:y val="3.6172146331612198E-2"/>
        </c:manualLayout>
      </c:layout>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5.9861384514435699E-2"/>
          <c:y val="0.17823449803149599"/>
          <c:w val="0.91513861548556397"/>
          <c:h val="0.68998203740157504"/>
        </c:manualLayout>
      </c:layout>
      <c:barChart>
        <c:barDir val="col"/>
        <c:grouping val="clustered"/>
        <c:varyColors val="0"/>
        <c:ser>
          <c:idx val="0"/>
          <c:order val="0"/>
          <c:tx>
            <c:strRef>
              <c:f>Hoja1!$B$1</c:f>
              <c:strCache>
                <c:ptCount val="1"/>
                <c:pt idx="0">
                  <c:v>Programadas</c:v>
                </c:pt>
              </c:strCache>
            </c:strRef>
          </c:tx>
          <c:spPr>
            <a:solidFill>
              <a:schemeClr val="accent6">
                <a:lumMod val="75000"/>
              </a:schemeClr>
            </a:solidFill>
            <a:ln>
              <a:noFill/>
            </a:ln>
            <a:effectLst/>
            <a:scene3d>
              <a:camera prst="orthographicFront"/>
              <a:lightRig rig="flood" dir="t">
                <a:rot lat="0" lon="0" rev="13800000"/>
              </a:lightRig>
            </a:scene3d>
            <a:sp3d prstMaterial="plastic">
              <a:bevelT w="82550" h="63500" prst="divo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Proyectos de Resolución</c:v>
                </c:pt>
                <c:pt idx="1">
                  <c:v>Resoluciones Definitivas</c:v>
                </c:pt>
              </c:strCache>
            </c:strRef>
          </c:cat>
          <c:val>
            <c:numRef>
              <c:f>Hoja1!$B$2:$B$3</c:f>
              <c:numCache>
                <c:formatCode>General</c:formatCode>
                <c:ptCount val="2"/>
                <c:pt idx="0">
                  <c:v>3</c:v>
                </c:pt>
                <c:pt idx="1">
                  <c:v>5</c:v>
                </c:pt>
              </c:numCache>
            </c:numRef>
          </c:val>
          <c:extLst>
            <c:ext xmlns:c16="http://schemas.microsoft.com/office/drawing/2014/chart" uri="{C3380CC4-5D6E-409C-BE32-E72D297353CC}">
              <c16:uniqueId val="{00000000-6231-4AB8-B084-FA27D571A0DB}"/>
            </c:ext>
          </c:extLst>
        </c:ser>
        <c:ser>
          <c:idx val="1"/>
          <c:order val="1"/>
          <c:tx>
            <c:strRef>
              <c:f>Hoja1!$C$1</c:f>
              <c:strCache>
                <c:ptCount val="1"/>
                <c:pt idx="0">
                  <c:v>Aprobadas</c:v>
                </c:pt>
              </c:strCache>
            </c:strRef>
          </c:tx>
          <c:spPr>
            <a:solidFill>
              <a:schemeClr val="accent2">
                <a:lumMod val="75000"/>
              </a:schemeClr>
            </a:solidFill>
            <a:ln>
              <a:noFill/>
            </a:ln>
            <a:effectLst/>
            <a:scene3d>
              <a:camera prst="orthographicFront"/>
              <a:lightRig rig="harsh" dir="t">
                <a:rot lat="0" lon="0" rev="3000000"/>
              </a:lightRig>
            </a:scene3d>
            <a:sp3d>
              <a:bevelT w="82550" h="44450" prst="angle"/>
              <a:bevelB w="82550" h="44450" prst="angle"/>
              <a:contourClr>
                <a:srgbClr val="000000"/>
              </a:contourClr>
            </a:sp3d>
          </c:spPr>
          <c:invertIfNegative val="0"/>
          <c:dPt>
            <c:idx val="0"/>
            <c:invertIfNegative val="0"/>
            <c:bubble3D val="0"/>
            <c:extLst>
              <c:ext xmlns:c16="http://schemas.microsoft.com/office/drawing/2014/chart" uri="{C3380CC4-5D6E-409C-BE32-E72D297353CC}">
                <c16:uniqueId val="{00000001-6231-4AB8-B084-FA27D571A0DB}"/>
              </c:ext>
            </c:extLst>
          </c:dPt>
          <c:dPt>
            <c:idx val="1"/>
            <c:invertIfNegative val="0"/>
            <c:bubble3D val="0"/>
            <c:extLst>
              <c:ext xmlns:c16="http://schemas.microsoft.com/office/drawing/2014/chart" uri="{C3380CC4-5D6E-409C-BE32-E72D297353CC}">
                <c16:uniqueId val="{00000002-6231-4AB8-B084-FA27D571A0DB}"/>
              </c:ext>
            </c:extLst>
          </c:dPt>
          <c:dLbls>
            <c:spPr>
              <a:solidFill>
                <a:srgbClr val="ED7D31">
                  <a:lumMod val="50000"/>
                </a:srgbClr>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Hoja1!$A$2:$A$3</c:f>
              <c:strCache>
                <c:ptCount val="2"/>
                <c:pt idx="0">
                  <c:v>Proyectos de Resolución</c:v>
                </c:pt>
                <c:pt idx="1">
                  <c:v>Resoluciones Definitivas</c:v>
                </c:pt>
              </c:strCache>
            </c:strRef>
          </c:cat>
          <c:val>
            <c:numRef>
              <c:f>Hoja1!$C$2:$C$3</c:f>
              <c:numCache>
                <c:formatCode>General</c:formatCode>
                <c:ptCount val="2"/>
                <c:pt idx="0">
                  <c:v>3</c:v>
                </c:pt>
                <c:pt idx="1">
                  <c:v>5</c:v>
                </c:pt>
              </c:numCache>
            </c:numRef>
          </c:val>
          <c:extLst>
            <c:ext xmlns:c16="http://schemas.microsoft.com/office/drawing/2014/chart" uri="{C3380CC4-5D6E-409C-BE32-E72D297353CC}">
              <c16:uniqueId val="{00000003-6231-4AB8-B084-FA27D571A0DB}"/>
            </c:ext>
          </c:extLst>
        </c:ser>
        <c:dLbls>
          <c:showLegendKey val="0"/>
          <c:showVal val="0"/>
          <c:showCatName val="0"/>
          <c:showSerName val="0"/>
          <c:showPercent val="0"/>
          <c:showBubbleSize val="0"/>
        </c:dLbls>
        <c:gapWidth val="80"/>
        <c:overlap val="25"/>
        <c:axId val="84578304"/>
        <c:axId val="54733632"/>
      </c:barChart>
      <c:catAx>
        <c:axId val="845783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CO"/>
          </a:p>
        </c:txPr>
        <c:crossAx val="54733632"/>
        <c:crosses val="autoZero"/>
        <c:auto val="1"/>
        <c:lblAlgn val="ctr"/>
        <c:lblOffset val="100"/>
        <c:noMultiLvlLbl val="0"/>
      </c:catAx>
      <c:valAx>
        <c:axId val="547336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CO"/>
          </a:p>
        </c:txPr>
        <c:crossAx val="8457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6991C-53B1-4AEB-BC1F-FDF127077C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462DC3BE-BE15-44EF-8C7D-BE3F63319B36}">
      <dgm:prSet phldrT="[Texto]"/>
      <dgm:spPr>
        <a:solidFill>
          <a:schemeClr val="accent2">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b="1" dirty="0"/>
            <a:t>Proyectos de resolución</a:t>
          </a:r>
          <a:endParaRPr lang="es-ES" dirty="0"/>
        </a:p>
      </dgm:t>
    </dgm:pt>
    <dgm:pt modelId="{CFE06B93-B2A5-4479-AEE5-DA5016F1F643}" type="sibTrans" cxnId="{6D55D1B1-2886-47DD-9872-2F6CDAEA3644}">
      <dgm:prSet/>
      <dgm:spPr/>
      <dgm:t>
        <a:bodyPr/>
        <a:lstStyle/>
        <a:p>
          <a:endParaRPr lang="es-ES"/>
        </a:p>
      </dgm:t>
    </dgm:pt>
    <dgm:pt modelId="{3844D228-B336-4C45-A819-8D126492CC73}" type="parTrans" cxnId="{6D55D1B1-2886-47DD-9872-2F6CDAEA3644}">
      <dgm:prSet/>
      <dgm:spPr/>
      <dgm:t>
        <a:bodyPr/>
        <a:lstStyle/>
        <a:p>
          <a:endParaRPr lang="es-ES"/>
        </a:p>
      </dgm:t>
    </dgm:pt>
    <dgm:pt modelId="{C23C4C55-5B47-44DC-95A7-0EC882A9A427}">
      <dgm:prSet phldrT="[Texto]"/>
      <dgm:spPr>
        <a:solidFill>
          <a:schemeClr val="accent4">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b="1" dirty="0">
              <a:solidFill>
                <a:schemeClr val="tx1"/>
              </a:solidFill>
            </a:rPr>
            <a:t>Aprobado en Sesión de Comisión N°288 del 31 de mayo de 2022</a:t>
          </a:r>
        </a:p>
      </dgm:t>
    </dgm:pt>
    <dgm:pt modelId="{F6AE2C50-B6A5-40DE-AE86-1D2D9C13D89D}" type="parTrans" cxnId="{6434ED20-63CC-4ACE-9827-EE801A6BE72E}">
      <dgm:prSet/>
      <dgm:spPr>
        <a:ln>
          <a:solidFill>
            <a:schemeClr val="tx1"/>
          </a:solidFill>
        </a:ln>
      </dgm:spPr>
      <dgm:t>
        <a:bodyPr/>
        <a:lstStyle/>
        <a:p>
          <a:endParaRPr lang="es-ES" b="1"/>
        </a:p>
      </dgm:t>
    </dgm:pt>
    <dgm:pt modelId="{45B2D28F-3F02-4F1C-A0FA-9E435925C53B}" type="sibTrans" cxnId="{6434ED20-63CC-4ACE-9827-EE801A6BE72E}">
      <dgm:prSet/>
      <dgm:spPr/>
      <dgm:t>
        <a:bodyPr/>
        <a:lstStyle/>
        <a:p>
          <a:endParaRPr lang="es-ES"/>
        </a:p>
      </dgm:t>
    </dgm:pt>
    <dgm:pt modelId="{E6F05715-FF49-4E5A-A443-A16850D2A7D8}">
      <dgm:prSet phldrT="[Texto]"/>
      <dgm:spPr>
        <a:solidFill>
          <a:schemeClr val="accent4">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b="1" dirty="0">
              <a:solidFill>
                <a:schemeClr val="tx1"/>
              </a:solidFill>
            </a:rPr>
            <a:t>Aprobado en Sesión de Comisión N°288 del 31 de mayo de 2022</a:t>
          </a:r>
        </a:p>
      </dgm:t>
    </dgm:pt>
    <dgm:pt modelId="{7FF738D9-F35D-472E-B91E-97EB55AF7FB6}" type="parTrans" cxnId="{167F4AD3-6B8C-4F42-A6AE-46B8D93FC527}">
      <dgm:prSet/>
      <dgm:spPr>
        <a:ln>
          <a:solidFill>
            <a:schemeClr val="tx1"/>
          </a:solidFill>
        </a:ln>
      </dgm:spPr>
      <dgm:t>
        <a:bodyPr/>
        <a:lstStyle/>
        <a:p>
          <a:endParaRPr lang="es-ES" b="0"/>
        </a:p>
      </dgm:t>
    </dgm:pt>
    <dgm:pt modelId="{E2072446-1BA2-482A-B59F-DE5B4FF8240C}" type="sibTrans" cxnId="{167F4AD3-6B8C-4F42-A6AE-46B8D93FC527}">
      <dgm:prSet/>
      <dgm:spPr/>
      <dgm:t>
        <a:bodyPr/>
        <a:lstStyle/>
        <a:p>
          <a:endParaRPr lang="es-ES"/>
        </a:p>
      </dgm:t>
    </dgm:pt>
    <dgm:pt modelId="{22EFB25D-A162-44DA-932F-CC1D8D6335B9}">
      <dgm:prSet phldrT="[Texto]"/>
      <dgm:spPr>
        <a:solidFill>
          <a:schemeClr val="accent4">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b="1" dirty="0">
              <a:solidFill>
                <a:schemeClr val="tx1"/>
              </a:solidFill>
            </a:rPr>
            <a:t>Aprobado en Sesión de Comisión N°284 del 31 de enero de 2022</a:t>
          </a:r>
        </a:p>
      </dgm:t>
    </dgm:pt>
    <dgm:pt modelId="{DDF2FB0E-341B-40F9-B258-011D611EE4F2}" type="parTrans" cxnId="{282D8ACE-D1F9-4D56-9AFA-6413032506BC}">
      <dgm:prSet/>
      <dgm:spPr>
        <a:ln>
          <a:solidFill>
            <a:schemeClr val="tx1"/>
          </a:solidFill>
        </a:ln>
      </dgm:spPr>
      <dgm:t>
        <a:bodyPr/>
        <a:lstStyle/>
        <a:p>
          <a:endParaRPr lang="es-ES" b="1"/>
        </a:p>
      </dgm:t>
    </dgm:pt>
    <dgm:pt modelId="{F9A0B875-4EC1-4F95-BDCB-71FE9FC19FBE}" type="sibTrans" cxnId="{282D8ACE-D1F9-4D56-9AFA-6413032506BC}">
      <dgm:prSet/>
      <dgm:spPr/>
      <dgm:t>
        <a:bodyPr/>
        <a:lstStyle/>
        <a:p>
          <a:endParaRPr lang="es-ES"/>
        </a:p>
      </dgm:t>
    </dgm:pt>
    <dgm:pt modelId="{DA99D21C-E93A-4F0F-8CE7-04D65456B6E4}" type="pres">
      <dgm:prSet presAssocID="{1D36991C-53B1-4AEB-BC1F-FDF127077C60}" presName="cycle" presStyleCnt="0">
        <dgm:presLayoutVars>
          <dgm:chMax val="1"/>
          <dgm:dir/>
          <dgm:animLvl val="ctr"/>
          <dgm:resizeHandles val="exact"/>
        </dgm:presLayoutVars>
      </dgm:prSet>
      <dgm:spPr/>
    </dgm:pt>
    <dgm:pt modelId="{DE9EA721-8509-4E63-9D4F-723233A85161}" type="pres">
      <dgm:prSet presAssocID="{462DC3BE-BE15-44EF-8C7D-BE3F63319B36}" presName="centerShape" presStyleLbl="node0" presStyleIdx="0" presStyleCnt="1" custScaleX="118164" custScaleY="115358" custLinFactNeighborX="-1651" custLinFactNeighborY="-1285"/>
      <dgm:spPr/>
    </dgm:pt>
    <dgm:pt modelId="{F6297326-D2AD-4FB7-A464-74845F767443}" type="pres">
      <dgm:prSet presAssocID="{F6AE2C50-B6A5-40DE-AE86-1D2D9C13D89D}" presName="Name9" presStyleLbl="parChTrans1D2" presStyleIdx="0" presStyleCnt="3"/>
      <dgm:spPr/>
    </dgm:pt>
    <dgm:pt modelId="{E985B534-8298-42B0-865A-B1211CD5307B}" type="pres">
      <dgm:prSet presAssocID="{F6AE2C50-B6A5-40DE-AE86-1D2D9C13D89D}" presName="connTx" presStyleLbl="parChTrans1D2" presStyleIdx="0" presStyleCnt="3"/>
      <dgm:spPr/>
    </dgm:pt>
    <dgm:pt modelId="{726018E4-77E1-4981-8A7D-72C0C7F8F03B}" type="pres">
      <dgm:prSet presAssocID="{C23C4C55-5B47-44DC-95A7-0EC882A9A427}" presName="node" presStyleLbl="node1" presStyleIdx="0" presStyleCnt="3" custScaleX="105596" custScaleY="104213" custRadScaleRad="116999" custRadScaleInc="185393">
        <dgm:presLayoutVars>
          <dgm:bulletEnabled val="1"/>
        </dgm:presLayoutVars>
      </dgm:prSet>
      <dgm:spPr/>
    </dgm:pt>
    <dgm:pt modelId="{A8B28189-894A-4A5F-A097-D772EE889FB7}" type="pres">
      <dgm:prSet presAssocID="{DDF2FB0E-341B-40F9-B258-011D611EE4F2}" presName="Name9" presStyleLbl="parChTrans1D2" presStyleIdx="1" presStyleCnt="3"/>
      <dgm:spPr/>
    </dgm:pt>
    <dgm:pt modelId="{1D07F74B-7306-4D54-BB5A-3E51E91055BC}" type="pres">
      <dgm:prSet presAssocID="{DDF2FB0E-341B-40F9-B258-011D611EE4F2}" presName="connTx" presStyleLbl="parChTrans1D2" presStyleIdx="1" presStyleCnt="3"/>
      <dgm:spPr/>
    </dgm:pt>
    <dgm:pt modelId="{1D57246C-759E-4BDC-B960-16BD3B976B59}" type="pres">
      <dgm:prSet presAssocID="{22EFB25D-A162-44DA-932F-CC1D8D6335B9}" presName="node" presStyleLbl="node1" presStyleIdx="1" presStyleCnt="3" custAng="0" custScaleX="96538" custScaleY="102719" custRadScaleRad="110304" custRadScaleInc="-202276">
        <dgm:presLayoutVars>
          <dgm:bulletEnabled val="1"/>
        </dgm:presLayoutVars>
      </dgm:prSet>
      <dgm:spPr/>
    </dgm:pt>
    <dgm:pt modelId="{DC31D95A-1C37-4196-8932-26F960BC257B}" type="pres">
      <dgm:prSet presAssocID="{7FF738D9-F35D-472E-B91E-97EB55AF7FB6}" presName="Name9" presStyleLbl="parChTrans1D2" presStyleIdx="2" presStyleCnt="3"/>
      <dgm:spPr/>
    </dgm:pt>
    <dgm:pt modelId="{D4ADDD1A-A40A-442A-A3E8-4844EDDF6DA4}" type="pres">
      <dgm:prSet presAssocID="{7FF738D9-F35D-472E-B91E-97EB55AF7FB6}" presName="connTx" presStyleLbl="parChTrans1D2" presStyleIdx="2" presStyleCnt="3"/>
      <dgm:spPr/>
    </dgm:pt>
    <dgm:pt modelId="{EE239814-E875-4463-B86E-19F09357E165}" type="pres">
      <dgm:prSet presAssocID="{E6F05715-FF49-4E5A-A443-A16850D2A7D8}" presName="node" presStyleLbl="node1" presStyleIdx="2" presStyleCnt="3" custScaleX="96538" custScaleY="95760" custRadScaleRad="111688" custRadScaleInc="16848">
        <dgm:presLayoutVars>
          <dgm:bulletEnabled val="1"/>
        </dgm:presLayoutVars>
      </dgm:prSet>
      <dgm:spPr/>
    </dgm:pt>
  </dgm:ptLst>
  <dgm:cxnLst>
    <dgm:cxn modelId="{FFA18307-5734-447C-8AA5-B6861D5CFAC7}" type="presOf" srcId="{DDF2FB0E-341B-40F9-B258-011D611EE4F2}" destId="{A8B28189-894A-4A5F-A097-D772EE889FB7}" srcOrd="0" destOrd="0" presId="urn:microsoft.com/office/officeart/2005/8/layout/radial1"/>
    <dgm:cxn modelId="{6434ED20-63CC-4ACE-9827-EE801A6BE72E}" srcId="{462DC3BE-BE15-44EF-8C7D-BE3F63319B36}" destId="{C23C4C55-5B47-44DC-95A7-0EC882A9A427}" srcOrd="0" destOrd="0" parTransId="{F6AE2C50-B6A5-40DE-AE86-1D2D9C13D89D}" sibTransId="{45B2D28F-3F02-4F1C-A0FA-9E435925C53B}"/>
    <dgm:cxn modelId="{1CFE5F39-527C-4B75-B166-D52C333DB90F}" type="presOf" srcId="{7FF738D9-F35D-472E-B91E-97EB55AF7FB6}" destId="{D4ADDD1A-A40A-442A-A3E8-4844EDDF6DA4}" srcOrd="1" destOrd="0" presId="urn:microsoft.com/office/officeart/2005/8/layout/radial1"/>
    <dgm:cxn modelId="{EC498C3B-EC6E-4A1C-9687-C7842A3E14D6}" type="presOf" srcId="{1D36991C-53B1-4AEB-BC1F-FDF127077C60}" destId="{DA99D21C-E93A-4F0F-8CE7-04D65456B6E4}" srcOrd="0" destOrd="0" presId="urn:microsoft.com/office/officeart/2005/8/layout/radial1"/>
    <dgm:cxn modelId="{A874445E-20C4-45F3-AB5C-2F2FEDFB91D7}" type="presOf" srcId="{E6F05715-FF49-4E5A-A443-A16850D2A7D8}" destId="{EE239814-E875-4463-B86E-19F09357E165}" srcOrd="0" destOrd="0" presId="urn:microsoft.com/office/officeart/2005/8/layout/radial1"/>
    <dgm:cxn modelId="{7D1ACA4A-1A97-418F-9946-E9C58C906397}" type="presOf" srcId="{F6AE2C50-B6A5-40DE-AE86-1D2D9C13D89D}" destId="{E985B534-8298-42B0-865A-B1211CD5307B}" srcOrd="1" destOrd="0" presId="urn:microsoft.com/office/officeart/2005/8/layout/radial1"/>
    <dgm:cxn modelId="{E6DDBE75-6824-4330-924B-F7AD9D660AD5}" type="presOf" srcId="{22EFB25D-A162-44DA-932F-CC1D8D6335B9}" destId="{1D57246C-759E-4BDC-B960-16BD3B976B59}" srcOrd="0" destOrd="0" presId="urn:microsoft.com/office/officeart/2005/8/layout/radial1"/>
    <dgm:cxn modelId="{A8694F77-0C77-42BD-AB67-1C141A373F56}" type="presOf" srcId="{F6AE2C50-B6A5-40DE-AE86-1D2D9C13D89D}" destId="{F6297326-D2AD-4FB7-A464-74845F767443}" srcOrd="0" destOrd="0" presId="urn:microsoft.com/office/officeart/2005/8/layout/radial1"/>
    <dgm:cxn modelId="{3AEDDC83-C7FC-4AC2-9A0D-660473EC89F2}" type="presOf" srcId="{7FF738D9-F35D-472E-B91E-97EB55AF7FB6}" destId="{DC31D95A-1C37-4196-8932-26F960BC257B}" srcOrd="0" destOrd="0" presId="urn:microsoft.com/office/officeart/2005/8/layout/radial1"/>
    <dgm:cxn modelId="{6D55D1B1-2886-47DD-9872-2F6CDAEA3644}" srcId="{1D36991C-53B1-4AEB-BC1F-FDF127077C60}" destId="{462DC3BE-BE15-44EF-8C7D-BE3F63319B36}" srcOrd="0" destOrd="0" parTransId="{3844D228-B336-4C45-A819-8D126492CC73}" sibTransId="{CFE06B93-B2A5-4479-AEE5-DA5016F1F643}"/>
    <dgm:cxn modelId="{EFA64CBD-FBD8-42E1-8322-87EAD40D02F6}" type="presOf" srcId="{462DC3BE-BE15-44EF-8C7D-BE3F63319B36}" destId="{DE9EA721-8509-4E63-9D4F-723233A85161}" srcOrd="0" destOrd="0" presId="urn:microsoft.com/office/officeart/2005/8/layout/radial1"/>
    <dgm:cxn modelId="{282D8ACE-D1F9-4D56-9AFA-6413032506BC}" srcId="{462DC3BE-BE15-44EF-8C7D-BE3F63319B36}" destId="{22EFB25D-A162-44DA-932F-CC1D8D6335B9}" srcOrd="1" destOrd="0" parTransId="{DDF2FB0E-341B-40F9-B258-011D611EE4F2}" sibTransId="{F9A0B875-4EC1-4F95-BDCB-71FE9FC19FBE}"/>
    <dgm:cxn modelId="{167F4AD3-6B8C-4F42-A6AE-46B8D93FC527}" srcId="{462DC3BE-BE15-44EF-8C7D-BE3F63319B36}" destId="{E6F05715-FF49-4E5A-A443-A16850D2A7D8}" srcOrd="2" destOrd="0" parTransId="{7FF738D9-F35D-472E-B91E-97EB55AF7FB6}" sibTransId="{E2072446-1BA2-482A-B59F-DE5B4FF8240C}"/>
    <dgm:cxn modelId="{B830DCFD-609A-45B4-BB0F-E5ABCD8558C7}" type="presOf" srcId="{DDF2FB0E-341B-40F9-B258-011D611EE4F2}" destId="{1D07F74B-7306-4D54-BB5A-3E51E91055BC}" srcOrd="1" destOrd="0" presId="urn:microsoft.com/office/officeart/2005/8/layout/radial1"/>
    <dgm:cxn modelId="{2A2DF4FE-A49A-4C9D-A859-9B9CBE9D9EE1}" type="presOf" srcId="{C23C4C55-5B47-44DC-95A7-0EC882A9A427}" destId="{726018E4-77E1-4981-8A7D-72C0C7F8F03B}" srcOrd="0" destOrd="0" presId="urn:microsoft.com/office/officeart/2005/8/layout/radial1"/>
    <dgm:cxn modelId="{CB43890F-82E1-4638-B48C-63E74A5D5353}" type="presParOf" srcId="{DA99D21C-E93A-4F0F-8CE7-04D65456B6E4}" destId="{DE9EA721-8509-4E63-9D4F-723233A85161}" srcOrd="0" destOrd="0" presId="urn:microsoft.com/office/officeart/2005/8/layout/radial1"/>
    <dgm:cxn modelId="{5CE5A785-2FEA-4205-AA9A-F90744DDD0FC}" type="presParOf" srcId="{DA99D21C-E93A-4F0F-8CE7-04D65456B6E4}" destId="{F6297326-D2AD-4FB7-A464-74845F767443}" srcOrd="1" destOrd="0" presId="urn:microsoft.com/office/officeart/2005/8/layout/radial1"/>
    <dgm:cxn modelId="{5B9153E0-C471-4D46-877B-4489503A9569}" type="presParOf" srcId="{F6297326-D2AD-4FB7-A464-74845F767443}" destId="{E985B534-8298-42B0-865A-B1211CD5307B}" srcOrd="0" destOrd="0" presId="urn:microsoft.com/office/officeart/2005/8/layout/radial1"/>
    <dgm:cxn modelId="{03F5F6CF-1E6B-43E1-9C04-1D970039CA5E}" type="presParOf" srcId="{DA99D21C-E93A-4F0F-8CE7-04D65456B6E4}" destId="{726018E4-77E1-4981-8A7D-72C0C7F8F03B}" srcOrd="2" destOrd="0" presId="urn:microsoft.com/office/officeart/2005/8/layout/radial1"/>
    <dgm:cxn modelId="{426096C6-3D5B-41FD-B971-D8A64ED62231}" type="presParOf" srcId="{DA99D21C-E93A-4F0F-8CE7-04D65456B6E4}" destId="{A8B28189-894A-4A5F-A097-D772EE889FB7}" srcOrd="3" destOrd="0" presId="urn:microsoft.com/office/officeart/2005/8/layout/radial1"/>
    <dgm:cxn modelId="{B7C70D5E-A8BA-4789-B5D7-3C143899C540}" type="presParOf" srcId="{A8B28189-894A-4A5F-A097-D772EE889FB7}" destId="{1D07F74B-7306-4D54-BB5A-3E51E91055BC}" srcOrd="0" destOrd="0" presId="urn:microsoft.com/office/officeart/2005/8/layout/radial1"/>
    <dgm:cxn modelId="{98F080C0-027B-4A1E-8FD5-85EA5F68DC8C}" type="presParOf" srcId="{DA99D21C-E93A-4F0F-8CE7-04D65456B6E4}" destId="{1D57246C-759E-4BDC-B960-16BD3B976B59}" srcOrd="4" destOrd="0" presId="urn:microsoft.com/office/officeart/2005/8/layout/radial1"/>
    <dgm:cxn modelId="{4D9F1454-E3AD-45D5-9F3B-5119983432BE}" type="presParOf" srcId="{DA99D21C-E93A-4F0F-8CE7-04D65456B6E4}" destId="{DC31D95A-1C37-4196-8932-26F960BC257B}" srcOrd="5" destOrd="0" presId="urn:microsoft.com/office/officeart/2005/8/layout/radial1"/>
    <dgm:cxn modelId="{BD0733C9-1A6A-4C28-9E7D-E68C5CD850B4}" type="presParOf" srcId="{DC31D95A-1C37-4196-8932-26F960BC257B}" destId="{D4ADDD1A-A40A-442A-A3E8-4844EDDF6DA4}" srcOrd="0" destOrd="0" presId="urn:microsoft.com/office/officeart/2005/8/layout/radial1"/>
    <dgm:cxn modelId="{6D7ECA7F-95AC-4D4E-88BF-F4102AF3396B}" type="presParOf" srcId="{DA99D21C-E93A-4F0F-8CE7-04D65456B6E4}" destId="{EE239814-E875-4463-B86E-19F09357E165}"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20CDE-1673-4BDC-97A6-DA61D499D0C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78F4B80C-57D3-47C4-A997-7F91FCA23D2F}">
      <dgm:prSet phldrT="[Texto]"/>
      <dgm:spPr>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b="1" dirty="0"/>
            <a:t>RESOLUCIONES DEFINITIVAS</a:t>
          </a:r>
          <a:endParaRPr lang="es-ES" dirty="0"/>
        </a:p>
      </dgm:t>
    </dgm:pt>
    <dgm:pt modelId="{9C03082D-8150-4C7A-9EDA-CA605CFD0098}" type="parTrans" cxnId="{FB63FF6B-B53E-427D-BD78-3E69A146B671}">
      <dgm:prSet/>
      <dgm:spPr/>
      <dgm:t>
        <a:bodyPr/>
        <a:lstStyle/>
        <a:p>
          <a:endParaRPr lang="es-ES"/>
        </a:p>
      </dgm:t>
    </dgm:pt>
    <dgm:pt modelId="{2901C413-B745-4E6E-BA55-3D5BF68669DE}" type="sibTrans" cxnId="{FB63FF6B-B53E-427D-BD78-3E69A146B671}">
      <dgm:prSet/>
      <dgm:spPr/>
      <dgm:t>
        <a:bodyPr/>
        <a:lstStyle/>
        <a:p>
          <a:endParaRPr lang="es-ES"/>
        </a:p>
      </dgm:t>
    </dgm:pt>
    <dgm:pt modelId="{910FEF0B-C52B-418E-B64D-81D7A0C3451F}">
      <dgm:prSet phldrT="[Texto]"/>
      <dgm:spPr>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b="1" dirty="0"/>
            <a:t>R.D. 962 del 28/02/2022</a:t>
          </a:r>
          <a:endParaRPr lang="es-ES" dirty="0"/>
        </a:p>
      </dgm:t>
    </dgm:pt>
    <dgm:pt modelId="{800752CB-4F51-4D40-9AEE-5A80AE2A600F}" type="parTrans" cxnId="{6C81CF6A-75D9-4142-8D93-A0D817AFB33F}">
      <dgm:prSet/>
      <dgm:spPr>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a:p>
      </dgm:t>
    </dgm:pt>
    <dgm:pt modelId="{DC711B08-921C-46FF-818D-8C34AA988402}" type="sibTrans" cxnId="{6C81CF6A-75D9-4142-8D93-A0D817AFB33F}">
      <dgm:prSet/>
      <dgm:spPr/>
      <dgm:t>
        <a:bodyPr/>
        <a:lstStyle/>
        <a:p>
          <a:endParaRPr lang="es-ES"/>
        </a:p>
      </dgm:t>
    </dgm:pt>
    <dgm:pt modelId="{22D66BF2-7C71-4D0B-8A2A-6F5FA8D7BCF9}">
      <dgm:prSet phldrT="[Texto]"/>
      <dgm:spPr>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b="1" dirty="0"/>
            <a:t>R.D. 963 del 17/03/2022</a:t>
          </a:r>
          <a:endParaRPr lang="es-ES" dirty="0"/>
        </a:p>
      </dgm:t>
    </dgm:pt>
    <dgm:pt modelId="{9F8B27A7-17C2-4AD5-819E-FA9473972A2A}" type="parTrans" cxnId="{CA7FF5FA-2F6C-4E73-87A6-84AF0A587B13}">
      <dgm:prSet/>
      <dgm:spPr>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a:p>
      </dgm:t>
    </dgm:pt>
    <dgm:pt modelId="{9F500C70-6B44-4DC6-B69E-0391223114B7}" type="sibTrans" cxnId="{CA7FF5FA-2F6C-4E73-87A6-84AF0A587B13}">
      <dgm:prSet/>
      <dgm:spPr/>
      <dgm:t>
        <a:bodyPr/>
        <a:lstStyle/>
        <a:p>
          <a:endParaRPr lang="es-ES"/>
        </a:p>
      </dgm:t>
    </dgm:pt>
    <dgm:pt modelId="{30F50410-BB5E-4760-B3F3-4BCCEA486060}">
      <dgm:prSet phldrT="[Texto]"/>
      <dgm:spPr>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pPr rtl="0"/>
          <a:r>
            <a:rPr lang="es-CO" b="1" dirty="0">
              <a:latin typeface="+mn-lt"/>
            </a:rPr>
            <a:t>R.D. 970 del 28 de julio del 2022</a:t>
          </a:r>
          <a:endParaRPr lang="es-ES" b="1" dirty="0">
            <a:latin typeface="+mn-lt"/>
          </a:endParaRPr>
        </a:p>
      </dgm:t>
    </dgm:pt>
    <dgm:pt modelId="{9D0F402E-5B89-4E05-B3B5-532E9D815971}" type="parTrans" cxnId="{9EC9789C-C1F7-420D-AFDA-482C205EBF85}">
      <dgm:prSet/>
      <dgm:spPr>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a:p>
      </dgm:t>
    </dgm:pt>
    <dgm:pt modelId="{728DDB6D-BA72-4044-9548-B0C88625A6B7}" type="sibTrans" cxnId="{9EC9789C-C1F7-420D-AFDA-482C205EBF85}">
      <dgm:prSet/>
      <dgm:spPr/>
      <dgm:t>
        <a:bodyPr/>
        <a:lstStyle/>
        <a:p>
          <a:endParaRPr lang="es-ES"/>
        </a:p>
      </dgm:t>
    </dgm:pt>
    <dgm:pt modelId="{2E2B094E-E487-4DB9-8DD0-3EB494A5F9FE}">
      <dgm:prSet phldrT="[Texto]"/>
      <dgm:spPr>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b="1" dirty="0">
              <a:latin typeface="+mn-lt"/>
            </a:rPr>
            <a:t>R.D. 964 del 30/03/2022, complementada </a:t>
          </a:r>
          <a:r>
            <a:rPr lang="es-CO" b="1">
              <a:latin typeface="+mn-lt"/>
            </a:rPr>
            <a:t>a través de la </a:t>
          </a:r>
          <a:r>
            <a:rPr lang="es-CO" b="1" dirty="0">
              <a:latin typeface="+mn-lt"/>
            </a:rPr>
            <a:t>R.D. 966 del 31 de mayo del 2022</a:t>
          </a:r>
          <a:endParaRPr lang="es-ES" dirty="0"/>
        </a:p>
      </dgm:t>
    </dgm:pt>
    <dgm:pt modelId="{7BEDD941-2210-49D2-8498-667827E1DD88}" type="parTrans" cxnId="{561F26B9-B454-44AB-9789-2E7DFBD511F3}">
      <dgm:prSet/>
      <dgm:spPr>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CO"/>
        </a:p>
      </dgm:t>
    </dgm:pt>
    <dgm:pt modelId="{5207BE88-BA9A-4FC3-B4AB-367574700DC3}" type="sibTrans" cxnId="{561F26B9-B454-44AB-9789-2E7DFBD511F3}">
      <dgm:prSet/>
      <dgm:spPr/>
      <dgm:t>
        <a:bodyPr/>
        <a:lstStyle/>
        <a:p>
          <a:endParaRPr lang="es-CO"/>
        </a:p>
      </dgm:t>
    </dgm:pt>
    <dgm:pt modelId="{9D068C2C-6AF4-49B8-A359-850429682C31}">
      <dgm:prSet phldrT="[Texto]"/>
      <dgm:spPr>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pPr rtl="0"/>
          <a:r>
            <a:rPr lang="es-CO" b="1" dirty="0">
              <a:latin typeface="+mn-lt"/>
            </a:rPr>
            <a:t>R.D. 971 del 28 de julio del 2022</a:t>
          </a:r>
          <a:endParaRPr lang="es-ES" b="1" dirty="0">
            <a:latin typeface="+mn-lt"/>
          </a:endParaRPr>
        </a:p>
      </dgm:t>
    </dgm:pt>
    <dgm:pt modelId="{597F07F3-5B9A-47A7-A325-24689BCAF0BD}" type="parTrans" cxnId="{B13E6128-9DC1-4886-B9EB-99CFAA87A98D}">
      <dgm:prSet/>
      <dgm:spPr>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CO">
            <a:solidFill>
              <a:srgbClr val="FF0000"/>
            </a:solidFill>
          </a:endParaRPr>
        </a:p>
      </dgm:t>
    </dgm:pt>
    <dgm:pt modelId="{1991A79E-A3D4-4F85-B6FC-948AD074EDC0}" type="sibTrans" cxnId="{B13E6128-9DC1-4886-B9EB-99CFAA87A98D}">
      <dgm:prSet/>
      <dgm:spPr/>
      <dgm:t>
        <a:bodyPr/>
        <a:lstStyle/>
        <a:p>
          <a:endParaRPr lang="es-CO"/>
        </a:p>
      </dgm:t>
    </dgm:pt>
    <dgm:pt modelId="{2B4FD9F6-C085-45E1-AA52-92D383597B4C}" type="pres">
      <dgm:prSet presAssocID="{73820CDE-1673-4BDC-97A6-DA61D499D0C2}" presName="Name0" presStyleCnt="0">
        <dgm:presLayoutVars>
          <dgm:chMax val="1"/>
          <dgm:dir/>
          <dgm:animLvl val="ctr"/>
          <dgm:resizeHandles val="exact"/>
        </dgm:presLayoutVars>
      </dgm:prSet>
      <dgm:spPr/>
    </dgm:pt>
    <dgm:pt modelId="{2CE42195-8B1C-4820-B049-4FCE4268BE7E}" type="pres">
      <dgm:prSet presAssocID="{78F4B80C-57D3-47C4-A997-7F91FCA23D2F}" presName="centerShape" presStyleLbl="node0" presStyleIdx="0" presStyleCnt="1"/>
      <dgm:spPr/>
    </dgm:pt>
    <dgm:pt modelId="{039AD6B3-C437-4C36-B86F-EAF99ED27522}" type="pres">
      <dgm:prSet presAssocID="{800752CB-4F51-4D40-9AEE-5A80AE2A600F}" presName="parTrans" presStyleLbl="sibTrans2D1" presStyleIdx="0" presStyleCnt="5" custScaleX="122835"/>
      <dgm:spPr/>
    </dgm:pt>
    <dgm:pt modelId="{426D5ABB-6013-40BC-B950-73C531D653AD}" type="pres">
      <dgm:prSet presAssocID="{800752CB-4F51-4D40-9AEE-5A80AE2A600F}" presName="connectorText" presStyleLbl="sibTrans2D1" presStyleIdx="0" presStyleCnt="5"/>
      <dgm:spPr/>
    </dgm:pt>
    <dgm:pt modelId="{8CBC2995-1B91-4854-85AB-A126CF48CD0C}" type="pres">
      <dgm:prSet presAssocID="{910FEF0B-C52B-418E-B64D-81D7A0C3451F}" presName="node" presStyleLbl="node1" presStyleIdx="0" presStyleCnt="5" custRadScaleRad="100231" custRadScaleInc="-5014">
        <dgm:presLayoutVars>
          <dgm:bulletEnabled val="1"/>
        </dgm:presLayoutVars>
      </dgm:prSet>
      <dgm:spPr/>
    </dgm:pt>
    <dgm:pt modelId="{05204ABA-4A51-4A20-8051-2E5CD9422B49}" type="pres">
      <dgm:prSet presAssocID="{9F8B27A7-17C2-4AD5-819E-FA9473972A2A}" presName="parTrans" presStyleLbl="sibTrans2D1" presStyleIdx="1" presStyleCnt="5" custScaleX="114228"/>
      <dgm:spPr/>
    </dgm:pt>
    <dgm:pt modelId="{86B1947E-7117-4860-9C7A-B280ECCE439F}" type="pres">
      <dgm:prSet presAssocID="{9F8B27A7-17C2-4AD5-819E-FA9473972A2A}" presName="connectorText" presStyleLbl="sibTrans2D1" presStyleIdx="1" presStyleCnt="5"/>
      <dgm:spPr/>
    </dgm:pt>
    <dgm:pt modelId="{26768FC4-73DA-44DE-BA4B-2EF4B3784B42}" type="pres">
      <dgm:prSet presAssocID="{22D66BF2-7C71-4D0B-8A2A-6F5FA8D7BCF9}" presName="node" presStyleLbl="node1" presStyleIdx="1" presStyleCnt="5" custRadScaleRad="97696" custRadScaleInc="-9618">
        <dgm:presLayoutVars>
          <dgm:bulletEnabled val="1"/>
        </dgm:presLayoutVars>
      </dgm:prSet>
      <dgm:spPr/>
    </dgm:pt>
    <dgm:pt modelId="{F68C193C-B650-4183-8FAE-ACE86E5C89D6}" type="pres">
      <dgm:prSet presAssocID="{7BEDD941-2210-49D2-8498-667827E1DD88}" presName="parTrans" presStyleLbl="sibTrans2D1" presStyleIdx="2" presStyleCnt="5" custScaleX="110992"/>
      <dgm:spPr/>
    </dgm:pt>
    <dgm:pt modelId="{FBE0D09D-C24D-4A9E-9D23-547DBDECAE6D}" type="pres">
      <dgm:prSet presAssocID="{7BEDD941-2210-49D2-8498-667827E1DD88}" presName="connectorText" presStyleLbl="sibTrans2D1" presStyleIdx="2" presStyleCnt="5"/>
      <dgm:spPr/>
    </dgm:pt>
    <dgm:pt modelId="{FA8CC4B0-2A1A-4EAC-8618-9D5E4C320C54}" type="pres">
      <dgm:prSet presAssocID="{2E2B094E-E487-4DB9-8DD0-3EB494A5F9FE}" presName="node" presStyleLbl="node1" presStyleIdx="2" presStyleCnt="5" custRadScaleRad="97696" custRadScaleInc="-9618">
        <dgm:presLayoutVars>
          <dgm:bulletEnabled val="1"/>
        </dgm:presLayoutVars>
      </dgm:prSet>
      <dgm:spPr/>
    </dgm:pt>
    <dgm:pt modelId="{0AC92EE7-A932-42AD-96AE-64F35BA35C75}" type="pres">
      <dgm:prSet presAssocID="{9D0F402E-5B89-4E05-B3B5-532E9D815971}" presName="parTrans" presStyleLbl="sibTrans2D1" presStyleIdx="3" presStyleCnt="5" custScaleX="154766" custLinFactNeighborX="48788" custLinFactNeighborY="-7485"/>
      <dgm:spPr/>
    </dgm:pt>
    <dgm:pt modelId="{D6744347-183E-4763-BD6D-D7EE2F147052}" type="pres">
      <dgm:prSet presAssocID="{9D0F402E-5B89-4E05-B3B5-532E9D815971}" presName="connectorText" presStyleLbl="sibTrans2D1" presStyleIdx="3" presStyleCnt="5"/>
      <dgm:spPr/>
    </dgm:pt>
    <dgm:pt modelId="{404C1655-322F-4174-93FB-43FE40162653}" type="pres">
      <dgm:prSet presAssocID="{30F50410-BB5E-4760-B3F3-4BCCEA486060}" presName="node" presStyleLbl="node1" presStyleIdx="3" presStyleCnt="5" custRadScaleRad="93924" custRadScaleInc="6299">
        <dgm:presLayoutVars>
          <dgm:bulletEnabled val="1"/>
        </dgm:presLayoutVars>
      </dgm:prSet>
      <dgm:spPr/>
    </dgm:pt>
    <dgm:pt modelId="{8D01947D-C3A4-4D03-8B9A-598D3BD69358}" type="pres">
      <dgm:prSet presAssocID="{597F07F3-5B9A-47A7-A325-24689BCAF0BD}" presName="parTrans" presStyleLbl="sibTrans2D1" presStyleIdx="4" presStyleCnt="5" custScaleX="154960" custLinFactNeighborX="48788" custLinFactNeighborY="-7485"/>
      <dgm:spPr/>
    </dgm:pt>
    <dgm:pt modelId="{057F6B1A-BDA6-4151-9FDB-AFA7623F78C1}" type="pres">
      <dgm:prSet presAssocID="{597F07F3-5B9A-47A7-A325-24689BCAF0BD}" presName="connectorText" presStyleLbl="sibTrans2D1" presStyleIdx="4" presStyleCnt="5"/>
      <dgm:spPr/>
    </dgm:pt>
    <dgm:pt modelId="{93FB8613-1817-4432-B8F9-DF58C62C9C77}" type="pres">
      <dgm:prSet presAssocID="{9D068C2C-6AF4-49B8-A359-850429682C31}" presName="node" presStyleLbl="node1" presStyleIdx="4" presStyleCnt="5" custRadScaleRad="93924" custRadScaleInc="6299">
        <dgm:presLayoutVars>
          <dgm:bulletEnabled val="1"/>
        </dgm:presLayoutVars>
      </dgm:prSet>
      <dgm:spPr/>
    </dgm:pt>
  </dgm:ptLst>
  <dgm:cxnLst>
    <dgm:cxn modelId="{02341203-F393-4CC1-9EBC-E80068C2FFB3}" type="presOf" srcId="{7BEDD941-2210-49D2-8498-667827E1DD88}" destId="{F68C193C-B650-4183-8FAE-ACE86E5C89D6}" srcOrd="0" destOrd="0" presId="urn:microsoft.com/office/officeart/2005/8/layout/radial5"/>
    <dgm:cxn modelId="{34715717-F493-43C3-9B54-A7264DD8E975}" type="presOf" srcId="{910FEF0B-C52B-418E-B64D-81D7A0C3451F}" destId="{8CBC2995-1B91-4854-85AB-A126CF48CD0C}" srcOrd="0" destOrd="0" presId="urn:microsoft.com/office/officeart/2005/8/layout/radial5"/>
    <dgm:cxn modelId="{AD95DA1F-ADC7-4694-B480-E572EDEEB4E7}" type="presOf" srcId="{597F07F3-5B9A-47A7-A325-24689BCAF0BD}" destId="{057F6B1A-BDA6-4151-9FDB-AFA7623F78C1}" srcOrd="1" destOrd="0" presId="urn:microsoft.com/office/officeart/2005/8/layout/radial5"/>
    <dgm:cxn modelId="{F32A7820-25EB-4627-9CB0-34F90FCAE0D0}" type="presOf" srcId="{9F8B27A7-17C2-4AD5-819E-FA9473972A2A}" destId="{86B1947E-7117-4860-9C7A-B280ECCE439F}" srcOrd="1" destOrd="0" presId="urn:microsoft.com/office/officeart/2005/8/layout/radial5"/>
    <dgm:cxn modelId="{B13E6128-9DC1-4886-B9EB-99CFAA87A98D}" srcId="{78F4B80C-57D3-47C4-A997-7F91FCA23D2F}" destId="{9D068C2C-6AF4-49B8-A359-850429682C31}" srcOrd="4" destOrd="0" parTransId="{597F07F3-5B9A-47A7-A325-24689BCAF0BD}" sibTransId="{1991A79E-A3D4-4F85-B6FC-948AD074EDC0}"/>
    <dgm:cxn modelId="{275AA75D-12C8-48A3-9A57-7BBA79385953}" type="presOf" srcId="{7BEDD941-2210-49D2-8498-667827E1DD88}" destId="{FBE0D09D-C24D-4A9E-9D23-547DBDECAE6D}" srcOrd="1" destOrd="0" presId="urn:microsoft.com/office/officeart/2005/8/layout/radial5"/>
    <dgm:cxn modelId="{07530B69-3C58-4E73-A1D4-A74DB891C0F7}" type="presOf" srcId="{30F50410-BB5E-4760-B3F3-4BCCEA486060}" destId="{404C1655-322F-4174-93FB-43FE40162653}" srcOrd="0" destOrd="0" presId="urn:microsoft.com/office/officeart/2005/8/layout/radial5"/>
    <dgm:cxn modelId="{6C81CF6A-75D9-4142-8D93-A0D817AFB33F}" srcId="{78F4B80C-57D3-47C4-A997-7F91FCA23D2F}" destId="{910FEF0B-C52B-418E-B64D-81D7A0C3451F}" srcOrd="0" destOrd="0" parTransId="{800752CB-4F51-4D40-9AEE-5A80AE2A600F}" sibTransId="{DC711B08-921C-46FF-818D-8C34AA988402}"/>
    <dgm:cxn modelId="{0AB61D6B-5263-48E7-B25D-75E6D398BA3C}" type="presOf" srcId="{9D0F402E-5B89-4E05-B3B5-532E9D815971}" destId="{0AC92EE7-A932-42AD-96AE-64F35BA35C75}" srcOrd="0" destOrd="0" presId="urn:microsoft.com/office/officeart/2005/8/layout/radial5"/>
    <dgm:cxn modelId="{FB63FF6B-B53E-427D-BD78-3E69A146B671}" srcId="{73820CDE-1673-4BDC-97A6-DA61D499D0C2}" destId="{78F4B80C-57D3-47C4-A997-7F91FCA23D2F}" srcOrd="0" destOrd="0" parTransId="{9C03082D-8150-4C7A-9EDA-CA605CFD0098}" sibTransId="{2901C413-B745-4E6E-BA55-3D5BF68669DE}"/>
    <dgm:cxn modelId="{FBF91181-4689-4E7F-9277-E58B8DCE9B64}" type="presOf" srcId="{73820CDE-1673-4BDC-97A6-DA61D499D0C2}" destId="{2B4FD9F6-C085-45E1-AA52-92D383597B4C}" srcOrd="0" destOrd="0" presId="urn:microsoft.com/office/officeart/2005/8/layout/radial5"/>
    <dgm:cxn modelId="{930A4E8F-E2A8-4DD1-98BF-447718214461}" type="presOf" srcId="{597F07F3-5B9A-47A7-A325-24689BCAF0BD}" destId="{8D01947D-C3A4-4D03-8B9A-598D3BD69358}" srcOrd="0" destOrd="0" presId="urn:microsoft.com/office/officeart/2005/8/layout/radial5"/>
    <dgm:cxn modelId="{451F4591-A57C-4BE3-8A42-0462CDC354D7}" type="presOf" srcId="{800752CB-4F51-4D40-9AEE-5A80AE2A600F}" destId="{039AD6B3-C437-4C36-B86F-EAF99ED27522}" srcOrd="0" destOrd="0" presId="urn:microsoft.com/office/officeart/2005/8/layout/radial5"/>
    <dgm:cxn modelId="{9EC9789C-C1F7-420D-AFDA-482C205EBF85}" srcId="{78F4B80C-57D3-47C4-A997-7F91FCA23D2F}" destId="{30F50410-BB5E-4760-B3F3-4BCCEA486060}" srcOrd="3" destOrd="0" parTransId="{9D0F402E-5B89-4E05-B3B5-532E9D815971}" sibTransId="{728DDB6D-BA72-4044-9548-B0C88625A6B7}"/>
    <dgm:cxn modelId="{290921A1-7BB3-4904-BD87-D636BE78068D}" type="presOf" srcId="{9D0F402E-5B89-4E05-B3B5-532E9D815971}" destId="{D6744347-183E-4763-BD6D-D7EE2F147052}" srcOrd="1" destOrd="0" presId="urn:microsoft.com/office/officeart/2005/8/layout/radial5"/>
    <dgm:cxn modelId="{A9B8D8A6-8B64-4A5D-80AC-93C8E849B2E9}" type="presOf" srcId="{22D66BF2-7C71-4D0B-8A2A-6F5FA8D7BCF9}" destId="{26768FC4-73DA-44DE-BA4B-2EF4B3784B42}" srcOrd="0" destOrd="0" presId="urn:microsoft.com/office/officeart/2005/8/layout/radial5"/>
    <dgm:cxn modelId="{561F26B9-B454-44AB-9789-2E7DFBD511F3}" srcId="{78F4B80C-57D3-47C4-A997-7F91FCA23D2F}" destId="{2E2B094E-E487-4DB9-8DD0-3EB494A5F9FE}" srcOrd="2" destOrd="0" parTransId="{7BEDD941-2210-49D2-8498-667827E1DD88}" sibTransId="{5207BE88-BA9A-4FC3-B4AB-367574700DC3}"/>
    <dgm:cxn modelId="{7F6B14BC-96E3-4A9E-96E4-5C8BA582D8F6}" type="presOf" srcId="{9F8B27A7-17C2-4AD5-819E-FA9473972A2A}" destId="{05204ABA-4A51-4A20-8051-2E5CD9422B49}" srcOrd="0" destOrd="0" presId="urn:microsoft.com/office/officeart/2005/8/layout/radial5"/>
    <dgm:cxn modelId="{17CC1ADA-D366-4C13-A56B-DA0DB132325D}" type="presOf" srcId="{78F4B80C-57D3-47C4-A997-7F91FCA23D2F}" destId="{2CE42195-8B1C-4820-B049-4FCE4268BE7E}" srcOrd="0" destOrd="0" presId="urn:microsoft.com/office/officeart/2005/8/layout/radial5"/>
    <dgm:cxn modelId="{4E247EE1-E06E-4563-A30B-7B5DF9A142AA}" type="presOf" srcId="{9D068C2C-6AF4-49B8-A359-850429682C31}" destId="{93FB8613-1817-4432-B8F9-DF58C62C9C77}" srcOrd="0" destOrd="0" presId="urn:microsoft.com/office/officeart/2005/8/layout/radial5"/>
    <dgm:cxn modelId="{902F13EC-F351-4D50-95DE-4293B582688C}" type="presOf" srcId="{2E2B094E-E487-4DB9-8DD0-3EB494A5F9FE}" destId="{FA8CC4B0-2A1A-4EAC-8618-9D5E4C320C54}" srcOrd="0" destOrd="0" presId="urn:microsoft.com/office/officeart/2005/8/layout/radial5"/>
    <dgm:cxn modelId="{CA7FF5FA-2F6C-4E73-87A6-84AF0A587B13}" srcId="{78F4B80C-57D3-47C4-A997-7F91FCA23D2F}" destId="{22D66BF2-7C71-4D0B-8A2A-6F5FA8D7BCF9}" srcOrd="1" destOrd="0" parTransId="{9F8B27A7-17C2-4AD5-819E-FA9473972A2A}" sibTransId="{9F500C70-6B44-4DC6-B69E-0391223114B7}"/>
    <dgm:cxn modelId="{26497EFC-6FEB-44E8-A209-9A13A7C1E4BF}" type="presOf" srcId="{800752CB-4F51-4D40-9AEE-5A80AE2A600F}" destId="{426D5ABB-6013-40BC-B950-73C531D653AD}" srcOrd="1" destOrd="0" presId="urn:microsoft.com/office/officeart/2005/8/layout/radial5"/>
    <dgm:cxn modelId="{35AECD92-FC0C-4ED8-BF03-2E4F9B9CBDB1}" type="presParOf" srcId="{2B4FD9F6-C085-45E1-AA52-92D383597B4C}" destId="{2CE42195-8B1C-4820-B049-4FCE4268BE7E}" srcOrd="0" destOrd="0" presId="urn:microsoft.com/office/officeart/2005/8/layout/radial5"/>
    <dgm:cxn modelId="{5C46753E-FEB2-4686-8C9A-3FF98DD6F187}" type="presParOf" srcId="{2B4FD9F6-C085-45E1-AA52-92D383597B4C}" destId="{039AD6B3-C437-4C36-B86F-EAF99ED27522}" srcOrd="1" destOrd="0" presId="urn:microsoft.com/office/officeart/2005/8/layout/radial5"/>
    <dgm:cxn modelId="{35586680-DCE4-472D-8F09-B87DC2FED0AD}" type="presParOf" srcId="{039AD6B3-C437-4C36-B86F-EAF99ED27522}" destId="{426D5ABB-6013-40BC-B950-73C531D653AD}" srcOrd="0" destOrd="0" presId="urn:microsoft.com/office/officeart/2005/8/layout/radial5"/>
    <dgm:cxn modelId="{C568CF74-2AFF-4748-AEC2-FBB878F27799}" type="presParOf" srcId="{2B4FD9F6-C085-45E1-AA52-92D383597B4C}" destId="{8CBC2995-1B91-4854-85AB-A126CF48CD0C}" srcOrd="2" destOrd="0" presId="urn:microsoft.com/office/officeart/2005/8/layout/radial5"/>
    <dgm:cxn modelId="{51CEC0CE-6456-4F3D-9562-5FCB83C8F397}" type="presParOf" srcId="{2B4FD9F6-C085-45E1-AA52-92D383597B4C}" destId="{05204ABA-4A51-4A20-8051-2E5CD9422B49}" srcOrd="3" destOrd="0" presId="urn:microsoft.com/office/officeart/2005/8/layout/radial5"/>
    <dgm:cxn modelId="{4DFE8E7F-98ED-407B-AA32-260386BAE983}" type="presParOf" srcId="{05204ABA-4A51-4A20-8051-2E5CD9422B49}" destId="{86B1947E-7117-4860-9C7A-B280ECCE439F}" srcOrd="0" destOrd="0" presId="urn:microsoft.com/office/officeart/2005/8/layout/radial5"/>
    <dgm:cxn modelId="{158E990E-0A8A-49C2-BEAD-A03B2C53606C}" type="presParOf" srcId="{2B4FD9F6-C085-45E1-AA52-92D383597B4C}" destId="{26768FC4-73DA-44DE-BA4B-2EF4B3784B42}" srcOrd="4" destOrd="0" presId="urn:microsoft.com/office/officeart/2005/8/layout/radial5"/>
    <dgm:cxn modelId="{15A0784D-EC0F-4DD4-A5E3-FE67A9A5D608}" type="presParOf" srcId="{2B4FD9F6-C085-45E1-AA52-92D383597B4C}" destId="{F68C193C-B650-4183-8FAE-ACE86E5C89D6}" srcOrd="5" destOrd="0" presId="urn:microsoft.com/office/officeart/2005/8/layout/radial5"/>
    <dgm:cxn modelId="{00D166E7-B555-4141-AD5F-AE908103F3D1}" type="presParOf" srcId="{F68C193C-B650-4183-8FAE-ACE86E5C89D6}" destId="{FBE0D09D-C24D-4A9E-9D23-547DBDECAE6D}" srcOrd="0" destOrd="0" presId="urn:microsoft.com/office/officeart/2005/8/layout/radial5"/>
    <dgm:cxn modelId="{C7DBD3E5-952B-4B63-A3EE-62F76027222D}" type="presParOf" srcId="{2B4FD9F6-C085-45E1-AA52-92D383597B4C}" destId="{FA8CC4B0-2A1A-4EAC-8618-9D5E4C320C54}" srcOrd="6" destOrd="0" presId="urn:microsoft.com/office/officeart/2005/8/layout/radial5"/>
    <dgm:cxn modelId="{14F78F84-38C2-43B7-AF25-149EFFC63C54}" type="presParOf" srcId="{2B4FD9F6-C085-45E1-AA52-92D383597B4C}" destId="{0AC92EE7-A932-42AD-96AE-64F35BA35C75}" srcOrd="7" destOrd="0" presId="urn:microsoft.com/office/officeart/2005/8/layout/radial5"/>
    <dgm:cxn modelId="{770018CE-FE87-44F2-A011-8193EAB84ABB}" type="presParOf" srcId="{0AC92EE7-A932-42AD-96AE-64F35BA35C75}" destId="{D6744347-183E-4763-BD6D-D7EE2F147052}" srcOrd="0" destOrd="0" presId="urn:microsoft.com/office/officeart/2005/8/layout/radial5"/>
    <dgm:cxn modelId="{633A43D0-0D44-4755-8FE7-69135D946FB4}" type="presParOf" srcId="{2B4FD9F6-C085-45E1-AA52-92D383597B4C}" destId="{404C1655-322F-4174-93FB-43FE40162653}" srcOrd="8" destOrd="0" presId="urn:microsoft.com/office/officeart/2005/8/layout/radial5"/>
    <dgm:cxn modelId="{5EDC5A75-AEAC-4CB0-8FC9-5F9B57C3BE52}" type="presParOf" srcId="{2B4FD9F6-C085-45E1-AA52-92D383597B4C}" destId="{8D01947D-C3A4-4D03-8B9A-598D3BD69358}" srcOrd="9" destOrd="0" presId="urn:microsoft.com/office/officeart/2005/8/layout/radial5"/>
    <dgm:cxn modelId="{F040371D-E24F-477A-A2E3-2CB48336A82E}" type="presParOf" srcId="{8D01947D-C3A4-4D03-8B9A-598D3BD69358}" destId="{057F6B1A-BDA6-4151-9FDB-AFA7623F78C1}" srcOrd="0" destOrd="0" presId="urn:microsoft.com/office/officeart/2005/8/layout/radial5"/>
    <dgm:cxn modelId="{977B7988-2170-4226-A940-923F8F8CDA21}" type="presParOf" srcId="{2B4FD9F6-C085-45E1-AA52-92D383597B4C}" destId="{93FB8613-1817-4432-B8F9-DF58C62C9C77}" srcOrd="10"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C18131-68CC-4593-BF16-E4CD4BEBFC4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S"/>
        </a:p>
      </dgm:t>
    </dgm:pt>
    <dgm:pt modelId="{04733B0D-1790-4211-87DA-37F93247EA6B}">
      <dgm:prSet phldrT="[Texto]" custT="1"/>
      <dgm:spPr>
        <a:solidFill>
          <a:schemeClr val="accent2">
            <a:lumMod val="75000"/>
          </a:schemeClr>
        </a:solidFill>
        <a:scene3d>
          <a:camera prst="perspectiveContrastingLeftFacing"/>
          <a:lightRig rig="threePt" dir="t"/>
        </a:scene3d>
      </dgm:spPr>
      <dgm:t>
        <a:bodyPr/>
        <a:lstStyle/>
        <a:p>
          <a:r>
            <a:rPr lang="es-CO" sz="1400" b="1" dirty="0">
              <a:latin typeface="Arial" panose="020B0604020202020204" pitchFamily="34" charset="0"/>
              <a:cs typeface="Arial" panose="020B0604020202020204" pitchFamily="34" charset="0"/>
            </a:rPr>
            <a:t>La ARI programada para la vigencia 2022 obtuvo un cumplimiento de  ejecución del 100</a:t>
          </a:r>
          <a:r>
            <a:rPr lang="es-CO" sz="1400" b="1" dirty="0">
              <a:solidFill>
                <a:schemeClr val="bg1"/>
              </a:solidFill>
              <a:latin typeface="Arial" panose="020B0604020202020204" pitchFamily="34" charset="0"/>
              <a:cs typeface="Arial" panose="020B0604020202020204" pitchFamily="34" charset="0"/>
            </a:rPr>
            <a:t>%, de acuerdo a la última versión aprobada en </a:t>
          </a:r>
          <a:r>
            <a:rPr lang="es-ES" sz="1400" b="1" dirty="0">
              <a:solidFill>
                <a:schemeClr val="bg1"/>
              </a:solidFill>
              <a:latin typeface="Arial" panose="020B0604020202020204" pitchFamily="34" charset="0"/>
              <a:cs typeface="Arial" panose="020B0604020202020204" pitchFamily="34" charset="0"/>
            </a:rPr>
            <a:t>Sesión de Comisión Ordinaria N°295 del 21 de diciembre de 2022</a:t>
          </a:r>
          <a:r>
            <a:rPr lang="es-CO" sz="1400" b="1" dirty="0">
              <a:solidFill>
                <a:schemeClr val="bg1"/>
              </a:solidFill>
              <a:latin typeface="Arial" panose="020B0604020202020204" pitchFamily="34" charset="0"/>
              <a:cs typeface="Arial" panose="020B0604020202020204" pitchFamily="34" charset="0"/>
            </a:rPr>
            <a:t>.</a:t>
          </a:r>
          <a:endParaRPr lang="es-ES" sz="1400" b="1" dirty="0">
            <a:solidFill>
              <a:schemeClr val="bg1"/>
            </a:solidFill>
            <a:latin typeface="Arial" panose="020B0604020202020204" pitchFamily="34" charset="0"/>
            <a:cs typeface="Arial" panose="020B0604020202020204" pitchFamily="34" charset="0"/>
          </a:endParaRPr>
        </a:p>
      </dgm:t>
    </dgm:pt>
    <dgm:pt modelId="{785F5F7F-64DC-44A1-85FD-DECE8DA20D5B}" type="parTrans" cxnId="{7EAB264C-0050-4F75-BB2A-AF32DB6D5136}">
      <dgm:prSet/>
      <dgm:spPr/>
      <dgm:t>
        <a:bodyPr/>
        <a:lstStyle/>
        <a:p>
          <a:endParaRPr lang="es-ES"/>
        </a:p>
      </dgm:t>
    </dgm:pt>
    <dgm:pt modelId="{1D5E8B50-E03A-4875-95D7-883E4902EEDC}" type="sibTrans" cxnId="{7EAB264C-0050-4F75-BB2A-AF32DB6D5136}">
      <dgm:prSet/>
      <dgm:spPr/>
      <dgm:t>
        <a:bodyPr/>
        <a:lstStyle/>
        <a:p>
          <a:endParaRPr lang="es-ES"/>
        </a:p>
      </dgm:t>
    </dgm:pt>
    <dgm:pt modelId="{F1F98624-D8C8-45AB-A876-EB0F3220F1F1}">
      <dgm:prSet phldrT="[Texto]" custT="1"/>
      <dgm:spPr>
        <a:solidFill>
          <a:schemeClr val="accent2">
            <a:lumMod val="75000"/>
          </a:schemeClr>
        </a:solidFill>
        <a:scene3d>
          <a:camera prst="perspectiveContrastingLeftFacing"/>
          <a:lightRig rig="threePt" dir="t"/>
        </a:scene3d>
      </dgm:spPr>
      <dgm:t>
        <a:bodyPr/>
        <a:lstStyle/>
        <a:p>
          <a:r>
            <a:rPr lang="es-CO" sz="1400" b="1" dirty="0">
              <a:latin typeface="Arial" panose="020B0604020202020204" pitchFamily="34" charset="0"/>
              <a:cs typeface="Arial" panose="020B0604020202020204" pitchFamily="34" charset="0"/>
            </a:rPr>
            <a:t>Estudios de Acueducto, Alcantarillado y Aseo: tres (3).</a:t>
          </a:r>
        </a:p>
        <a:p>
          <a:endParaRPr lang="es-CO" sz="1400" b="1" dirty="0">
            <a:latin typeface="Arial" panose="020B0604020202020204" pitchFamily="34" charset="0"/>
            <a:cs typeface="Arial" panose="020B0604020202020204" pitchFamily="34" charset="0"/>
          </a:endParaRPr>
        </a:p>
        <a:p>
          <a:r>
            <a:rPr lang="es-CO" sz="1400" b="1" dirty="0">
              <a:latin typeface="Arial" panose="020B0604020202020204" pitchFamily="34" charset="0"/>
              <a:cs typeface="Arial" panose="020B0604020202020204" pitchFamily="34" charset="0"/>
            </a:rPr>
            <a:t>Bases acueducto y alcantarillado: Uno (1).</a:t>
          </a:r>
        </a:p>
      </dgm:t>
    </dgm:pt>
    <dgm:pt modelId="{70ECAFD6-DCC4-490A-9C19-790A42E758A8}" type="parTrans" cxnId="{04AC4D63-8391-4F97-B29E-3AA13DCD0F51}">
      <dgm:prSet/>
      <dgm:spPr/>
      <dgm:t>
        <a:bodyPr/>
        <a:lstStyle/>
        <a:p>
          <a:endParaRPr lang="es-ES"/>
        </a:p>
      </dgm:t>
    </dgm:pt>
    <dgm:pt modelId="{73E196CB-742F-40C8-A3D1-089B44400B59}" type="sibTrans" cxnId="{04AC4D63-8391-4F97-B29E-3AA13DCD0F51}">
      <dgm:prSet/>
      <dgm:spPr/>
      <dgm:t>
        <a:bodyPr/>
        <a:lstStyle/>
        <a:p>
          <a:endParaRPr lang="es-ES"/>
        </a:p>
      </dgm:t>
    </dgm:pt>
    <dgm:pt modelId="{A4009A9F-D3AA-4328-A09B-1499B5287909}">
      <dgm:prSet phldrT="[Texto]" custT="1"/>
      <dgm:spPr>
        <a:solidFill>
          <a:schemeClr val="accent2">
            <a:lumMod val="75000"/>
          </a:schemeClr>
        </a:solidFill>
        <a:scene3d>
          <a:camera prst="perspectiveContrastingLeftFacing"/>
          <a:lightRig rig="threePt" dir="t"/>
        </a:scene3d>
      </dgm:spPr>
      <dgm:t>
        <a:bodyPr/>
        <a:lstStyle/>
        <a:p>
          <a:r>
            <a:rPr lang="es-CO" sz="1400" b="1" dirty="0">
              <a:latin typeface="Arial" panose="020B0604020202020204" pitchFamily="34" charset="0"/>
              <a:cs typeface="Arial" panose="020B0604020202020204" pitchFamily="34" charset="0"/>
            </a:rPr>
            <a:t>ARI modificada </a:t>
          </a:r>
          <a:r>
            <a:rPr lang="es-ES" sz="1400" b="1" dirty="0">
              <a:latin typeface="Arial" panose="020B0604020202020204" pitchFamily="34" charset="0"/>
              <a:cs typeface="Arial" panose="020B0604020202020204" pitchFamily="34" charset="0"/>
            </a:rPr>
            <a:t>en Sesiones de Comisión Ordinarias </a:t>
          </a:r>
          <a:r>
            <a:rPr lang="es-MX" sz="1400" b="1" dirty="0">
              <a:latin typeface="Arial" panose="020B0604020202020204" pitchFamily="34" charset="0"/>
              <a:cs typeface="Arial" panose="020B0604020202020204" pitchFamily="34" charset="0"/>
            </a:rPr>
            <a:t>N°289, 293, 294 y 295 del 2022</a:t>
          </a:r>
          <a:r>
            <a:rPr lang="es-ES" sz="1400" b="1" dirty="0">
              <a:latin typeface="Arial" panose="020B0604020202020204" pitchFamily="34" charset="0"/>
              <a:cs typeface="Arial" panose="020B0604020202020204" pitchFamily="34" charset="0"/>
            </a:rPr>
            <a:t>.  </a:t>
          </a:r>
          <a:endParaRPr lang="es-ES" sz="1400" b="1" dirty="0"/>
        </a:p>
      </dgm:t>
    </dgm:pt>
    <dgm:pt modelId="{930B92E0-DE14-49AB-82B7-33ABB0FA3BC2}" type="sibTrans" cxnId="{E34F2651-AAD3-4E84-87C0-2D35D767FBE9}">
      <dgm:prSet/>
      <dgm:spPr/>
      <dgm:t>
        <a:bodyPr/>
        <a:lstStyle/>
        <a:p>
          <a:endParaRPr lang="es-ES"/>
        </a:p>
      </dgm:t>
    </dgm:pt>
    <dgm:pt modelId="{3B35239D-1B01-4807-A04B-13524B526C43}" type="parTrans" cxnId="{E34F2651-AAD3-4E84-87C0-2D35D767FBE9}">
      <dgm:prSet/>
      <dgm:spPr/>
      <dgm:t>
        <a:bodyPr/>
        <a:lstStyle/>
        <a:p>
          <a:endParaRPr lang="es-ES"/>
        </a:p>
      </dgm:t>
    </dgm:pt>
    <dgm:pt modelId="{56CFB322-C786-441F-A71F-3E2FC3B1AE0B}">
      <dgm:prSet phldrT="[Texto]" custT="1"/>
      <dgm:spPr>
        <a:solidFill>
          <a:schemeClr val="accent2">
            <a:lumMod val="75000"/>
          </a:schemeClr>
        </a:solidFill>
        <a:scene3d>
          <a:camera prst="perspectiveContrastingLeftFacing"/>
          <a:lightRig rig="threePt" dir="t"/>
        </a:scene3d>
      </dgm:spPr>
      <dgm:t>
        <a:bodyPr/>
        <a:lstStyle/>
        <a:p>
          <a:r>
            <a:rPr lang="es-CO" sz="1400" b="1" dirty="0">
              <a:latin typeface="Arial" panose="020B0604020202020204" pitchFamily="34" charset="0"/>
              <a:cs typeface="Arial" panose="020B0604020202020204" pitchFamily="34" charset="0"/>
            </a:rPr>
            <a:t>Proyectos reprogramados en la ARI 2022: dos (2).</a:t>
          </a:r>
        </a:p>
        <a:p>
          <a:endParaRPr lang="es-CO" sz="1400" b="1" dirty="0">
            <a:latin typeface="Arial" panose="020B0604020202020204" pitchFamily="34" charset="0"/>
            <a:cs typeface="Arial" panose="020B0604020202020204" pitchFamily="34" charset="0"/>
          </a:endParaRPr>
        </a:p>
        <a:p>
          <a:r>
            <a:rPr lang="es-CO" sz="1400" b="1" dirty="0">
              <a:latin typeface="Arial" panose="020B0604020202020204" pitchFamily="34" charset="0"/>
              <a:cs typeface="Arial" panose="020B0604020202020204" pitchFamily="34" charset="0"/>
            </a:rPr>
            <a:t>Proyectos retirados de la ARI 2022: cuatro (4)</a:t>
          </a:r>
        </a:p>
      </dgm:t>
    </dgm:pt>
    <dgm:pt modelId="{F1379BB4-7904-4F16-8A32-FDD619956112}" type="sibTrans" cxnId="{18338201-4CF7-44A3-8AB7-BC5DE97DA94A}">
      <dgm:prSet/>
      <dgm:spPr/>
      <dgm:t>
        <a:bodyPr/>
        <a:lstStyle/>
        <a:p>
          <a:endParaRPr lang="es-ES"/>
        </a:p>
      </dgm:t>
    </dgm:pt>
    <dgm:pt modelId="{26128133-260B-4628-A8F3-3AEF2639C9B0}" type="parTrans" cxnId="{18338201-4CF7-44A3-8AB7-BC5DE97DA94A}">
      <dgm:prSet/>
      <dgm:spPr/>
      <dgm:t>
        <a:bodyPr/>
        <a:lstStyle/>
        <a:p>
          <a:endParaRPr lang="es-ES"/>
        </a:p>
      </dgm:t>
    </dgm:pt>
    <dgm:pt modelId="{DA9512A7-DCB7-445B-BD92-09F4E560F4AE}" type="pres">
      <dgm:prSet presAssocID="{38C18131-68CC-4593-BF16-E4CD4BEBFC4A}" presName="matrix" presStyleCnt="0">
        <dgm:presLayoutVars>
          <dgm:chMax val="1"/>
          <dgm:dir/>
          <dgm:resizeHandles val="exact"/>
        </dgm:presLayoutVars>
      </dgm:prSet>
      <dgm:spPr/>
    </dgm:pt>
    <dgm:pt modelId="{69B0A00F-09F2-4068-9282-F12B9BA99D41}" type="pres">
      <dgm:prSet presAssocID="{38C18131-68CC-4593-BF16-E4CD4BEBFC4A}" presName="diamond" presStyleLbl="bgShp" presStyleIdx="0" presStyleCnt="1" custScaleX="177162" custLinFactNeighborY="165"/>
      <dgm:spPr>
        <a:solidFill>
          <a:schemeClr val="bg1">
            <a:lumMod val="75000"/>
          </a:schemeClr>
        </a:solidFill>
        <a:ln>
          <a:noFill/>
        </a:ln>
        <a:effectLst>
          <a:glow rad="228600">
            <a:schemeClr val="accent3">
              <a:satMod val="175000"/>
              <a:alpha val="40000"/>
            </a:schemeClr>
          </a:glow>
          <a:innerShdw blurRad="63500" dist="50800" dir="13500000">
            <a:prstClr val="black">
              <a:alpha val="50000"/>
            </a:prstClr>
          </a:innerShdw>
          <a:softEdge rad="317500"/>
        </a:effectLst>
        <a:scene3d>
          <a:camera prst="obliqueTopRight"/>
          <a:lightRig rig="threePt" dir="t"/>
        </a:scene3d>
        <a:sp3d>
          <a:bevelT prst="relaxedInset"/>
        </a:sp3d>
      </dgm:spPr>
    </dgm:pt>
    <dgm:pt modelId="{D0BA8709-81DD-498D-AE8B-0A36263BB511}" type="pres">
      <dgm:prSet presAssocID="{38C18131-68CC-4593-BF16-E4CD4BEBFC4A}" presName="quad1" presStyleLbl="node1" presStyleIdx="0" presStyleCnt="4" custScaleX="172587" custLinFactNeighborX="-40559">
        <dgm:presLayoutVars>
          <dgm:chMax val="0"/>
          <dgm:chPref val="0"/>
          <dgm:bulletEnabled val="1"/>
        </dgm:presLayoutVars>
      </dgm:prSet>
      <dgm:spPr/>
    </dgm:pt>
    <dgm:pt modelId="{F2E5776C-EDA9-4482-9AB8-2EF46318DD92}" type="pres">
      <dgm:prSet presAssocID="{38C18131-68CC-4593-BF16-E4CD4BEBFC4A}" presName="quad2" presStyleLbl="node1" presStyleIdx="1" presStyleCnt="4" custScaleX="164476" custLinFactNeighborX="42375">
        <dgm:presLayoutVars>
          <dgm:chMax val="0"/>
          <dgm:chPref val="0"/>
          <dgm:bulletEnabled val="1"/>
        </dgm:presLayoutVars>
      </dgm:prSet>
      <dgm:spPr/>
    </dgm:pt>
    <dgm:pt modelId="{69054D71-B0C0-4CA3-9FC4-BFCF3B7D0FF7}" type="pres">
      <dgm:prSet presAssocID="{38C18131-68CC-4593-BF16-E4CD4BEBFC4A}" presName="quad3" presStyleLbl="node1" presStyleIdx="2" presStyleCnt="4" custScaleX="184071" custLinFactNeighborX="-42375">
        <dgm:presLayoutVars>
          <dgm:chMax val="0"/>
          <dgm:chPref val="0"/>
          <dgm:bulletEnabled val="1"/>
        </dgm:presLayoutVars>
      </dgm:prSet>
      <dgm:spPr/>
    </dgm:pt>
    <dgm:pt modelId="{C1EA04F0-1E88-41BD-B553-F13591093349}" type="pres">
      <dgm:prSet presAssocID="{38C18131-68CC-4593-BF16-E4CD4BEBFC4A}" presName="quad4" presStyleLbl="node1" presStyleIdx="3" presStyleCnt="4" custScaleX="168109" custLinFactNeighborX="41743">
        <dgm:presLayoutVars>
          <dgm:chMax val="0"/>
          <dgm:chPref val="0"/>
          <dgm:bulletEnabled val="1"/>
        </dgm:presLayoutVars>
      </dgm:prSet>
      <dgm:spPr/>
    </dgm:pt>
  </dgm:ptLst>
  <dgm:cxnLst>
    <dgm:cxn modelId="{18338201-4CF7-44A3-8AB7-BC5DE97DA94A}" srcId="{38C18131-68CC-4593-BF16-E4CD4BEBFC4A}" destId="{56CFB322-C786-441F-A71F-3E2FC3B1AE0B}" srcOrd="2" destOrd="0" parTransId="{26128133-260B-4628-A8F3-3AEF2639C9B0}" sibTransId="{F1379BB4-7904-4F16-8A32-FDD619956112}"/>
    <dgm:cxn modelId="{BE199D20-A27F-4FE8-91D8-6EEA92DADF7D}" type="presOf" srcId="{04733B0D-1790-4211-87DA-37F93247EA6B}" destId="{D0BA8709-81DD-498D-AE8B-0A36263BB511}" srcOrd="0" destOrd="0" presId="urn:microsoft.com/office/officeart/2005/8/layout/matrix3"/>
    <dgm:cxn modelId="{99790126-F6B0-44FD-9C6A-3D14497837A2}" type="presOf" srcId="{A4009A9F-D3AA-4328-A09B-1499B5287909}" destId="{F2E5776C-EDA9-4482-9AB8-2EF46318DD92}" srcOrd="0" destOrd="0" presId="urn:microsoft.com/office/officeart/2005/8/layout/matrix3"/>
    <dgm:cxn modelId="{04AC4D63-8391-4F97-B29E-3AA13DCD0F51}" srcId="{38C18131-68CC-4593-BF16-E4CD4BEBFC4A}" destId="{F1F98624-D8C8-45AB-A876-EB0F3220F1F1}" srcOrd="3" destOrd="0" parTransId="{70ECAFD6-DCC4-490A-9C19-790A42E758A8}" sibTransId="{73E196CB-742F-40C8-A3D1-089B44400B59}"/>
    <dgm:cxn modelId="{7EAB264C-0050-4F75-BB2A-AF32DB6D5136}" srcId="{38C18131-68CC-4593-BF16-E4CD4BEBFC4A}" destId="{04733B0D-1790-4211-87DA-37F93247EA6B}" srcOrd="0" destOrd="0" parTransId="{785F5F7F-64DC-44A1-85FD-DECE8DA20D5B}" sibTransId="{1D5E8B50-E03A-4875-95D7-883E4902EEDC}"/>
    <dgm:cxn modelId="{E34F2651-AAD3-4E84-87C0-2D35D767FBE9}" srcId="{38C18131-68CC-4593-BF16-E4CD4BEBFC4A}" destId="{A4009A9F-D3AA-4328-A09B-1499B5287909}" srcOrd="1" destOrd="0" parTransId="{3B35239D-1B01-4807-A04B-13524B526C43}" sibTransId="{930B92E0-DE14-49AB-82B7-33ABB0FA3BC2}"/>
    <dgm:cxn modelId="{68E57A91-785C-4CC1-9D2D-B6DA328DD5AE}" type="presOf" srcId="{F1F98624-D8C8-45AB-A876-EB0F3220F1F1}" destId="{C1EA04F0-1E88-41BD-B553-F13591093349}" srcOrd="0" destOrd="0" presId="urn:microsoft.com/office/officeart/2005/8/layout/matrix3"/>
    <dgm:cxn modelId="{13FC93D7-4959-4F71-9F85-2157572A4AFC}" type="presOf" srcId="{38C18131-68CC-4593-BF16-E4CD4BEBFC4A}" destId="{DA9512A7-DCB7-445B-BD92-09F4E560F4AE}" srcOrd="0" destOrd="0" presId="urn:microsoft.com/office/officeart/2005/8/layout/matrix3"/>
    <dgm:cxn modelId="{6EF470E5-88C1-47DD-B1F9-5553EB4C74C9}" type="presOf" srcId="{56CFB322-C786-441F-A71F-3E2FC3B1AE0B}" destId="{69054D71-B0C0-4CA3-9FC4-BFCF3B7D0FF7}" srcOrd="0" destOrd="0" presId="urn:microsoft.com/office/officeart/2005/8/layout/matrix3"/>
    <dgm:cxn modelId="{038AAB89-8EFD-4C28-9576-97707B1CF0CF}" type="presParOf" srcId="{DA9512A7-DCB7-445B-BD92-09F4E560F4AE}" destId="{69B0A00F-09F2-4068-9282-F12B9BA99D41}" srcOrd="0" destOrd="0" presId="urn:microsoft.com/office/officeart/2005/8/layout/matrix3"/>
    <dgm:cxn modelId="{C32F7D86-707F-4D00-A8FB-010EBACEA801}" type="presParOf" srcId="{DA9512A7-DCB7-445B-BD92-09F4E560F4AE}" destId="{D0BA8709-81DD-498D-AE8B-0A36263BB511}" srcOrd="1" destOrd="0" presId="urn:microsoft.com/office/officeart/2005/8/layout/matrix3"/>
    <dgm:cxn modelId="{8F78D07E-12BB-42D7-B05F-1E303873258E}" type="presParOf" srcId="{DA9512A7-DCB7-445B-BD92-09F4E560F4AE}" destId="{F2E5776C-EDA9-4482-9AB8-2EF46318DD92}" srcOrd="2" destOrd="0" presId="urn:microsoft.com/office/officeart/2005/8/layout/matrix3"/>
    <dgm:cxn modelId="{A66F175F-A44E-451F-8615-7B3D9B392B93}" type="presParOf" srcId="{DA9512A7-DCB7-445B-BD92-09F4E560F4AE}" destId="{69054D71-B0C0-4CA3-9FC4-BFCF3B7D0FF7}" srcOrd="3" destOrd="0" presId="urn:microsoft.com/office/officeart/2005/8/layout/matrix3"/>
    <dgm:cxn modelId="{DC052AFA-7012-4416-9FC7-8923FF632CA9}" type="presParOf" srcId="{DA9512A7-DCB7-445B-BD92-09F4E560F4AE}" destId="{C1EA04F0-1E88-41BD-B553-F1359109334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A721-8509-4E63-9D4F-723233A85161}">
      <dsp:nvSpPr>
        <dsp:cNvPr id="0" name=""/>
        <dsp:cNvSpPr/>
      </dsp:nvSpPr>
      <dsp:spPr>
        <a:xfrm>
          <a:off x="4471274" y="2175070"/>
          <a:ext cx="2130837" cy="2080236"/>
        </a:xfrm>
        <a:prstGeom prst="ellipse">
          <a:avLst/>
        </a:prstGeom>
        <a:solidFill>
          <a:schemeClr val="accent2">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S" sz="2600" b="1" kern="1200" dirty="0"/>
            <a:t>Proyectos de resolución</a:t>
          </a:r>
          <a:endParaRPr lang="es-ES" sz="2600" kern="1200" dirty="0"/>
        </a:p>
      </dsp:txBody>
      <dsp:txXfrm>
        <a:off x="4783328" y="2479714"/>
        <a:ext cx="1506729" cy="1470948"/>
      </dsp:txXfrm>
    </dsp:sp>
    <dsp:sp modelId="{F6297326-D2AD-4FB7-A464-74845F767443}">
      <dsp:nvSpPr>
        <dsp:cNvPr id="0" name=""/>
        <dsp:cNvSpPr/>
      </dsp:nvSpPr>
      <dsp:spPr>
        <a:xfrm rot="1308223">
          <a:off x="6492922" y="3748948"/>
          <a:ext cx="828291" cy="28908"/>
        </a:xfrm>
        <a:custGeom>
          <a:avLst/>
          <a:gdLst/>
          <a:ahLst/>
          <a:cxnLst/>
          <a:rect l="0" t="0" r="0" b="0"/>
          <a:pathLst>
            <a:path>
              <a:moveTo>
                <a:pt x="0" y="14454"/>
              </a:moveTo>
              <a:lnTo>
                <a:pt x="828291" y="144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886361" y="3742695"/>
        <a:ext cx="41414" cy="41414"/>
      </dsp:txXfrm>
    </dsp:sp>
    <dsp:sp modelId="{726018E4-77E1-4981-8A7D-72C0C7F8F03B}">
      <dsp:nvSpPr>
        <dsp:cNvPr id="0" name=""/>
        <dsp:cNvSpPr/>
      </dsp:nvSpPr>
      <dsp:spPr>
        <a:xfrm>
          <a:off x="7221850" y="3330585"/>
          <a:ext cx="1904199" cy="1879260"/>
        </a:xfrm>
        <a:prstGeom prst="ellipse">
          <a:avLst/>
        </a:prstGeom>
        <a:solidFill>
          <a:schemeClr val="accent4">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Aprobado en Sesión de Comisión N°288 del 31 de mayo de 2022</a:t>
          </a:r>
        </a:p>
      </dsp:txBody>
      <dsp:txXfrm>
        <a:off x="7500713" y="3605796"/>
        <a:ext cx="1346473" cy="1328838"/>
      </dsp:txXfrm>
    </dsp:sp>
    <dsp:sp modelId="{A8B28189-894A-4A5F-A097-D772EE889FB7}">
      <dsp:nvSpPr>
        <dsp:cNvPr id="0" name=""/>
        <dsp:cNvSpPr/>
      </dsp:nvSpPr>
      <dsp:spPr>
        <a:xfrm rot="16223732">
          <a:off x="5383583" y="1999239"/>
          <a:ext cx="322807" cy="28908"/>
        </a:xfrm>
        <a:custGeom>
          <a:avLst/>
          <a:gdLst/>
          <a:ahLst/>
          <a:cxnLst/>
          <a:rect l="0" t="0" r="0" b="0"/>
          <a:pathLst>
            <a:path>
              <a:moveTo>
                <a:pt x="0" y="14454"/>
              </a:moveTo>
              <a:lnTo>
                <a:pt x="322807" y="144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5536917" y="2005623"/>
        <a:ext cx="16140" cy="16140"/>
      </dsp:txXfrm>
    </dsp:sp>
    <dsp:sp modelId="{1D57246C-759E-4BDC-B960-16BD3B976B59}">
      <dsp:nvSpPr>
        <dsp:cNvPr id="0" name=""/>
        <dsp:cNvSpPr/>
      </dsp:nvSpPr>
      <dsp:spPr>
        <a:xfrm>
          <a:off x="4682066" y="0"/>
          <a:ext cx="1740858" cy="1852319"/>
        </a:xfrm>
        <a:prstGeom prst="ellipse">
          <a:avLst/>
        </a:prstGeom>
        <a:solidFill>
          <a:schemeClr val="accent4">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Aprobado en Sesión de Comisión N°284 del 31 de enero de 2022</a:t>
          </a:r>
        </a:p>
      </dsp:txBody>
      <dsp:txXfrm>
        <a:off x="4937009" y="271266"/>
        <a:ext cx="1230972" cy="1309787"/>
      </dsp:txXfrm>
    </dsp:sp>
    <dsp:sp modelId="{DC31D95A-1C37-4196-8932-26F960BC257B}">
      <dsp:nvSpPr>
        <dsp:cNvPr id="0" name=""/>
        <dsp:cNvSpPr/>
      </dsp:nvSpPr>
      <dsp:spPr>
        <a:xfrm rot="9495381">
          <a:off x="3933886" y="3712504"/>
          <a:ext cx="639260" cy="28908"/>
        </a:xfrm>
        <a:custGeom>
          <a:avLst/>
          <a:gdLst/>
          <a:ahLst/>
          <a:cxnLst/>
          <a:rect l="0" t="0" r="0" b="0"/>
          <a:pathLst>
            <a:path>
              <a:moveTo>
                <a:pt x="0" y="14454"/>
              </a:moveTo>
              <a:lnTo>
                <a:pt x="639260" y="144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0" kern="1200"/>
        </a:p>
      </dsp:txBody>
      <dsp:txXfrm rot="10800000">
        <a:off x="4237534" y="3710977"/>
        <a:ext cx="31963" cy="31963"/>
      </dsp:txXfrm>
    </dsp:sp>
    <dsp:sp modelId="{EE239814-E875-4463-B86E-19F09357E165}">
      <dsp:nvSpPr>
        <dsp:cNvPr id="0" name=""/>
        <dsp:cNvSpPr/>
      </dsp:nvSpPr>
      <dsp:spPr>
        <a:xfrm>
          <a:off x="2278603" y="3304047"/>
          <a:ext cx="1740858" cy="1726828"/>
        </a:xfrm>
        <a:prstGeom prst="ellipse">
          <a:avLst/>
        </a:prstGeom>
        <a:solidFill>
          <a:schemeClr val="accent4">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Aprobado en Sesión de Comisión N°288 del 31 de mayo de 2022</a:t>
          </a:r>
        </a:p>
      </dsp:txBody>
      <dsp:txXfrm>
        <a:off x="2533546" y="3556935"/>
        <a:ext cx="1230972" cy="1221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42195-8B1C-4820-B049-4FCE4268BE7E}">
      <dsp:nvSpPr>
        <dsp:cNvPr id="0" name=""/>
        <dsp:cNvSpPr/>
      </dsp:nvSpPr>
      <dsp:spPr>
        <a:xfrm>
          <a:off x="4586347" y="1967427"/>
          <a:ext cx="1401849" cy="1401849"/>
        </a:xfrm>
        <a:prstGeom prst="ellipse">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RESOLUCIONES DEFINITIVAS</a:t>
          </a:r>
          <a:endParaRPr lang="es-ES" sz="1100" kern="1200" dirty="0"/>
        </a:p>
      </dsp:txBody>
      <dsp:txXfrm>
        <a:off x="4791643" y="2172723"/>
        <a:ext cx="991257" cy="991257"/>
      </dsp:txXfrm>
    </dsp:sp>
    <dsp:sp modelId="{039AD6B3-C437-4C36-B86F-EAF99ED27522}">
      <dsp:nvSpPr>
        <dsp:cNvPr id="0" name=""/>
        <dsp:cNvSpPr/>
      </dsp:nvSpPr>
      <dsp:spPr>
        <a:xfrm rot="16091687">
          <a:off x="5072114" y="1454818"/>
          <a:ext cx="368841" cy="476628"/>
        </a:xfrm>
        <a:prstGeom prst="rightArrow">
          <a:avLst>
            <a:gd name="adj1" fmla="val 60000"/>
            <a:gd name="adj2" fmla="val 50000"/>
          </a:avLst>
        </a:prstGeom>
        <a:solidFill>
          <a:schemeClr val="accent2">
            <a:lumMod val="5000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5129183" y="1605443"/>
        <a:ext cx="258189" cy="285976"/>
      </dsp:txXfrm>
    </dsp:sp>
    <dsp:sp modelId="{8CBC2995-1B91-4854-85AB-A126CF48CD0C}">
      <dsp:nvSpPr>
        <dsp:cNvPr id="0" name=""/>
        <dsp:cNvSpPr/>
      </dsp:nvSpPr>
      <dsp:spPr>
        <a:xfrm>
          <a:off x="4524339" y="0"/>
          <a:ext cx="1401849" cy="1401849"/>
        </a:xfrm>
        <a:prstGeom prst="ellipse">
          <a:avLst/>
        </a:prstGeom>
        <a:solidFill>
          <a:schemeClr val="accent6">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b="1" kern="1200" dirty="0"/>
            <a:t>R.D. 962 del 28/02/2022</a:t>
          </a:r>
          <a:endParaRPr lang="es-ES" sz="1000" kern="1200" dirty="0"/>
        </a:p>
      </dsp:txBody>
      <dsp:txXfrm>
        <a:off x="4729635" y="205296"/>
        <a:ext cx="991257" cy="991257"/>
      </dsp:txXfrm>
    </dsp:sp>
    <dsp:sp modelId="{05204ABA-4A51-4A20-8051-2E5CD9422B49}">
      <dsp:nvSpPr>
        <dsp:cNvPr id="0" name=""/>
        <dsp:cNvSpPr/>
      </dsp:nvSpPr>
      <dsp:spPr>
        <a:xfrm rot="20312251">
          <a:off x="6016445" y="2081838"/>
          <a:ext cx="312966" cy="476628"/>
        </a:xfrm>
        <a:prstGeom prst="rightArrow">
          <a:avLst>
            <a:gd name="adj1" fmla="val 60000"/>
            <a:gd name="adj2" fmla="val 50000"/>
          </a:avLst>
        </a:prstGeom>
        <a:solidFill>
          <a:schemeClr val="accent2">
            <a:lumMod val="5000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6019700" y="2194341"/>
        <a:ext cx="219076" cy="285976"/>
      </dsp:txXfrm>
    </dsp:sp>
    <dsp:sp modelId="{26768FC4-73DA-44DE-BA4B-2EF4B3784B42}">
      <dsp:nvSpPr>
        <dsp:cNvPr id="0" name=""/>
        <dsp:cNvSpPr/>
      </dsp:nvSpPr>
      <dsp:spPr>
        <a:xfrm>
          <a:off x="6372093" y="1265354"/>
          <a:ext cx="1401849" cy="1401849"/>
        </a:xfrm>
        <a:prstGeom prst="ellipse">
          <a:avLst/>
        </a:prstGeom>
        <a:solidFill>
          <a:schemeClr val="accent6">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b="1" kern="1200" dirty="0"/>
            <a:t>R.D. 963 del 17/03/2022</a:t>
          </a:r>
          <a:endParaRPr lang="es-ES" sz="1000" kern="1200" dirty="0"/>
        </a:p>
      </dsp:txBody>
      <dsp:txXfrm>
        <a:off x="6577389" y="1470650"/>
        <a:ext cx="991257" cy="991257"/>
      </dsp:txXfrm>
    </dsp:sp>
    <dsp:sp modelId="{F68C193C-B650-4183-8FAE-ACE86E5C89D6}">
      <dsp:nvSpPr>
        <dsp:cNvPr id="0" name=""/>
        <dsp:cNvSpPr/>
      </dsp:nvSpPr>
      <dsp:spPr>
        <a:xfrm rot="3032251">
          <a:off x="5740062" y="3164748"/>
          <a:ext cx="304100" cy="476628"/>
        </a:xfrm>
        <a:prstGeom prst="rightArrow">
          <a:avLst>
            <a:gd name="adj1" fmla="val 60000"/>
            <a:gd name="adj2" fmla="val 50000"/>
          </a:avLst>
        </a:prstGeom>
        <a:solidFill>
          <a:schemeClr val="accent2">
            <a:lumMod val="5000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p>
      </dsp:txBody>
      <dsp:txXfrm>
        <a:off x="5756685" y="3224857"/>
        <a:ext cx="212870" cy="285976"/>
      </dsp:txXfrm>
    </dsp:sp>
    <dsp:sp modelId="{FA8CC4B0-2A1A-4EAC-8618-9D5E4C320C54}">
      <dsp:nvSpPr>
        <dsp:cNvPr id="0" name=""/>
        <dsp:cNvSpPr/>
      </dsp:nvSpPr>
      <dsp:spPr>
        <a:xfrm>
          <a:off x="5805884" y="3448820"/>
          <a:ext cx="1401849" cy="1401849"/>
        </a:xfrm>
        <a:prstGeom prst="ellipse">
          <a:avLst/>
        </a:prstGeom>
        <a:solidFill>
          <a:schemeClr val="accent6">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O" sz="1000" b="1" kern="1200" dirty="0">
              <a:latin typeface="+mn-lt"/>
            </a:rPr>
            <a:t>R.D. 964 del 30/03/2022, complementada </a:t>
          </a:r>
          <a:r>
            <a:rPr lang="es-CO" sz="1000" b="1" kern="1200">
              <a:latin typeface="+mn-lt"/>
            </a:rPr>
            <a:t>a través de la </a:t>
          </a:r>
          <a:r>
            <a:rPr lang="es-CO" sz="1000" b="1" kern="1200" dirty="0">
              <a:latin typeface="+mn-lt"/>
            </a:rPr>
            <a:t>R.D. 966 del 31 de mayo del 2022</a:t>
          </a:r>
          <a:endParaRPr lang="es-ES" sz="1000" kern="1200" dirty="0"/>
        </a:p>
      </dsp:txBody>
      <dsp:txXfrm>
        <a:off x="6011180" y="3654116"/>
        <a:ext cx="991257" cy="991257"/>
      </dsp:txXfrm>
    </dsp:sp>
    <dsp:sp modelId="{0AC92EE7-A932-42AD-96AE-64F35BA35C75}">
      <dsp:nvSpPr>
        <dsp:cNvPr id="0" name=""/>
        <dsp:cNvSpPr/>
      </dsp:nvSpPr>
      <dsp:spPr>
        <a:xfrm rot="7696058">
          <a:off x="4653018" y="3113315"/>
          <a:ext cx="363266" cy="476628"/>
        </a:xfrm>
        <a:prstGeom prst="rightArrow">
          <a:avLst>
            <a:gd name="adj1" fmla="val 60000"/>
            <a:gd name="adj2" fmla="val 50000"/>
          </a:avLst>
        </a:prstGeom>
        <a:solidFill>
          <a:schemeClr val="accent2">
            <a:lumMod val="5000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4741256" y="3165859"/>
        <a:ext cx="254286" cy="285976"/>
      </dsp:txXfrm>
    </dsp:sp>
    <dsp:sp modelId="{404C1655-322F-4174-93FB-43FE40162653}">
      <dsp:nvSpPr>
        <dsp:cNvPr id="0" name=""/>
        <dsp:cNvSpPr/>
      </dsp:nvSpPr>
      <dsp:spPr>
        <a:xfrm>
          <a:off x="3443847" y="3415763"/>
          <a:ext cx="1401849" cy="1401849"/>
        </a:xfrm>
        <a:prstGeom prst="ellipse">
          <a:avLst/>
        </a:prstGeom>
        <a:solidFill>
          <a:schemeClr val="accent6">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O" sz="1000" b="1" kern="1200" dirty="0">
              <a:latin typeface="+mn-lt"/>
            </a:rPr>
            <a:t>R.D. 970 del 28 de julio del 2022</a:t>
          </a:r>
          <a:endParaRPr lang="es-ES" sz="1000" b="1" kern="1200" dirty="0">
            <a:latin typeface="+mn-lt"/>
          </a:endParaRPr>
        </a:p>
      </dsp:txBody>
      <dsp:txXfrm>
        <a:off x="3649143" y="3621059"/>
        <a:ext cx="991257" cy="991257"/>
      </dsp:txXfrm>
    </dsp:sp>
    <dsp:sp modelId="{8D01947D-C3A4-4D03-8B9A-598D3BD69358}">
      <dsp:nvSpPr>
        <dsp:cNvPr id="0" name=""/>
        <dsp:cNvSpPr/>
      </dsp:nvSpPr>
      <dsp:spPr>
        <a:xfrm rot="12016058">
          <a:off x="4360907" y="2077153"/>
          <a:ext cx="363721" cy="476628"/>
        </a:xfrm>
        <a:prstGeom prst="rightArrow">
          <a:avLst>
            <a:gd name="adj1" fmla="val 60000"/>
            <a:gd name="adj2" fmla="val 50000"/>
          </a:avLst>
        </a:prstGeom>
        <a:solidFill>
          <a:schemeClr val="accent2">
            <a:lumMod val="5000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900" kern="1200">
            <a:solidFill>
              <a:srgbClr val="FF0000"/>
            </a:solidFill>
          </a:endParaRPr>
        </a:p>
      </dsp:txBody>
      <dsp:txXfrm rot="10800000">
        <a:off x="4466645" y="2191378"/>
        <a:ext cx="254605" cy="285976"/>
      </dsp:txXfrm>
    </dsp:sp>
    <dsp:sp modelId="{93FB8613-1817-4432-B8F9-DF58C62C9C77}">
      <dsp:nvSpPr>
        <dsp:cNvPr id="0" name=""/>
        <dsp:cNvSpPr/>
      </dsp:nvSpPr>
      <dsp:spPr>
        <a:xfrm>
          <a:off x="2855846" y="1328407"/>
          <a:ext cx="1401849" cy="1401849"/>
        </a:xfrm>
        <a:prstGeom prst="ellipse">
          <a:avLst/>
        </a:prstGeom>
        <a:solidFill>
          <a:schemeClr val="accent6">
            <a:lumMod val="75000"/>
          </a:schemeClr>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O" sz="1000" b="1" kern="1200" dirty="0">
              <a:latin typeface="+mn-lt"/>
            </a:rPr>
            <a:t>R.D. 971 del 28 de julio del 2022</a:t>
          </a:r>
          <a:endParaRPr lang="es-ES" sz="1000" b="1" kern="1200" dirty="0">
            <a:latin typeface="+mn-lt"/>
          </a:endParaRPr>
        </a:p>
      </dsp:txBody>
      <dsp:txXfrm>
        <a:off x="3061142" y="1533703"/>
        <a:ext cx="991257" cy="99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0A00F-09F2-4068-9282-F12B9BA99D41}">
      <dsp:nvSpPr>
        <dsp:cNvPr id="0" name=""/>
        <dsp:cNvSpPr/>
      </dsp:nvSpPr>
      <dsp:spPr>
        <a:xfrm>
          <a:off x="1888859" y="0"/>
          <a:ext cx="8175983" cy="4614976"/>
        </a:xfrm>
        <a:prstGeom prst="diamond">
          <a:avLst/>
        </a:prstGeom>
        <a:solidFill>
          <a:schemeClr val="bg1">
            <a:lumMod val="75000"/>
          </a:schemeClr>
        </a:solidFill>
        <a:ln>
          <a:noFill/>
        </a:ln>
        <a:effectLst>
          <a:glow rad="228600">
            <a:schemeClr val="accent3">
              <a:satMod val="175000"/>
              <a:alpha val="40000"/>
            </a:schemeClr>
          </a:glow>
          <a:innerShdw blurRad="63500" dist="50800" dir="13500000">
            <a:prstClr val="black">
              <a:alpha val="50000"/>
            </a:prstClr>
          </a:innerShdw>
          <a:softEdge rad="317500"/>
        </a:effectLst>
        <a:scene3d>
          <a:camera prst="obliqueTopRight"/>
          <a:lightRig rig="threePt" dir="t"/>
        </a:scene3d>
        <a:sp3d>
          <a:bevelT prst="relaxedInset"/>
        </a:sp3d>
      </dsp:spPr>
      <dsp:style>
        <a:lnRef idx="0">
          <a:scrgbClr r="0" g="0" b="0"/>
        </a:lnRef>
        <a:fillRef idx="1">
          <a:scrgbClr r="0" g="0" b="0"/>
        </a:fillRef>
        <a:effectRef idx="0">
          <a:scrgbClr r="0" g="0" b="0"/>
        </a:effectRef>
        <a:fontRef idx="minor"/>
      </dsp:style>
    </dsp:sp>
    <dsp:sp modelId="{D0BA8709-81DD-498D-AE8B-0A36263BB511}">
      <dsp:nvSpPr>
        <dsp:cNvPr id="0" name=""/>
        <dsp:cNvSpPr/>
      </dsp:nvSpPr>
      <dsp:spPr>
        <a:xfrm>
          <a:off x="2724563" y="438422"/>
          <a:ext cx="3106290" cy="17998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La ARI programada para la vigencia 2022 obtuvo un cumplimiento de  ejecución del 100</a:t>
          </a:r>
          <a:r>
            <a:rPr lang="es-CO" sz="1400" b="1" kern="1200" dirty="0">
              <a:solidFill>
                <a:schemeClr val="bg1"/>
              </a:solidFill>
              <a:latin typeface="Arial" panose="020B0604020202020204" pitchFamily="34" charset="0"/>
              <a:cs typeface="Arial" panose="020B0604020202020204" pitchFamily="34" charset="0"/>
            </a:rPr>
            <a:t>%, de acuerdo a la última versión aprobada en </a:t>
          </a:r>
          <a:r>
            <a:rPr lang="es-ES" sz="1400" b="1" kern="1200" dirty="0">
              <a:solidFill>
                <a:schemeClr val="bg1"/>
              </a:solidFill>
              <a:latin typeface="Arial" panose="020B0604020202020204" pitchFamily="34" charset="0"/>
              <a:cs typeface="Arial" panose="020B0604020202020204" pitchFamily="34" charset="0"/>
            </a:rPr>
            <a:t>Sesión de Comisión Ordinaria N°295 del 21 de diciembre de 2022</a:t>
          </a:r>
          <a:r>
            <a:rPr lang="es-CO" sz="1400" b="1" kern="1200" dirty="0">
              <a:solidFill>
                <a:schemeClr val="bg1"/>
              </a:solidFill>
              <a:latin typeface="Arial" panose="020B0604020202020204" pitchFamily="34" charset="0"/>
              <a:cs typeface="Arial" panose="020B0604020202020204" pitchFamily="34" charset="0"/>
            </a:rPr>
            <a:t>.</a:t>
          </a:r>
          <a:endParaRPr lang="es-ES" sz="1400" b="1" kern="1200" dirty="0">
            <a:solidFill>
              <a:schemeClr val="bg1"/>
            </a:solidFill>
            <a:latin typeface="Arial" panose="020B0604020202020204" pitchFamily="34" charset="0"/>
            <a:cs typeface="Arial" panose="020B0604020202020204" pitchFamily="34" charset="0"/>
          </a:endParaRPr>
        </a:p>
      </dsp:txBody>
      <dsp:txXfrm>
        <a:off x="2812424" y="526283"/>
        <a:ext cx="2930568" cy="1624118"/>
      </dsp:txXfrm>
    </dsp:sp>
    <dsp:sp modelId="{F2E5776C-EDA9-4482-9AB8-2EF46318DD92}">
      <dsp:nvSpPr>
        <dsp:cNvPr id="0" name=""/>
        <dsp:cNvSpPr/>
      </dsp:nvSpPr>
      <dsp:spPr>
        <a:xfrm>
          <a:off x="6228525" y="438422"/>
          <a:ext cx="2960305" cy="17998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ARI modificada </a:t>
          </a:r>
          <a:r>
            <a:rPr lang="es-ES" sz="1400" b="1" kern="1200" dirty="0">
              <a:latin typeface="Arial" panose="020B0604020202020204" pitchFamily="34" charset="0"/>
              <a:cs typeface="Arial" panose="020B0604020202020204" pitchFamily="34" charset="0"/>
            </a:rPr>
            <a:t>en Sesiones de Comisión Ordinarias </a:t>
          </a:r>
          <a:r>
            <a:rPr lang="es-MX" sz="1400" b="1" kern="1200" dirty="0">
              <a:latin typeface="Arial" panose="020B0604020202020204" pitchFamily="34" charset="0"/>
              <a:cs typeface="Arial" panose="020B0604020202020204" pitchFamily="34" charset="0"/>
            </a:rPr>
            <a:t>N°289, 293, 294 y 295 del 2022</a:t>
          </a:r>
          <a:r>
            <a:rPr lang="es-ES" sz="1400" b="1" kern="1200" dirty="0">
              <a:latin typeface="Arial" panose="020B0604020202020204" pitchFamily="34" charset="0"/>
              <a:cs typeface="Arial" panose="020B0604020202020204" pitchFamily="34" charset="0"/>
            </a:rPr>
            <a:t>.  </a:t>
          </a:r>
          <a:endParaRPr lang="es-ES" sz="1400" b="1" kern="1200" dirty="0"/>
        </a:p>
      </dsp:txBody>
      <dsp:txXfrm>
        <a:off x="6316386" y="526283"/>
        <a:ext cx="2784583" cy="1624118"/>
      </dsp:txXfrm>
    </dsp:sp>
    <dsp:sp modelId="{69054D71-B0C0-4CA3-9FC4-BFCF3B7D0FF7}">
      <dsp:nvSpPr>
        <dsp:cNvPr id="0" name=""/>
        <dsp:cNvSpPr/>
      </dsp:nvSpPr>
      <dsp:spPr>
        <a:xfrm>
          <a:off x="2588531" y="2376712"/>
          <a:ext cx="3312984" cy="17998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Proyectos reprogramados en la ARI 2022: dos (2).</a:t>
          </a:r>
        </a:p>
        <a:p>
          <a:pPr marL="0" lvl="0" indent="0" algn="ctr" defTabSz="622300">
            <a:lnSpc>
              <a:spcPct val="90000"/>
            </a:lnSpc>
            <a:spcBef>
              <a:spcPct val="0"/>
            </a:spcBef>
            <a:spcAft>
              <a:spcPct val="35000"/>
            </a:spcAft>
            <a:buNone/>
          </a:pPr>
          <a:endParaRPr lang="es-CO"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Proyectos retirados de la ARI 2022: cuatro (4)</a:t>
          </a:r>
        </a:p>
      </dsp:txBody>
      <dsp:txXfrm>
        <a:off x="2676392" y="2464573"/>
        <a:ext cx="3137262" cy="1624118"/>
      </dsp:txXfrm>
    </dsp:sp>
    <dsp:sp modelId="{C1EA04F0-1E88-41BD-B553-F13591093349}">
      <dsp:nvSpPr>
        <dsp:cNvPr id="0" name=""/>
        <dsp:cNvSpPr/>
      </dsp:nvSpPr>
      <dsp:spPr>
        <a:xfrm>
          <a:off x="6184456" y="2376712"/>
          <a:ext cx="3025694" cy="17998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Estudios de Acueducto, Alcantarillado y Aseo: tres (3).</a:t>
          </a:r>
        </a:p>
        <a:p>
          <a:pPr marL="0" lvl="0" indent="0" algn="ctr" defTabSz="622300">
            <a:lnSpc>
              <a:spcPct val="90000"/>
            </a:lnSpc>
            <a:spcBef>
              <a:spcPct val="0"/>
            </a:spcBef>
            <a:spcAft>
              <a:spcPct val="35000"/>
            </a:spcAft>
            <a:buNone/>
          </a:pPr>
          <a:endParaRPr lang="es-CO"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CO" sz="1400" b="1" kern="1200" dirty="0">
              <a:latin typeface="Arial" panose="020B0604020202020204" pitchFamily="34" charset="0"/>
              <a:cs typeface="Arial" panose="020B0604020202020204" pitchFamily="34" charset="0"/>
            </a:rPr>
            <a:t>Bases acueducto y alcantarillado: Uno (1).</a:t>
          </a:r>
        </a:p>
      </dsp:txBody>
      <dsp:txXfrm>
        <a:off x="6272317" y="2464573"/>
        <a:ext cx="2849972" cy="162411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C7B9210-1D30-E917-B3F8-B04A70FF2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988F73A2-F8A6-791B-9B2C-CD92B6C90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A6CF5B-8F46-9648-9D07-497E88151BBC}" type="datetimeFigureOut">
              <a:rPr lang="es-CO" smtClean="0"/>
              <a:t>3/03/2023</a:t>
            </a:fld>
            <a:endParaRPr lang="es-CO"/>
          </a:p>
        </p:txBody>
      </p:sp>
      <p:sp>
        <p:nvSpPr>
          <p:cNvPr id="4" name="Marcador de pie de página 3">
            <a:extLst>
              <a:ext uri="{FF2B5EF4-FFF2-40B4-BE49-F238E27FC236}">
                <a16:creationId xmlns:a16="http://schemas.microsoft.com/office/drawing/2014/main" id="{353CB351-8A91-2604-3A31-F784838670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811CFA39-94F5-8F41-1264-BD4A7B49A1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704F2-D78A-7E4E-B64F-FBF54CA65D3A}" type="slidenum">
              <a:rPr lang="es-CO" smtClean="0"/>
              <a:t>‹Nº›</a:t>
            </a:fld>
            <a:endParaRPr lang="es-CO"/>
          </a:p>
        </p:txBody>
      </p:sp>
    </p:spTree>
    <p:extLst>
      <p:ext uri="{BB962C8B-B14F-4D97-AF65-F5344CB8AC3E}">
        <p14:creationId xmlns:p14="http://schemas.microsoft.com/office/powerpoint/2010/main" val="19404679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195A3D78-42F9-43C4-9E1D-D561A25E7511}" type="datetimeFigureOut">
              <a:rPr lang="en-US" smtClean="0"/>
              <a:t>3/3/2023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228915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95A3D78-42F9-43C4-9E1D-D561A25E7511}" type="datetimeFigureOut">
              <a:rPr lang="en-US" smtClean="0"/>
              <a:t>3/3/2023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43584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95A3D78-42F9-43C4-9E1D-D561A25E7511}" type="datetimeFigureOut">
              <a:rPr lang="en-US" smtClean="0"/>
              <a:t>3/3/2023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377200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A57E-7C47-9BF8-1DF9-9157108D697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FE786B9-448A-8456-8358-3404F7296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3C0E4FF-F745-27A7-08DB-65C885B9E115}"/>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0BFF6EC4-5DD7-CC3B-12C6-F4ED18A11E1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31FA4F-86F1-1EEA-E71D-4DC37323F0D6}"/>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160361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F0047-84DC-81F4-A1AE-DB62F5F0EA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F566A7-8530-E745-CEE6-3019FC4B1D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49132F-62F7-F510-C34F-13CB7CB39B84}"/>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507D618C-E03F-3D37-4E18-B43BADF885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7679BAE-A882-34F4-B5BF-93831F8AFD69}"/>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203624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9477E-1A28-6616-3B8A-2D2F3FFD91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AD7A872-3880-5695-305F-0B45030E2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0ADF7B-3F70-DF12-199E-928B3E4292D7}"/>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B66599CB-4B72-4825-5C28-57A87DE7F6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AB9A410-331E-07A1-2C1D-07CBB95B200E}"/>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154123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FB16B-EBC1-87A5-8455-B0C2470475A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381FDF1-442C-8F99-D189-FA9040CF60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AD119D6-F4F5-85C8-F152-18AD4CBF90A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90563F1-64E0-1746-7FF6-68182C952BF1}"/>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6" name="Marcador de pie de página 5">
            <a:extLst>
              <a:ext uri="{FF2B5EF4-FFF2-40B4-BE49-F238E27FC236}">
                <a16:creationId xmlns:a16="http://schemas.microsoft.com/office/drawing/2014/main" id="{DEDD134D-FA2B-3A38-478C-E0EA2184148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FA75893-42DA-5EA1-F7E4-90B2ADA67F49}"/>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124784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FBB9E-55C9-E1F2-0241-80548EF157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F14C79-8976-365F-8DB4-CB75F427F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9C163D-9089-2715-62CE-A1C6992AC7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91E0737-E5E6-56FF-FC7D-1F3817FE3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0C709CD-759F-A545-7E76-0F5F18F22A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5B675AA-FFD3-6AE4-5615-0551B0A37ED0}"/>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8" name="Marcador de pie de página 7">
            <a:extLst>
              <a:ext uri="{FF2B5EF4-FFF2-40B4-BE49-F238E27FC236}">
                <a16:creationId xmlns:a16="http://schemas.microsoft.com/office/drawing/2014/main" id="{DF616EF7-5F0B-D38D-140C-BBE18FA00B9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7231DC4-B6C3-F5D5-A015-02B293B4DB0B}"/>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422663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FD14D-0537-4CC7-6DA6-308AE67E87B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1C0BBE9-81FD-DAB1-815D-0E22B4EA9C9A}"/>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4" name="Marcador de pie de página 3">
            <a:extLst>
              <a:ext uri="{FF2B5EF4-FFF2-40B4-BE49-F238E27FC236}">
                <a16:creationId xmlns:a16="http://schemas.microsoft.com/office/drawing/2014/main" id="{AB0C0343-DC0D-29B7-DA41-DBEF1B37D9C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BAA2470-34BE-AD9F-2679-EB99B946DA8D}"/>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297448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F563439-2CE8-C8E0-0431-1AF2266969EC}"/>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3" name="Marcador de pie de página 2">
            <a:extLst>
              <a:ext uri="{FF2B5EF4-FFF2-40B4-BE49-F238E27FC236}">
                <a16:creationId xmlns:a16="http://schemas.microsoft.com/office/drawing/2014/main" id="{C44AE757-80B2-3F8B-6FED-8B965C65467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148CD9D-B4F9-3D79-70B2-C36E2D4DEE85}"/>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173007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60145-435A-8483-52F3-C50C8C83DF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1902293-BDE4-D502-EE91-4EBB162B7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07458A3-7E8A-DBFB-48A9-9F4BC1926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7B7CD2-BC63-4A84-4F22-DC13A4C0F9EB}"/>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6" name="Marcador de pie de página 5">
            <a:extLst>
              <a:ext uri="{FF2B5EF4-FFF2-40B4-BE49-F238E27FC236}">
                <a16:creationId xmlns:a16="http://schemas.microsoft.com/office/drawing/2014/main" id="{A951C442-FD97-D576-3FFE-BF131A2A57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04EE71A-A831-261C-D766-30D998278D43}"/>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20600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95A3D78-42F9-43C4-9E1D-D561A25E7511}" type="datetimeFigureOut">
              <a:rPr lang="en-US" smtClean="0"/>
              <a:t>3/3/2023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2215647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5BABD-6EE5-1F74-3B61-0780A32469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F00B80D-4358-B55C-01F8-501C35823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6369F4B-CF40-89A0-A054-F4EB066ED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553E92-4ABC-8B26-3765-9EC7D591C22A}"/>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6" name="Marcador de pie de página 5">
            <a:extLst>
              <a:ext uri="{FF2B5EF4-FFF2-40B4-BE49-F238E27FC236}">
                <a16:creationId xmlns:a16="http://schemas.microsoft.com/office/drawing/2014/main" id="{00A56689-6AD3-3386-7856-79928B8FB78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5CD366F-4EC2-CF15-6E67-BCDD8D595E3D}"/>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3250131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1B309-94C0-B7A2-DAB7-5021D7805F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5D57B8-ADBD-11C0-44CC-FC1D4DA99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04B0809-8425-E072-456E-A25BF7671D79}"/>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68062F83-8946-E1FA-A0CC-D9A973F1D0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F597C36-0DF6-BDE9-3D40-5EEB2E494DEB}"/>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80724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7AD788-4F61-E68A-681E-F655DC2E68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0FC0B4-A400-4A7C-7394-F4C6C1D23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1835D17-8C1F-6682-AD0D-C83600A5D5A7}"/>
              </a:ext>
            </a:extLst>
          </p:cNvPr>
          <p:cNvSpPr>
            <a:spLocks noGrp="1"/>
          </p:cNvSpPr>
          <p:nvPr>
            <p:ph type="dt" sz="half" idx="10"/>
          </p:nvPr>
        </p:nvSpPr>
        <p:spPr/>
        <p:txBody>
          <a:body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3522FC95-A8A8-524F-2AF1-2163ACCC9CC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2AEB97B-4A0D-9987-6A4C-E1DCD8E35257}"/>
              </a:ext>
            </a:extLst>
          </p:cNvPr>
          <p:cNvSpPr>
            <a:spLocks noGrp="1"/>
          </p:cNvSpPr>
          <p:nvPr>
            <p:ph type="sldNum" sz="quarter" idx="12"/>
          </p:nvPr>
        </p:nvSpPr>
        <p:spPr/>
        <p:txBody>
          <a:bodyPr/>
          <a:lstStyle/>
          <a:p>
            <a:fld id="{C9FBBB68-3A68-A546-AC1C-B42F528BC24E}" type="slidenum">
              <a:rPr lang="es-CO" smtClean="0"/>
              <a:t>‹Nº›</a:t>
            </a:fld>
            <a:endParaRPr lang="es-CO"/>
          </a:p>
        </p:txBody>
      </p:sp>
    </p:spTree>
    <p:extLst>
      <p:ext uri="{BB962C8B-B14F-4D97-AF65-F5344CB8AC3E}">
        <p14:creationId xmlns:p14="http://schemas.microsoft.com/office/powerpoint/2010/main" val="143531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95A3D78-42F9-43C4-9E1D-D561A25E7511}" type="datetimeFigureOut">
              <a:rPr lang="en-US" smtClean="0"/>
              <a:t>3/3/2023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58849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195A3D78-42F9-43C4-9E1D-D561A25E7511}" type="datetimeFigureOut">
              <a:rPr lang="en-US" smtClean="0"/>
              <a:t>3/3/2023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161515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195A3D78-42F9-43C4-9E1D-D561A25E7511}" type="datetimeFigureOut">
              <a:rPr lang="en-US" smtClean="0"/>
              <a:t>3/3/2023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335523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195A3D78-42F9-43C4-9E1D-D561A25E7511}" type="datetimeFigureOut">
              <a:rPr lang="en-US" smtClean="0"/>
              <a:t>3/3/2023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47551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95A3D78-42F9-43C4-9E1D-D561A25E7511}" type="datetimeFigureOut">
              <a:rPr lang="en-US" smtClean="0"/>
              <a:t>3/3/2023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403635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95A3D78-42F9-43C4-9E1D-D561A25E7511}" type="datetimeFigureOut">
              <a:rPr lang="en-US" smtClean="0"/>
              <a:t>3/3/2023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4820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95A3D78-42F9-43C4-9E1D-D561A25E7511}" type="datetimeFigureOut">
              <a:rPr lang="en-US" smtClean="0"/>
              <a:t>3/3/2023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B858A4D-EBD4-4C31-A6C0-CD6560516D1A}" type="slidenum">
              <a:rPr lang="en-US" smtClean="0"/>
              <a:t>‹Nº›</a:t>
            </a:fld>
            <a:endParaRPr lang="en-US"/>
          </a:p>
        </p:txBody>
      </p:sp>
    </p:spTree>
    <p:extLst>
      <p:ext uri="{BB962C8B-B14F-4D97-AF65-F5344CB8AC3E}">
        <p14:creationId xmlns:p14="http://schemas.microsoft.com/office/powerpoint/2010/main" val="10495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2619E8E-6D49-C9FE-6C0F-6344B20C7DBE}"/>
              </a:ext>
            </a:extLst>
          </p:cNvPr>
          <p:cNvSpPr/>
          <p:nvPr userDrawn="1"/>
        </p:nvSpPr>
        <p:spPr>
          <a:xfrm>
            <a:off x="98854" y="436605"/>
            <a:ext cx="2110946"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C197C85D-E139-43DC-3D06-052F3AE8AA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854" y="436605"/>
            <a:ext cx="2312455" cy="365125"/>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A3D78-42F9-43C4-9E1D-D561A25E7511}" type="datetimeFigureOut">
              <a:rPr lang="en-US" smtClean="0"/>
              <a:t>3/3/2023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58A4D-EBD4-4C31-A6C0-CD6560516D1A}" type="slidenum">
              <a:rPr lang="en-US" smtClean="0"/>
              <a:t>‹Nº›</a:t>
            </a:fld>
            <a:endParaRPr lang="en-US"/>
          </a:p>
        </p:txBody>
      </p:sp>
    </p:spTree>
    <p:extLst>
      <p:ext uri="{BB962C8B-B14F-4D97-AF65-F5344CB8AC3E}">
        <p14:creationId xmlns:p14="http://schemas.microsoft.com/office/powerpoint/2010/main" val="380681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8FE1DA-B6EB-64FB-E66C-DDA1E5A47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FA4676A-E7F9-A6C2-AA50-6E1239529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459B3E1-CCC4-0926-B597-1AE969F79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923E-8D06-554D-A0B5-42AA02C8A925}" type="datetimeFigureOut">
              <a:rPr lang="es-CO" smtClean="0"/>
              <a:t>3/03/2023</a:t>
            </a:fld>
            <a:endParaRPr lang="es-CO"/>
          </a:p>
        </p:txBody>
      </p:sp>
      <p:sp>
        <p:nvSpPr>
          <p:cNvPr id="5" name="Marcador de pie de página 4">
            <a:extLst>
              <a:ext uri="{FF2B5EF4-FFF2-40B4-BE49-F238E27FC236}">
                <a16:creationId xmlns:a16="http://schemas.microsoft.com/office/drawing/2014/main" id="{1A1BD4BA-B266-1BE7-D187-FE724AE8D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471F4E3-9E79-479B-B5F3-77C122748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BBB68-3A68-A546-AC1C-B42F528BC24E}" type="slidenum">
              <a:rPr lang="es-CO" smtClean="0"/>
              <a:t>‹Nº›</a:t>
            </a:fld>
            <a:endParaRPr lang="es-CO"/>
          </a:p>
        </p:txBody>
      </p:sp>
    </p:spTree>
    <p:extLst>
      <p:ext uri="{BB962C8B-B14F-4D97-AF65-F5344CB8AC3E}">
        <p14:creationId xmlns:p14="http://schemas.microsoft.com/office/powerpoint/2010/main" val="407576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FF1433A-E3C5-29D4-85EA-12EE10FE825D}"/>
              </a:ext>
            </a:extLst>
          </p:cNvPr>
          <p:cNvSpPr/>
          <p:nvPr/>
        </p:nvSpPr>
        <p:spPr>
          <a:xfrm>
            <a:off x="0" y="420129"/>
            <a:ext cx="2218396" cy="39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1D328173-CC50-83FB-B460-B20EC703C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129"/>
            <a:ext cx="2504304" cy="395417"/>
          </a:xfrm>
          <a:prstGeom prst="rect">
            <a:avLst/>
          </a:prstGeom>
        </p:spPr>
      </p:pic>
      <p:sp>
        <p:nvSpPr>
          <p:cNvPr id="2" name="CuadroTexto 1">
            <a:extLst>
              <a:ext uri="{FF2B5EF4-FFF2-40B4-BE49-F238E27FC236}">
                <a16:creationId xmlns:a16="http://schemas.microsoft.com/office/drawing/2014/main" id="{F748F170-B572-709B-C816-BFBCA29188CC}"/>
              </a:ext>
            </a:extLst>
          </p:cNvPr>
          <p:cNvSpPr txBox="1"/>
          <p:nvPr/>
        </p:nvSpPr>
        <p:spPr>
          <a:xfrm>
            <a:off x="992029" y="2221402"/>
            <a:ext cx="4333623" cy="646331"/>
          </a:xfrm>
          <a:prstGeom prst="rect">
            <a:avLst/>
          </a:prstGeom>
          <a:noFill/>
        </p:spPr>
        <p:txBody>
          <a:bodyPr wrap="none" lIns="91440" tIns="45720" rIns="91440" bIns="45720" rtlCol="0" anchor="t">
            <a:spAutoFit/>
          </a:bodyPr>
          <a:lstStyle/>
          <a:p>
            <a:pPr algn="ctr" defTabSz="432000"/>
            <a:r>
              <a:rPr lang="es-CO" sz="3600" b="1" dirty="0">
                <a:solidFill>
                  <a:srgbClr val="297B00"/>
                </a:solidFill>
                <a:cs typeface="Arial"/>
              </a:rPr>
              <a:t>INFORME DEFINITIVO</a:t>
            </a:r>
            <a:endParaRPr lang="en-US" sz="3600" b="1" dirty="0">
              <a:solidFill>
                <a:srgbClr val="297B00"/>
              </a:solidFill>
              <a:cs typeface="Arial" panose="020B0604020202020204" pitchFamily="34" charset="0"/>
            </a:endParaRPr>
          </a:p>
        </p:txBody>
      </p:sp>
      <p:sp>
        <p:nvSpPr>
          <p:cNvPr id="3" name="CuadroTexto 2">
            <a:extLst>
              <a:ext uri="{FF2B5EF4-FFF2-40B4-BE49-F238E27FC236}">
                <a16:creationId xmlns:a16="http://schemas.microsoft.com/office/drawing/2014/main" id="{E53D694A-2788-3163-CD12-4DDDA02B6E44}"/>
              </a:ext>
            </a:extLst>
          </p:cNvPr>
          <p:cNvSpPr txBox="1"/>
          <p:nvPr/>
        </p:nvSpPr>
        <p:spPr>
          <a:xfrm>
            <a:off x="1" y="3341703"/>
            <a:ext cx="6317672" cy="1477328"/>
          </a:xfrm>
          <a:prstGeom prst="rect">
            <a:avLst/>
          </a:prstGeom>
          <a:noFill/>
        </p:spPr>
        <p:txBody>
          <a:bodyPr wrap="square" rtlCol="0">
            <a:spAutoFit/>
          </a:bodyPr>
          <a:lstStyle/>
          <a:p>
            <a:pPr algn="just"/>
            <a:r>
              <a:rPr lang="es-CO" sz="3000" b="1" dirty="0">
                <a:latin typeface="Arial"/>
                <a:cs typeface="Arial"/>
              </a:rPr>
              <a:t>Seguimiento  de proyectos de la agenda regulatoria indicativa (ARI) a 31 de diciembre de 2022</a:t>
            </a:r>
          </a:p>
        </p:txBody>
      </p:sp>
      <p:sp>
        <p:nvSpPr>
          <p:cNvPr id="8" name="CuadroTexto 7">
            <a:extLst>
              <a:ext uri="{FF2B5EF4-FFF2-40B4-BE49-F238E27FC236}">
                <a16:creationId xmlns:a16="http://schemas.microsoft.com/office/drawing/2014/main" id="{C8A41B65-FFBB-3D46-2AAB-E124C2426C73}"/>
              </a:ext>
            </a:extLst>
          </p:cNvPr>
          <p:cNvSpPr txBox="1"/>
          <p:nvPr/>
        </p:nvSpPr>
        <p:spPr>
          <a:xfrm>
            <a:off x="166255" y="5120640"/>
            <a:ext cx="4422370" cy="369332"/>
          </a:xfrm>
          <a:prstGeom prst="rect">
            <a:avLst/>
          </a:prstGeom>
          <a:noFill/>
        </p:spPr>
        <p:txBody>
          <a:bodyPr wrap="square" lIns="91440" tIns="45720" rIns="91440" bIns="45720" rtlCol="0" anchor="t">
            <a:spAutoFit/>
          </a:bodyPr>
          <a:lstStyle/>
          <a:p>
            <a:pPr algn="ctr"/>
            <a:r>
              <a:rPr lang="es-ES" dirty="0">
                <a:latin typeface="Arial"/>
                <a:cs typeface="Arial"/>
              </a:rPr>
              <a:t>3 </a:t>
            </a:r>
            <a:r>
              <a:rPr lang="es-ES">
                <a:latin typeface="Arial"/>
                <a:cs typeface="Arial"/>
              </a:rPr>
              <a:t>de marzo </a:t>
            </a:r>
            <a:r>
              <a:rPr lang="es-ES" dirty="0">
                <a:latin typeface="Arial"/>
                <a:cs typeface="Arial"/>
              </a:rPr>
              <a:t>de 2023</a:t>
            </a:r>
            <a:endParaRPr lang="es-CO" dirty="0">
              <a:latin typeface="Arial"/>
              <a:cs typeface="Arial"/>
            </a:endParaRPr>
          </a:p>
        </p:txBody>
      </p:sp>
    </p:spTree>
    <p:extLst>
      <p:ext uri="{BB962C8B-B14F-4D97-AF65-F5344CB8AC3E}">
        <p14:creationId xmlns:p14="http://schemas.microsoft.com/office/powerpoint/2010/main" val="415963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6431B55-F045-C41D-0A06-E5BC6AC8F19C}"/>
              </a:ext>
            </a:extLst>
          </p:cNvPr>
          <p:cNvSpPr txBox="1">
            <a:spLocks noChangeArrowheads="1"/>
          </p:cNvSpPr>
          <p:nvPr/>
        </p:nvSpPr>
        <p:spPr bwMode="auto">
          <a:xfrm>
            <a:off x="116378" y="609583"/>
            <a:ext cx="11953702" cy="1015663"/>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algn="ctr"/>
            <a:r>
              <a:rPr lang="es-CO" sz="3000" b="1" dirty="0">
                <a:latin typeface="Arial"/>
                <a:cs typeface="Arial"/>
              </a:rPr>
              <a:t>Conclusiones Agenda Regulatoria Indicativa (ARI) a 31 de diciembre de 2022</a:t>
            </a:r>
          </a:p>
        </p:txBody>
      </p:sp>
      <p:graphicFrame>
        <p:nvGraphicFramePr>
          <p:cNvPr id="3" name="Diagrama 2">
            <a:extLst>
              <a:ext uri="{FF2B5EF4-FFF2-40B4-BE49-F238E27FC236}">
                <a16:creationId xmlns:a16="http://schemas.microsoft.com/office/drawing/2014/main" id="{120DC00E-F334-7AD6-A496-3F768DECBB6F}"/>
              </a:ext>
            </a:extLst>
          </p:cNvPr>
          <p:cNvGraphicFramePr/>
          <p:nvPr>
            <p:extLst>
              <p:ext uri="{D42A27DB-BD31-4B8C-83A1-F6EECF244321}">
                <p14:modId xmlns:p14="http://schemas.microsoft.com/office/powerpoint/2010/main" val="3551704836"/>
              </p:ext>
            </p:extLst>
          </p:nvPr>
        </p:nvGraphicFramePr>
        <p:xfrm>
          <a:off x="116378" y="1625246"/>
          <a:ext cx="11953702" cy="4614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55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E95E066-5025-2A0C-EC5C-8DB25856A971}"/>
              </a:ext>
            </a:extLst>
          </p:cNvPr>
          <p:cNvSpPr/>
          <p:nvPr/>
        </p:nvSpPr>
        <p:spPr>
          <a:xfrm>
            <a:off x="0" y="367779"/>
            <a:ext cx="2110946"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ED51D63A-F121-B60E-9804-15E44BE85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779"/>
            <a:ext cx="2312455" cy="365125"/>
          </a:xfrm>
          <a:prstGeom prst="rect">
            <a:avLst/>
          </a:prstGeom>
        </p:spPr>
      </p:pic>
    </p:spTree>
    <p:extLst>
      <p:ext uri="{BB962C8B-B14F-4D97-AF65-F5344CB8AC3E}">
        <p14:creationId xmlns:p14="http://schemas.microsoft.com/office/powerpoint/2010/main" val="58714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01C494-F606-8142-413C-D6F6C1150925}"/>
              </a:ext>
            </a:extLst>
          </p:cNvPr>
          <p:cNvSpPr txBox="1"/>
          <p:nvPr/>
        </p:nvSpPr>
        <p:spPr>
          <a:xfrm>
            <a:off x="1479665" y="430198"/>
            <a:ext cx="9858895" cy="553998"/>
          </a:xfrm>
          <a:prstGeom prst="rect">
            <a:avLst/>
          </a:prstGeom>
          <a:noFill/>
        </p:spPr>
        <p:txBody>
          <a:bodyPr wrap="square" rtlCol="0">
            <a:spAutoFit/>
          </a:bodyPr>
          <a:lstStyle/>
          <a:p>
            <a:pPr algn="ctr"/>
            <a:r>
              <a:rPr lang="es-419" sz="3000" b="1" dirty="0"/>
              <a:t>OBJETIVO GENERAL</a:t>
            </a:r>
          </a:p>
        </p:txBody>
      </p:sp>
      <p:sp>
        <p:nvSpPr>
          <p:cNvPr id="3" name="CuadroTexto 2">
            <a:extLst>
              <a:ext uri="{FF2B5EF4-FFF2-40B4-BE49-F238E27FC236}">
                <a16:creationId xmlns:a16="http://schemas.microsoft.com/office/drawing/2014/main" id="{A9C76C88-43C1-FFE3-C658-8937D36F96FE}"/>
              </a:ext>
            </a:extLst>
          </p:cNvPr>
          <p:cNvSpPr txBox="1"/>
          <p:nvPr/>
        </p:nvSpPr>
        <p:spPr>
          <a:xfrm>
            <a:off x="371302" y="1217643"/>
            <a:ext cx="11405062" cy="2308324"/>
          </a:xfrm>
          <a:prstGeom prst="rect">
            <a:avLst/>
          </a:prstGeom>
          <a:noFill/>
        </p:spPr>
        <p:txBody>
          <a:bodyPr wrap="square" rtlCol="0">
            <a:spAutoFit/>
          </a:bodyPr>
          <a:lstStyle/>
          <a:p>
            <a:pPr algn="just"/>
            <a:r>
              <a:rPr lang="es-CO" sz="2400" dirty="0">
                <a:latin typeface="Arial"/>
                <a:cs typeface="Arial"/>
              </a:rPr>
              <a:t>Evaluar la Gestión Institucional respecto al cumplimiento de los proyectos formulados en la Agenda Regulatoria Indicativa (ARI) al corte del 31 de diciembre del 2022, en desarrollo del Objetivo Estratégico Institucional “</a:t>
            </a:r>
            <a:r>
              <a:rPr lang="es-ES" sz="2400" dirty="0">
                <a:latin typeface="Arial"/>
                <a:cs typeface="Arial"/>
              </a:rPr>
              <a:t>Desarrollar un modelo regulatorio efectivo e innovador con enfoque diferencial promoviendo que los prestadores ofrezcan servicios de acueducto, alcantarillado y aseo –AAA con calidad que transforme las condiciones de vida de la población</a:t>
            </a:r>
            <a:r>
              <a:rPr lang="es-CO" sz="2400" dirty="0">
                <a:latin typeface="Arial"/>
                <a:cs typeface="Arial"/>
              </a:rPr>
              <a:t>”.</a:t>
            </a:r>
            <a:endParaRPr lang="es-ES" sz="2400" dirty="0">
              <a:latin typeface="Arial"/>
              <a:cs typeface="Arial"/>
            </a:endParaRPr>
          </a:p>
        </p:txBody>
      </p:sp>
    </p:spTree>
    <p:extLst>
      <p:ext uri="{BB962C8B-B14F-4D97-AF65-F5344CB8AC3E}">
        <p14:creationId xmlns:p14="http://schemas.microsoft.com/office/powerpoint/2010/main" val="76415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5991D0-44F9-BEA3-0A0D-8FE64F89F001}"/>
              </a:ext>
            </a:extLst>
          </p:cNvPr>
          <p:cNvSpPr txBox="1"/>
          <p:nvPr/>
        </p:nvSpPr>
        <p:spPr>
          <a:xfrm>
            <a:off x="371303" y="222380"/>
            <a:ext cx="11632276" cy="646331"/>
          </a:xfrm>
          <a:prstGeom prst="rect">
            <a:avLst/>
          </a:prstGeom>
          <a:noFill/>
        </p:spPr>
        <p:txBody>
          <a:bodyPr wrap="square" rtlCol="0">
            <a:spAutoFit/>
          </a:bodyPr>
          <a:lstStyle/>
          <a:p>
            <a:pPr algn="ctr"/>
            <a:r>
              <a:rPr lang="es-419" sz="3600" b="1" dirty="0"/>
              <a:t>	</a:t>
            </a:r>
            <a:r>
              <a:rPr lang="es-419" sz="3000" b="1" dirty="0"/>
              <a:t>CRITERIOS DE SEGUIMIENTO</a:t>
            </a:r>
          </a:p>
        </p:txBody>
      </p:sp>
      <p:sp>
        <p:nvSpPr>
          <p:cNvPr id="3" name="CuadroTexto 2">
            <a:extLst>
              <a:ext uri="{FF2B5EF4-FFF2-40B4-BE49-F238E27FC236}">
                <a16:creationId xmlns:a16="http://schemas.microsoft.com/office/drawing/2014/main" id="{FC481BBE-9AC5-A418-D61F-D390DF0451DB}"/>
              </a:ext>
            </a:extLst>
          </p:cNvPr>
          <p:cNvSpPr txBox="1"/>
          <p:nvPr/>
        </p:nvSpPr>
        <p:spPr>
          <a:xfrm>
            <a:off x="371302" y="1217643"/>
            <a:ext cx="11405062" cy="4893647"/>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Los criterios observados en el ejercicio de seguimiento fueron los siguientes: </a:t>
            </a:r>
          </a:p>
          <a:p>
            <a:pPr algn="just"/>
            <a:endParaRPr lang="es-MX" sz="2400" dirty="0">
              <a:latin typeface="Arial" panose="020B0604020202020204" pitchFamily="34" charset="0"/>
              <a:cs typeface="Arial" panose="020B0604020202020204" pitchFamily="34" charset="0"/>
            </a:endParaRPr>
          </a:p>
          <a:p>
            <a:pPr marL="457200" indent="-457200" algn="just">
              <a:buAutoNum type="arabicPeriod"/>
            </a:pPr>
            <a:r>
              <a:rPr lang="es-MX" sz="2400" dirty="0">
                <a:latin typeface="Arial" panose="020B0604020202020204" pitchFamily="34" charset="0"/>
                <a:cs typeface="Arial" panose="020B0604020202020204" pitchFamily="34" charset="0"/>
              </a:rPr>
              <a:t>Agenda Regulatoria Indicativa (ARI) 2022, obtenida de la página web de la entidad (versión 1 aprobada en sesión de Comisión No 283 del 22 de diciembre de 2021; modificada en sesiones de Comisión Nos 289, 293, 294 y 295 del 2022).</a:t>
            </a:r>
          </a:p>
          <a:p>
            <a:pPr marL="457200" indent="-457200" algn="just">
              <a:buAutoNum type="arabicPeriod"/>
            </a:pPr>
            <a:endParaRPr lang="es-MX" sz="2400" dirty="0">
              <a:latin typeface="Arial" panose="020B0604020202020204" pitchFamily="34" charset="0"/>
              <a:cs typeface="Arial" panose="020B0604020202020204" pitchFamily="34" charset="0"/>
            </a:endParaRPr>
          </a:p>
          <a:p>
            <a:pPr marL="457200" indent="-457200" algn="just">
              <a:buAutoNum type="arabicPeriod"/>
            </a:pPr>
            <a:r>
              <a:rPr lang="es-MX" sz="2400" dirty="0">
                <a:latin typeface="Arial" panose="020B0604020202020204" pitchFamily="34" charset="0"/>
                <a:cs typeface="Arial" panose="020B0604020202020204" pitchFamily="34" charset="0"/>
              </a:rPr>
              <a:t>Resoluciones publicadas en el gestor normativo, página web de la entidad: https://normas.cra.gov.co/gestor/m0_todas_resoluciones_por_orden_cronologico.html.</a:t>
            </a:r>
          </a:p>
          <a:p>
            <a:pPr marL="457200" indent="-457200" algn="just">
              <a:buAutoNum type="arabicPeriod"/>
            </a:pPr>
            <a:endParaRPr lang="es-MX" sz="2400" dirty="0">
              <a:latin typeface="Arial" panose="020B0604020202020204" pitchFamily="34" charset="0"/>
              <a:cs typeface="Arial" panose="020B0604020202020204" pitchFamily="34" charset="0"/>
            </a:endParaRPr>
          </a:p>
          <a:p>
            <a:pPr marL="457200" indent="-457200" algn="just">
              <a:buAutoNum type="arabicPeriod"/>
            </a:pPr>
            <a:r>
              <a:rPr lang="es-MX" sz="2400" dirty="0">
                <a:latin typeface="Arial" panose="020B0604020202020204" pitchFamily="34" charset="0"/>
                <a:cs typeface="Arial" panose="020B0604020202020204" pitchFamily="34" charset="0"/>
              </a:rPr>
              <a:t>Verificación de los proyectos registrados en el Plan de Acción Institucional vigencia 2022.</a:t>
            </a:r>
          </a:p>
        </p:txBody>
      </p:sp>
    </p:spTree>
    <p:extLst>
      <p:ext uri="{BB962C8B-B14F-4D97-AF65-F5344CB8AC3E}">
        <p14:creationId xmlns:p14="http://schemas.microsoft.com/office/powerpoint/2010/main" val="41208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86140E-1C54-F580-6E2D-BE1FFD46B4BF}"/>
              </a:ext>
            </a:extLst>
          </p:cNvPr>
          <p:cNvSpPr txBox="1"/>
          <p:nvPr/>
        </p:nvSpPr>
        <p:spPr>
          <a:xfrm>
            <a:off x="1659774" y="380109"/>
            <a:ext cx="10375073" cy="553998"/>
          </a:xfrm>
          <a:prstGeom prst="rect">
            <a:avLst/>
          </a:prstGeom>
          <a:noFill/>
        </p:spPr>
        <p:txBody>
          <a:bodyPr wrap="square" rtlCol="0">
            <a:spAutoFit/>
          </a:bodyPr>
          <a:lstStyle/>
          <a:p>
            <a:pPr algn="ctr"/>
            <a:r>
              <a:rPr lang="es-CO" sz="3000" b="1" dirty="0">
                <a:latin typeface="Arial"/>
                <a:cs typeface="Arial"/>
              </a:rPr>
              <a:t>Proyectos de resolución al 31 de diciembre de 2022</a:t>
            </a:r>
          </a:p>
        </p:txBody>
      </p:sp>
      <p:graphicFrame>
        <p:nvGraphicFramePr>
          <p:cNvPr id="3" name="Diagrama 2">
            <a:extLst>
              <a:ext uri="{FF2B5EF4-FFF2-40B4-BE49-F238E27FC236}">
                <a16:creationId xmlns:a16="http://schemas.microsoft.com/office/drawing/2014/main" id="{D244403F-8E02-2D94-21D3-CAFFEF471643}"/>
              </a:ext>
            </a:extLst>
          </p:cNvPr>
          <p:cNvGraphicFramePr/>
          <p:nvPr>
            <p:extLst>
              <p:ext uri="{D42A27DB-BD31-4B8C-83A1-F6EECF244321}">
                <p14:modId xmlns:p14="http://schemas.microsoft.com/office/powerpoint/2010/main" val="3200793020"/>
              </p:ext>
            </p:extLst>
          </p:nvPr>
        </p:nvGraphicFramePr>
        <p:xfrm>
          <a:off x="481803" y="1024028"/>
          <a:ext cx="11228396" cy="5363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3570A80-E525-A09E-0852-0612C0202944}"/>
              </a:ext>
            </a:extLst>
          </p:cNvPr>
          <p:cNvSpPr txBox="1"/>
          <p:nvPr/>
        </p:nvSpPr>
        <p:spPr>
          <a:xfrm>
            <a:off x="481801" y="4728388"/>
            <a:ext cx="2355946" cy="1015663"/>
          </a:xfrm>
          <a:prstGeom prst="rect">
            <a:avLst/>
          </a:prstGeom>
          <a:noFill/>
        </p:spPr>
        <p:txBody>
          <a:bodyPr wrap="square" rtlCol="0">
            <a:spAutoFit/>
          </a:bodyPr>
          <a:lstStyle/>
          <a:p>
            <a:pPr algn="just"/>
            <a:r>
              <a:rPr lang="es-ES" sz="1000" b="1" i="1" dirty="0"/>
              <a:t>Regulación que facilite la operatividad técnica y financiera de la administración de los recursos de la provisión por diferencias entre las inversiones planeadas y ejecutadas del Plan de Obras e Inversiones Regulado – POIR.</a:t>
            </a:r>
            <a:endParaRPr lang="es-CO" sz="1000" b="1" i="1" dirty="0">
              <a:cs typeface="Arial" panose="020B0604020202020204" pitchFamily="34" charset="0"/>
            </a:endParaRPr>
          </a:p>
        </p:txBody>
      </p:sp>
      <p:sp>
        <p:nvSpPr>
          <p:cNvPr id="5" name="CuadroTexto 6">
            <a:extLst>
              <a:ext uri="{FF2B5EF4-FFF2-40B4-BE49-F238E27FC236}">
                <a16:creationId xmlns:a16="http://schemas.microsoft.com/office/drawing/2014/main" id="{AAC89CA4-14CF-85C2-DD22-6BB36ADFF7D0}"/>
              </a:ext>
            </a:extLst>
          </p:cNvPr>
          <p:cNvSpPr txBox="1"/>
          <p:nvPr/>
        </p:nvSpPr>
        <p:spPr>
          <a:xfrm>
            <a:off x="6927327" y="1621780"/>
            <a:ext cx="3410953" cy="246221"/>
          </a:xfrm>
          <a:prstGeom prst="rect">
            <a:avLst/>
          </a:prstGeom>
          <a:noFill/>
        </p:spPr>
        <p:txBody>
          <a:bodyPr wrap="square" rtlCol="0">
            <a:spAutoFit/>
          </a:bodyPr>
          <a:lstStyle/>
          <a:p>
            <a:pPr algn="just"/>
            <a:r>
              <a:rPr lang="es-ES" sz="1000" b="1" i="1" dirty="0"/>
              <a:t>Definición del factor de productividad del año 2022.</a:t>
            </a:r>
            <a:endParaRPr lang="es-CO" sz="1000" b="1" i="1" dirty="0"/>
          </a:p>
        </p:txBody>
      </p:sp>
      <p:sp>
        <p:nvSpPr>
          <p:cNvPr id="6" name="CuadroTexto 5">
            <a:extLst>
              <a:ext uri="{FF2B5EF4-FFF2-40B4-BE49-F238E27FC236}">
                <a16:creationId xmlns:a16="http://schemas.microsoft.com/office/drawing/2014/main" id="{EE1E3A03-17EA-25C9-DCF4-80690B347DFC}"/>
              </a:ext>
            </a:extLst>
          </p:cNvPr>
          <p:cNvSpPr txBox="1"/>
          <p:nvPr/>
        </p:nvSpPr>
        <p:spPr>
          <a:xfrm>
            <a:off x="9594639" y="4728388"/>
            <a:ext cx="2115558" cy="1015663"/>
          </a:xfrm>
          <a:prstGeom prst="rect">
            <a:avLst/>
          </a:prstGeom>
          <a:noFill/>
        </p:spPr>
        <p:txBody>
          <a:bodyPr wrap="square" rtlCol="0">
            <a:spAutoFit/>
          </a:bodyPr>
          <a:lstStyle/>
          <a:p>
            <a:pPr algn="just"/>
            <a:r>
              <a:rPr lang="es-CO" sz="1000" b="1" i="1" dirty="0">
                <a:cs typeface="Arial" panose="020B0604020202020204" pitchFamily="34" charset="0"/>
              </a:rPr>
              <a:t>Regulación del costo del servicio de energía por concepto de operación de los sistemas de acueducto y alcantarillado, de acuerdo con lo dispuesto en el artículo 2.3.5.2.1. del Decreto 1077 de 2015.</a:t>
            </a:r>
          </a:p>
        </p:txBody>
      </p:sp>
    </p:spTree>
    <p:extLst>
      <p:ext uri="{BB962C8B-B14F-4D97-AF65-F5344CB8AC3E}">
        <p14:creationId xmlns:p14="http://schemas.microsoft.com/office/powerpoint/2010/main" val="191618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A46968-A384-A671-0641-09A3C1D90484}"/>
              </a:ext>
            </a:extLst>
          </p:cNvPr>
          <p:cNvSpPr txBox="1"/>
          <p:nvPr/>
        </p:nvSpPr>
        <p:spPr>
          <a:xfrm>
            <a:off x="1672046" y="370702"/>
            <a:ext cx="10519954" cy="553998"/>
          </a:xfrm>
          <a:prstGeom prst="rect">
            <a:avLst/>
          </a:prstGeom>
          <a:noFill/>
        </p:spPr>
        <p:txBody>
          <a:bodyPr wrap="square" rtlCol="0">
            <a:spAutoFit/>
          </a:bodyPr>
          <a:lstStyle/>
          <a:p>
            <a:pPr algn="ctr"/>
            <a:r>
              <a:rPr lang="es-CO" sz="3000" b="1" dirty="0">
                <a:latin typeface="Arial"/>
                <a:cs typeface="Arial"/>
              </a:rPr>
              <a:t>Resoluciones Expedidas durante el 2022</a:t>
            </a:r>
          </a:p>
        </p:txBody>
      </p:sp>
      <p:graphicFrame>
        <p:nvGraphicFramePr>
          <p:cNvPr id="3" name="Diagrama 2">
            <a:extLst>
              <a:ext uri="{FF2B5EF4-FFF2-40B4-BE49-F238E27FC236}">
                <a16:creationId xmlns:a16="http://schemas.microsoft.com/office/drawing/2014/main" id="{011E1683-F120-8A96-8661-DD7ED422A494}"/>
              </a:ext>
            </a:extLst>
          </p:cNvPr>
          <p:cNvGraphicFramePr/>
          <p:nvPr>
            <p:extLst>
              <p:ext uri="{D42A27DB-BD31-4B8C-83A1-F6EECF244321}">
                <p14:modId xmlns:p14="http://schemas.microsoft.com/office/powerpoint/2010/main" val="1536975605"/>
              </p:ext>
            </p:extLst>
          </p:nvPr>
        </p:nvGraphicFramePr>
        <p:xfrm>
          <a:off x="756801" y="1094020"/>
          <a:ext cx="10574544" cy="496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0BBED65E-5E3A-E355-F3E3-341481E68090}"/>
              </a:ext>
            </a:extLst>
          </p:cNvPr>
          <p:cNvSpPr txBox="1"/>
          <p:nvPr/>
        </p:nvSpPr>
        <p:spPr>
          <a:xfrm>
            <a:off x="331056" y="2556404"/>
            <a:ext cx="3467534" cy="707886"/>
          </a:xfrm>
          <a:prstGeom prst="rect">
            <a:avLst/>
          </a:prstGeom>
          <a:noFill/>
        </p:spPr>
        <p:txBody>
          <a:bodyPr wrap="square" rtlCol="0">
            <a:spAutoFit/>
          </a:bodyPr>
          <a:lstStyle/>
          <a:p>
            <a:pPr algn="just"/>
            <a:r>
              <a:rPr lang="es-ES" sz="1000" b="1" i="1" dirty="0"/>
              <a:t>Regulación que facilite la operatividad técnica y financiera de la administración de los recursos de la provisión por diferencias entre las inversiones planeadas y ejecutadas del Plan de Obras e Inversiones Regulado – POIR.</a:t>
            </a:r>
            <a:endParaRPr lang="es-CO" sz="1000" b="1" i="1" dirty="0">
              <a:cs typeface="Arial" panose="020B0604020202020204" pitchFamily="34" charset="0"/>
            </a:endParaRPr>
          </a:p>
        </p:txBody>
      </p:sp>
      <p:sp>
        <p:nvSpPr>
          <p:cNvPr id="5" name="CuadroTexto 4">
            <a:extLst>
              <a:ext uri="{FF2B5EF4-FFF2-40B4-BE49-F238E27FC236}">
                <a16:creationId xmlns:a16="http://schemas.microsoft.com/office/drawing/2014/main" id="{C0A91718-30C1-4E62-2DD6-578ABC0204EE}"/>
              </a:ext>
            </a:extLst>
          </p:cNvPr>
          <p:cNvSpPr txBox="1"/>
          <p:nvPr/>
        </p:nvSpPr>
        <p:spPr>
          <a:xfrm>
            <a:off x="814737" y="4880393"/>
            <a:ext cx="3582116" cy="707886"/>
          </a:xfrm>
          <a:prstGeom prst="rect">
            <a:avLst/>
          </a:prstGeom>
          <a:noFill/>
        </p:spPr>
        <p:txBody>
          <a:bodyPr wrap="square" rtlCol="0">
            <a:spAutoFit/>
          </a:bodyPr>
          <a:lstStyle/>
          <a:p>
            <a:r>
              <a:rPr lang="es-CO" sz="1000" b="1" i="1" dirty="0">
                <a:cs typeface="Arial" panose="020B0604020202020204" pitchFamily="34" charset="0"/>
              </a:rPr>
              <a:t>Regulación del costo del servicio de energía por concepto de operación de los sistemas de acueducto y alcantarillado, de acuerdo con lo dispuesto en el artículo 2.3.5.2.1. del Decreto 1077 de 2015.</a:t>
            </a:r>
          </a:p>
        </p:txBody>
      </p:sp>
      <p:sp>
        <p:nvSpPr>
          <p:cNvPr id="6" name="CuadroTexto 5">
            <a:extLst>
              <a:ext uri="{FF2B5EF4-FFF2-40B4-BE49-F238E27FC236}">
                <a16:creationId xmlns:a16="http://schemas.microsoft.com/office/drawing/2014/main" id="{7B4488E3-7E26-5BCA-8279-17893880EF68}"/>
              </a:ext>
            </a:extLst>
          </p:cNvPr>
          <p:cNvSpPr txBox="1"/>
          <p:nvPr/>
        </p:nvSpPr>
        <p:spPr>
          <a:xfrm>
            <a:off x="8703960" y="2864096"/>
            <a:ext cx="3640585" cy="246221"/>
          </a:xfrm>
          <a:prstGeom prst="rect">
            <a:avLst/>
          </a:prstGeom>
          <a:noFill/>
        </p:spPr>
        <p:txBody>
          <a:bodyPr wrap="square" rtlCol="0">
            <a:spAutoFit/>
          </a:bodyPr>
          <a:lstStyle/>
          <a:p>
            <a:pPr algn="just"/>
            <a:r>
              <a:rPr lang="es-CO" sz="1000" b="1" i="1" dirty="0"/>
              <a:t>Regulación estructural sobre regionalización.</a:t>
            </a:r>
            <a:endParaRPr lang="es-CO" sz="1000" b="1" dirty="0"/>
          </a:p>
        </p:txBody>
      </p:sp>
      <p:sp>
        <p:nvSpPr>
          <p:cNvPr id="7" name="CuadroTexto 6">
            <a:extLst>
              <a:ext uri="{FF2B5EF4-FFF2-40B4-BE49-F238E27FC236}">
                <a16:creationId xmlns:a16="http://schemas.microsoft.com/office/drawing/2014/main" id="{83801254-FA43-2B22-B8CD-946E60E92D51}"/>
              </a:ext>
            </a:extLst>
          </p:cNvPr>
          <p:cNvSpPr txBox="1"/>
          <p:nvPr/>
        </p:nvSpPr>
        <p:spPr>
          <a:xfrm>
            <a:off x="6654519" y="1378893"/>
            <a:ext cx="3152502" cy="400110"/>
          </a:xfrm>
          <a:prstGeom prst="rect">
            <a:avLst/>
          </a:prstGeom>
          <a:noFill/>
        </p:spPr>
        <p:txBody>
          <a:bodyPr wrap="square" rtlCol="0">
            <a:spAutoFit/>
          </a:bodyPr>
          <a:lstStyle/>
          <a:p>
            <a:r>
              <a:rPr lang="es-MX" sz="1000" b="1" i="1" dirty="0"/>
              <a:t>Modificación de los artículos 5.3.2.2.8.2. y 5.3.6.7.9.2. de la Resolución CRA 943 del 2021.</a:t>
            </a:r>
            <a:endParaRPr lang="es-CO" sz="1000" b="1" i="1" dirty="0"/>
          </a:p>
        </p:txBody>
      </p:sp>
      <p:sp>
        <p:nvSpPr>
          <p:cNvPr id="8" name="CuadroTexto 7">
            <a:extLst>
              <a:ext uri="{FF2B5EF4-FFF2-40B4-BE49-F238E27FC236}">
                <a16:creationId xmlns:a16="http://schemas.microsoft.com/office/drawing/2014/main" id="{42E57089-3B71-9497-E1A8-28B6EC9ED6B9}"/>
              </a:ext>
            </a:extLst>
          </p:cNvPr>
          <p:cNvSpPr txBox="1"/>
          <p:nvPr/>
        </p:nvSpPr>
        <p:spPr>
          <a:xfrm>
            <a:off x="8069661" y="4880393"/>
            <a:ext cx="3474720" cy="861774"/>
          </a:xfrm>
          <a:prstGeom prst="rect">
            <a:avLst/>
          </a:prstGeom>
          <a:noFill/>
        </p:spPr>
        <p:txBody>
          <a:bodyPr wrap="square" rtlCol="0">
            <a:spAutoFit/>
          </a:bodyPr>
          <a:lstStyle/>
          <a:p>
            <a:pPr algn="just"/>
            <a:r>
              <a:rPr lang="es-MX" sz="1000" b="1" i="1" dirty="0"/>
              <a:t>Definición del factor de productividad del año 2022. </a:t>
            </a:r>
            <a:r>
              <a:rPr lang="es-MX" sz="1000" i="1" dirty="0"/>
              <a:t>“Por la cual se adiciona el parágrafo 6 al artículo 5.3.2.2.8.3. de la Resolución CRA 943 de 2021 relacionado con el factor de productividad del servicio público de aseo para el periodo de facturación siguiente a marzo de 2022”</a:t>
            </a:r>
            <a:endParaRPr lang="es-CO" sz="1000" i="1" dirty="0"/>
          </a:p>
        </p:txBody>
      </p:sp>
    </p:spTree>
    <p:extLst>
      <p:ext uri="{BB962C8B-B14F-4D97-AF65-F5344CB8AC3E}">
        <p14:creationId xmlns:p14="http://schemas.microsoft.com/office/powerpoint/2010/main" val="389074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386DA-11E1-589B-E5D6-EB15E350821F}"/>
              </a:ext>
            </a:extLst>
          </p:cNvPr>
          <p:cNvSpPr txBox="1"/>
          <p:nvPr/>
        </p:nvSpPr>
        <p:spPr>
          <a:xfrm>
            <a:off x="1784465" y="457908"/>
            <a:ext cx="9858895" cy="553998"/>
          </a:xfrm>
          <a:prstGeom prst="rect">
            <a:avLst/>
          </a:prstGeom>
          <a:noFill/>
        </p:spPr>
        <p:txBody>
          <a:bodyPr wrap="square" rtlCol="0">
            <a:spAutoFit/>
          </a:bodyPr>
          <a:lstStyle/>
          <a:p>
            <a:pPr algn="ctr"/>
            <a:r>
              <a:rPr lang="es-CO" sz="3000" b="1" dirty="0">
                <a:latin typeface="Arial"/>
                <a:cs typeface="Arial"/>
              </a:rPr>
              <a:t>Cumplimiento ARI a diciembre 31 del 2022</a:t>
            </a:r>
          </a:p>
        </p:txBody>
      </p:sp>
      <p:graphicFrame>
        <p:nvGraphicFramePr>
          <p:cNvPr id="3" name="Gráfico 2">
            <a:extLst>
              <a:ext uri="{FF2B5EF4-FFF2-40B4-BE49-F238E27FC236}">
                <a16:creationId xmlns:a16="http://schemas.microsoft.com/office/drawing/2014/main" id="{598432F2-0F15-1918-65F7-5B7AF32ED7C1}"/>
              </a:ext>
            </a:extLst>
          </p:cNvPr>
          <p:cNvGraphicFramePr/>
          <p:nvPr>
            <p:extLst>
              <p:ext uri="{D42A27DB-BD31-4B8C-83A1-F6EECF244321}">
                <p14:modId xmlns:p14="http://schemas.microsoft.com/office/powerpoint/2010/main" val="3046548057"/>
              </p:ext>
            </p:extLst>
          </p:nvPr>
        </p:nvGraphicFramePr>
        <p:xfrm>
          <a:off x="116378" y="1554480"/>
          <a:ext cx="11887200" cy="4441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996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E2AEF99-4DB0-FE23-6D76-B08E67A88879}"/>
              </a:ext>
            </a:extLst>
          </p:cNvPr>
          <p:cNvSpPr txBox="1">
            <a:spLocks noChangeArrowheads="1"/>
          </p:cNvSpPr>
          <p:nvPr/>
        </p:nvSpPr>
        <p:spPr bwMode="auto">
          <a:xfrm>
            <a:off x="733647" y="418179"/>
            <a:ext cx="11458353"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914400">
              <a:defRPr/>
            </a:pPr>
            <a:r>
              <a:rPr lang="es-CO" sz="3000" b="1" dirty="0">
                <a:latin typeface="Arial" panose="020B0604020202020204" pitchFamily="34" charset="0"/>
                <a:cs typeface="Arial" panose="020B0604020202020204" pitchFamily="34" charset="0"/>
              </a:rPr>
              <a:t>Estudios de Acueducto, Alcantarillado y Aseo</a:t>
            </a:r>
          </a:p>
        </p:txBody>
      </p:sp>
      <p:graphicFrame>
        <p:nvGraphicFramePr>
          <p:cNvPr id="3" name="Tabla 2">
            <a:extLst>
              <a:ext uri="{FF2B5EF4-FFF2-40B4-BE49-F238E27FC236}">
                <a16:creationId xmlns:a16="http://schemas.microsoft.com/office/drawing/2014/main" id="{5CC9EB59-3837-9008-9F71-B39D527A054C}"/>
              </a:ext>
            </a:extLst>
          </p:cNvPr>
          <p:cNvGraphicFramePr>
            <a:graphicFrameLocks noGrp="1"/>
          </p:cNvGraphicFramePr>
          <p:nvPr>
            <p:extLst>
              <p:ext uri="{D42A27DB-BD31-4B8C-83A1-F6EECF244321}">
                <p14:modId xmlns:p14="http://schemas.microsoft.com/office/powerpoint/2010/main" val="438222969"/>
              </p:ext>
            </p:extLst>
          </p:nvPr>
        </p:nvGraphicFramePr>
        <p:xfrm>
          <a:off x="123997" y="1214846"/>
          <a:ext cx="11944005" cy="4800600"/>
        </p:xfrm>
        <a:graphic>
          <a:graphicData uri="http://schemas.openxmlformats.org/drawingml/2006/table">
            <a:tbl>
              <a:tblPr firstRow="1" bandRow="1">
                <a:tableStyleId>{5C22544A-7EE6-4342-B048-85BDC9FD1C3A}</a:tableStyleId>
              </a:tblPr>
              <a:tblGrid>
                <a:gridCol w="6555477">
                  <a:extLst>
                    <a:ext uri="{9D8B030D-6E8A-4147-A177-3AD203B41FA5}">
                      <a16:colId xmlns:a16="http://schemas.microsoft.com/office/drawing/2014/main" val="1590886926"/>
                    </a:ext>
                  </a:extLst>
                </a:gridCol>
                <a:gridCol w="5388528">
                  <a:extLst>
                    <a:ext uri="{9D8B030D-6E8A-4147-A177-3AD203B41FA5}">
                      <a16:colId xmlns:a16="http://schemas.microsoft.com/office/drawing/2014/main" val="2665041840"/>
                    </a:ext>
                  </a:extLst>
                </a:gridCol>
              </a:tblGrid>
              <a:tr h="360040">
                <a:tc>
                  <a:txBody>
                    <a:bodyPr/>
                    <a:lstStyle/>
                    <a:p>
                      <a:pPr algn="ctr"/>
                      <a:r>
                        <a:rPr lang="es-CO" sz="1800" dirty="0">
                          <a:solidFill>
                            <a:schemeClr val="tx1"/>
                          </a:solidFill>
                          <a:latin typeface="Arial" panose="020B0604020202020204" pitchFamily="34" charset="0"/>
                          <a:cs typeface="Arial" panose="020B0604020202020204" pitchFamily="34" charset="0"/>
                        </a:rPr>
                        <a:t>Proyecto</a:t>
                      </a:r>
                      <a:endParaRPr lang="es-ES" sz="18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O" sz="1800" baseline="0" dirty="0">
                          <a:solidFill>
                            <a:schemeClr val="tx1"/>
                          </a:solidFill>
                          <a:latin typeface="Arial" panose="020B0604020202020204" pitchFamily="34" charset="0"/>
                          <a:cs typeface="Arial" panose="020B0604020202020204" pitchFamily="34" charset="0"/>
                        </a:rPr>
                        <a:t> Estado del proyecto</a:t>
                      </a:r>
                      <a:endParaRPr lang="es-ES" sz="18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557947929"/>
                  </a:ext>
                </a:extLst>
              </a:tr>
              <a:tr h="426328">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Estudios soporte del próximo marco tarifario para los servicios públicos domiciliarios de acueducto y alcantarillado para grandes prestadores.</a:t>
                      </a:r>
                    </a:p>
                    <a:p>
                      <a:pPr algn="just"/>
                      <a:endParaRPr lang="es-ES" sz="15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Documento de avances</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lvl="0" algn="just" fontAlgn="ctr">
                        <a:lnSpc>
                          <a:spcPct val="100000"/>
                        </a:lnSpc>
                        <a:spcBef>
                          <a:spcPts val="0"/>
                        </a:spcBef>
                        <a:spcAft>
                          <a:spcPts val="0"/>
                        </a:spcAft>
                      </a:pPr>
                      <a:r>
                        <a:rPr lang="es-ES" sz="1500" b="0" i="0" u="none" strike="noStrike" dirty="0">
                          <a:solidFill>
                            <a:srgbClr val="000000"/>
                          </a:solidFill>
                          <a:effectLst/>
                          <a:latin typeface="Arial"/>
                          <a:cs typeface="Arial"/>
                        </a:rPr>
                        <a:t>El proyecto contó con avances en el periodo verificado para los siguientes e</a:t>
                      </a:r>
                      <a:r>
                        <a:rPr lang="es-ES" sz="1500" b="0" i="0" kern="1200" dirty="0">
                          <a:solidFill>
                            <a:schemeClr val="dk1"/>
                          </a:solidFill>
                          <a:effectLst/>
                          <a:latin typeface="Arial"/>
                          <a:ea typeface="+mn-ea"/>
                          <a:cs typeface="+mn-cs"/>
                        </a:rPr>
                        <a:t>studios: Pérdidas</a:t>
                      </a:r>
                      <a:r>
                        <a:rPr lang="es-ES" sz="1500" b="0" i="0" u="none" strike="noStrike" kern="1200" noProof="0" dirty="0">
                          <a:effectLst/>
                          <a:latin typeface="Arial"/>
                        </a:rPr>
                        <a:t> y demanda; Innovación y tecnología; Sostenibilidad ambiental; CMI; Componente Social; Generalidades; CMA y CMO; y Articulador, </a:t>
                      </a:r>
                      <a:r>
                        <a:rPr lang="es-MX" sz="1500" b="0" i="0" u="none" strike="noStrike" kern="1200" noProof="0" dirty="0">
                          <a:effectLst/>
                          <a:latin typeface="Arial"/>
                        </a:rPr>
                        <a:t>d</a:t>
                      </a:r>
                      <a:r>
                        <a:rPr lang="es-CO" sz="1500" b="0" i="0" kern="1200" dirty="0">
                          <a:solidFill>
                            <a:schemeClr val="dk1"/>
                          </a:solidFill>
                          <a:effectLst/>
                          <a:latin typeface="Arial"/>
                          <a:ea typeface="+mn-ea"/>
                          <a:cs typeface="+mn-cs"/>
                        </a:rPr>
                        <a:t>e acuerdo al avance cualitativo del PAI con corte al 31 de diciembre del 2022.</a:t>
                      </a:r>
                      <a:endParaRPr lang="es-CO" sz="1500" b="0" i="0" u="none" strike="noStrike" dirty="0">
                        <a:solidFill>
                          <a:srgbClr val="000000"/>
                        </a:solidFill>
                        <a:effectLst/>
                        <a:latin typeface="Arial"/>
                        <a:cs typeface="Arial"/>
                      </a:endParaRPr>
                    </a:p>
                  </a:txBody>
                  <a:tcPr marL="85725" marR="0" marT="0" marB="0" anchor="ctr">
                    <a:solidFill>
                      <a:schemeClr val="accent2">
                        <a:lumMod val="60000"/>
                        <a:lumOff val="40000"/>
                      </a:schemeClr>
                    </a:solidFill>
                  </a:tcPr>
                </a:tc>
                <a:extLst>
                  <a:ext uri="{0D108BD9-81ED-4DB2-BD59-A6C34878D82A}">
                    <a16:rowId xmlns:a16="http://schemas.microsoft.com/office/drawing/2014/main" val="3284338582"/>
                  </a:ext>
                </a:extLst>
              </a:tr>
              <a:tr h="426328">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Estudios soporte del próximo marco tarifario para el servicio público de aseo para grandes prestadores. </a:t>
                      </a:r>
                    </a:p>
                    <a:p>
                      <a:pPr algn="just"/>
                      <a:endParaRPr lang="es-ES" sz="15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Documento de avances</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1500" b="0" i="0" kern="1200" dirty="0">
                          <a:solidFill>
                            <a:schemeClr val="dk1"/>
                          </a:solidFill>
                          <a:effectLst/>
                          <a:latin typeface="Arial" panose="020B0604020202020204" pitchFamily="34" charset="0"/>
                          <a:ea typeface="+mn-ea"/>
                          <a:cs typeface="Arial" panose="020B0604020202020204" pitchFamily="34" charset="0"/>
                        </a:rPr>
                        <a:t>E</a:t>
                      </a:r>
                      <a:r>
                        <a:rPr lang="es-ES" sz="1500" b="0" i="0" u="none" strike="noStrike" kern="1200" dirty="0">
                          <a:solidFill>
                            <a:srgbClr val="000000"/>
                          </a:solidFill>
                          <a:effectLst/>
                          <a:latin typeface="Arial" panose="020B0604020202020204" pitchFamily="34" charset="0"/>
                          <a:ea typeface="+mn-ea"/>
                          <a:cs typeface="Arial" panose="020B0604020202020204" pitchFamily="34" charset="0"/>
                        </a:rPr>
                        <a:t>l proyecto contó con documento de </a:t>
                      </a:r>
                      <a:r>
                        <a:rPr lang="es-ES" sz="1500" b="0" i="0" u="none" strike="noStrike" kern="1200" noProof="0" dirty="0">
                          <a:solidFill>
                            <a:srgbClr val="000000"/>
                          </a:solidFill>
                          <a:effectLst/>
                          <a:latin typeface="Arial" panose="020B0604020202020204" pitchFamily="34" charset="0"/>
                          <a:ea typeface="+mn-ea"/>
                          <a:cs typeface="Arial" panose="020B0604020202020204" pitchFamily="34" charset="0"/>
                        </a:rPr>
                        <a:t>avances en el periodo verificado así: Estudio</a:t>
                      </a:r>
                      <a:r>
                        <a:rPr lang="es-MX" sz="1500" b="0" i="0" kern="1200" dirty="0">
                          <a:solidFill>
                            <a:schemeClr val="dk1"/>
                          </a:solidFill>
                          <a:effectLst/>
                          <a:latin typeface="Arial" panose="020B0604020202020204" pitchFamily="34" charset="0"/>
                          <a:ea typeface="+mn-ea"/>
                          <a:cs typeface="Arial" panose="020B0604020202020204" pitchFamily="34" charset="0"/>
                        </a:rPr>
                        <a:t> de estructura del mercado del servicio público de aseo en municipios y/o distritos con más de 5.000 suscriptores en área urbana, publicado en la sede electrónica de la UAE-CRA (Finalizado)</a:t>
                      </a:r>
                      <a:r>
                        <a:rPr lang="es-ES" sz="1500" b="0" i="0" u="none" strike="noStrike" kern="1200" noProof="0" dirty="0">
                          <a:solidFill>
                            <a:srgbClr val="000000"/>
                          </a:solidFill>
                          <a:effectLst/>
                          <a:latin typeface="Arial" panose="020B0604020202020204" pitchFamily="34" charset="0"/>
                          <a:ea typeface="+mn-ea"/>
                          <a:cs typeface="Arial" panose="020B0604020202020204" pitchFamily="34" charset="0"/>
                        </a:rPr>
                        <a:t>; Parámetro de remuneración; Actualización de Costos; Factores de producción y Aforos; Aprovechamiento; Tratamiento; Recolección y Transporte; Limpieza urbana; Barrido y Limpieza; Estudio de Comercialización y disposición final, </a:t>
                      </a:r>
                      <a:r>
                        <a:rPr lang="es-CO" sz="1500" b="0" i="0" u="none" strike="noStrike" kern="1200" noProof="0" dirty="0">
                          <a:solidFill>
                            <a:srgbClr val="000000"/>
                          </a:solidFill>
                          <a:effectLst/>
                          <a:latin typeface="Arial" panose="020B0604020202020204" pitchFamily="34" charset="0"/>
                          <a:ea typeface="+mn-ea"/>
                          <a:cs typeface="Arial" panose="020B0604020202020204" pitchFamily="34" charset="0"/>
                        </a:rPr>
                        <a:t>de acuerdo al avance cualitativo del PAI con corte al 31 de diciembre del 2022.</a:t>
                      </a:r>
                      <a:endParaRPr lang="es-CO" sz="15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5725" marR="0" marT="0" marB="0" anchor="ctr">
                    <a:solidFill>
                      <a:schemeClr val="accent2">
                        <a:lumMod val="60000"/>
                        <a:lumOff val="40000"/>
                      </a:schemeClr>
                    </a:solidFill>
                  </a:tcPr>
                </a:tc>
                <a:extLst>
                  <a:ext uri="{0D108BD9-81ED-4DB2-BD59-A6C34878D82A}">
                    <a16:rowId xmlns:a16="http://schemas.microsoft.com/office/drawing/2014/main" val="2754266735"/>
                  </a:ext>
                </a:extLst>
              </a:tr>
              <a:tr h="426328">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Racionalización de las regulaciones de carácter general.</a:t>
                      </a:r>
                    </a:p>
                    <a:p>
                      <a:pPr algn="just"/>
                      <a:endParaRPr lang="es-ES"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algn="just" fontAlgn="ctr"/>
                      <a:r>
                        <a:rPr lang="es-ES" sz="1500" b="0" i="0" kern="1200" dirty="0">
                          <a:solidFill>
                            <a:schemeClr val="dk1"/>
                          </a:solidFill>
                          <a:effectLst/>
                          <a:latin typeface="Arial"/>
                          <a:ea typeface="+mn-ea"/>
                          <a:cs typeface="+mn-cs"/>
                        </a:rPr>
                        <a:t>Documento socializado </a:t>
                      </a:r>
                      <a:r>
                        <a:rPr lang="es-MX" sz="1500" b="0" i="0" kern="1200" dirty="0">
                          <a:solidFill>
                            <a:schemeClr val="dk1"/>
                          </a:solidFill>
                          <a:effectLst/>
                          <a:latin typeface="Arial"/>
                          <a:ea typeface="+mn-ea"/>
                          <a:cs typeface="+mn-cs"/>
                        </a:rPr>
                        <a:t>en el Comité de Expertos Ordinario No. 51 de 21 de diciembre de 2022</a:t>
                      </a:r>
                      <a:r>
                        <a:rPr lang="es-ES" sz="1500" b="0" i="0" kern="1200" dirty="0">
                          <a:solidFill>
                            <a:schemeClr val="dk1"/>
                          </a:solidFill>
                          <a:effectLst/>
                          <a:latin typeface="Arial"/>
                          <a:ea typeface="+mn-ea"/>
                          <a:cs typeface="+mn-cs"/>
                        </a:rPr>
                        <a:t>.</a:t>
                      </a:r>
                      <a:endParaRPr lang="es-CO" sz="1500" b="0" i="0" u="none" strike="noStrike" dirty="0">
                        <a:solidFill>
                          <a:srgbClr val="000000"/>
                        </a:solidFill>
                        <a:effectLst/>
                        <a:latin typeface="Arial"/>
                        <a:cs typeface="Arial"/>
                      </a:endParaRPr>
                    </a:p>
                  </a:txBody>
                  <a:tcPr marL="85725" marR="0" marT="0" marB="0" anchor="ctr">
                    <a:solidFill>
                      <a:schemeClr val="accent2">
                        <a:lumMod val="60000"/>
                        <a:lumOff val="40000"/>
                      </a:schemeClr>
                    </a:solidFill>
                  </a:tcPr>
                </a:tc>
                <a:extLst>
                  <a:ext uri="{0D108BD9-81ED-4DB2-BD59-A6C34878D82A}">
                    <a16:rowId xmlns:a16="http://schemas.microsoft.com/office/drawing/2014/main" val="2526326707"/>
                  </a:ext>
                </a:extLst>
              </a:tr>
            </a:tbl>
          </a:graphicData>
        </a:graphic>
      </p:graphicFrame>
    </p:spTree>
    <p:extLst>
      <p:ext uri="{BB962C8B-B14F-4D97-AF65-F5344CB8AC3E}">
        <p14:creationId xmlns:p14="http://schemas.microsoft.com/office/powerpoint/2010/main" val="4993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2DABA2A-22AE-3C62-A47D-ECA21942ACB9}"/>
              </a:ext>
            </a:extLst>
          </p:cNvPr>
          <p:cNvSpPr txBox="1">
            <a:spLocks noChangeArrowheads="1"/>
          </p:cNvSpPr>
          <p:nvPr/>
        </p:nvSpPr>
        <p:spPr bwMode="auto">
          <a:xfrm>
            <a:off x="110836" y="423499"/>
            <a:ext cx="11944006"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914400">
              <a:defRPr/>
            </a:pPr>
            <a:r>
              <a:rPr lang="es-ES" sz="3000" b="1" dirty="0">
                <a:latin typeface="Arial" panose="020B0604020202020204" pitchFamily="34" charset="0"/>
                <a:cs typeface="Arial" panose="020B0604020202020204" pitchFamily="34" charset="0"/>
              </a:rPr>
              <a:t>Bases Acueducto y Alcantarillado</a:t>
            </a:r>
            <a:endParaRPr lang="es-CO" sz="3000" b="1" dirty="0">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988B3254-2306-3C18-8159-8C3788AFD0E8}"/>
              </a:ext>
            </a:extLst>
          </p:cNvPr>
          <p:cNvGraphicFramePr>
            <a:graphicFrameLocks noGrp="1"/>
          </p:cNvGraphicFramePr>
          <p:nvPr>
            <p:extLst>
              <p:ext uri="{D42A27DB-BD31-4B8C-83A1-F6EECF244321}">
                <p14:modId xmlns:p14="http://schemas.microsoft.com/office/powerpoint/2010/main" val="926913555"/>
              </p:ext>
            </p:extLst>
          </p:nvPr>
        </p:nvGraphicFramePr>
        <p:xfrm>
          <a:off x="110836" y="1224867"/>
          <a:ext cx="11970327" cy="914400"/>
        </p:xfrm>
        <a:graphic>
          <a:graphicData uri="http://schemas.openxmlformats.org/drawingml/2006/table">
            <a:tbl>
              <a:tblPr firstRow="1" bandRow="1">
                <a:tableStyleId>{5C22544A-7EE6-4342-B048-85BDC9FD1C3A}</a:tableStyleId>
              </a:tblPr>
              <a:tblGrid>
                <a:gridCol w="7364308">
                  <a:extLst>
                    <a:ext uri="{9D8B030D-6E8A-4147-A177-3AD203B41FA5}">
                      <a16:colId xmlns:a16="http://schemas.microsoft.com/office/drawing/2014/main" val="1590886926"/>
                    </a:ext>
                  </a:extLst>
                </a:gridCol>
                <a:gridCol w="4606019">
                  <a:extLst>
                    <a:ext uri="{9D8B030D-6E8A-4147-A177-3AD203B41FA5}">
                      <a16:colId xmlns:a16="http://schemas.microsoft.com/office/drawing/2014/main" val="2665041840"/>
                    </a:ext>
                  </a:extLst>
                </a:gridCol>
              </a:tblGrid>
              <a:tr h="360040">
                <a:tc>
                  <a:txBody>
                    <a:bodyPr/>
                    <a:lstStyle/>
                    <a:p>
                      <a:pPr algn="ctr"/>
                      <a:r>
                        <a:rPr lang="es-CO" sz="1800" dirty="0">
                          <a:solidFill>
                            <a:schemeClr val="tx1"/>
                          </a:solidFill>
                          <a:latin typeface="Arial" panose="020B0604020202020204" pitchFamily="34" charset="0"/>
                          <a:cs typeface="Arial" panose="020B0604020202020204" pitchFamily="34" charset="0"/>
                        </a:rPr>
                        <a:t>Proyecto</a:t>
                      </a:r>
                      <a:endParaRPr lang="es-ES" sz="18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O" sz="1800" baseline="0" dirty="0">
                          <a:solidFill>
                            <a:schemeClr val="tx1"/>
                          </a:solidFill>
                          <a:latin typeface="Arial" panose="020B0604020202020204" pitchFamily="34" charset="0"/>
                          <a:cs typeface="Arial" panose="020B0604020202020204" pitchFamily="34" charset="0"/>
                        </a:rPr>
                        <a:t> Estado del proyecto</a:t>
                      </a:r>
                      <a:endParaRPr lang="es-ES" sz="18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557947929"/>
                  </a:ext>
                </a:extLst>
              </a:tr>
              <a:tr h="426328">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Bases para el marco tarifario de los servicios públicos de acueducto y alcantarillado aplicable a pequeños prestadores.</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algn="just" fontAlgn="ctr"/>
                      <a:r>
                        <a:rPr lang="es-ES" sz="1500" b="0" i="0" u="none" strike="noStrike" dirty="0">
                          <a:solidFill>
                            <a:srgbClr val="000000"/>
                          </a:solidFill>
                          <a:effectLst/>
                          <a:latin typeface="Arial"/>
                          <a:cs typeface="Arial"/>
                        </a:rPr>
                        <a:t>Documento publicado en la página web con fecha de junio del 2022. Link </a:t>
                      </a:r>
                      <a:r>
                        <a:rPr lang="es-CO" sz="1800" b="0" i="0" kern="1200" dirty="0">
                          <a:solidFill>
                            <a:schemeClr val="dk1"/>
                          </a:solidFill>
                          <a:effectLst/>
                          <a:latin typeface="+mn-lt"/>
                          <a:ea typeface="+mn-ea"/>
                          <a:cs typeface="+mn-cs"/>
                        </a:rPr>
                        <a:t>https://acortar.link/970N2j</a:t>
                      </a:r>
                      <a:endParaRPr lang="es-CO" sz="15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solidFill>
                      <a:schemeClr val="accent2">
                        <a:lumMod val="60000"/>
                        <a:lumOff val="40000"/>
                      </a:schemeClr>
                    </a:solidFill>
                  </a:tcPr>
                </a:tc>
                <a:extLst>
                  <a:ext uri="{0D108BD9-81ED-4DB2-BD59-A6C34878D82A}">
                    <a16:rowId xmlns:a16="http://schemas.microsoft.com/office/drawing/2014/main" val="3284338582"/>
                  </a:ext>
                </a:extLst>
              </a:tr>
            </a:tbl>
          </a:graphicData>
        </a:graphic>
      </p:graphicFrame>
      <p:sp>
        <p:nvSpPr>
          <p:cNvPr id="4" name="Text Box 3">
            <a:extLst>
              <a:ext uri="{FF2B5EF4-FFF2-40B4-BE49-F238E27FC236}">
                <a16:creationId xmlns:a16="http://schemas.microsoft.com/office/drawing/2014/main" id="{7BB0142E-1776-5855-D3F3-48D7EF0D1762}"/>
              </a:ext>
            </a:extLst>
          </p:cNvPr>
          <p:cNvSpPr txBox="1">
            <a:spLocks noChangeArrowheads="1"/>
          </p:cNvSpPr>
          <p:nvPr/>
        </p:nvSpPr>
        <p:spPr bwMode="auto">
          <a:xfrm>
            <a:off x="129587" y="2453867"/>
            <a:ext cx="11906504"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algn="ctr"/>
            <a:r>
              <a:rPr lang="es-CO" sz="3000" b="1" dirty="0">
                <a:latin typeface="Arial"/>
                <a:cs typeface="Arial"/>
              </a:rPr>
              <a:t>Proyectos Reprogramados ARI 2022</a:t>
            </a:r>
            <a:endParaRPr lang="es-CO" sz="3000" b="1"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06AEEEEB-B5FA-C881-A3EB-1F378FDDFC68}"/>
              </a:ext>
            </a:extLst>
          </p:cNvPr>
          <p:cNvGraphicFramePr>
            <a:graphicFrameLocks noGrp="1"/>
          </p:cNvGraphicFramePr>
          <p:nvPr>
            <p:extLst>
              <p:ext uri="{D42A27DB-BD31-4B8C-83A1-F6EECF244321}">
                <p14:modId xmlns:p14="http://schemas.microsoft.com/office/powerpoint/2010/main" val="1495119231"/>
              </p:ext>
            </p:extLst>
          </p:nvPr>
        </p:nvGraphicFramePr>
        <p:xfrm>
          <a:off x="152397" y="3345232"/>
          <a:ext cx="11891558" cy="192024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1590886926"/>
                    </a:ext>
                  </a:extLst>
                </a:gridCol>
                <a:gridCol w="857250">
                  <a:extLst>
                    <a:ext uri="{9D8B030D-6E8A-4147-A177-3AD203B41FA5}">
                      <a16:colId xmlns:a16="http://schemas.microsoft.com/office/drawing/2014/main" val="2243083263"/>
                    </a:ext>
                  </a:extLst>
                </a:gridCol>
                <a:gridCol w="866775">
                  <a:extLst>
                    <a:ext uri="{9D8B030D-6E8A-4147-A177-3AD203B41FA5}">
                      <a16:colId xmlns:a16="http://schemas.microsoft.com/office/drawing/2014/main" val="2732818137"/>
                    </a:ext>
                  </a:extLst>
                </a:gridCol>
                <a:gridCol w="895350">
                  <a:extLst>
                    <a:ext uri="{9D8B030D-6E8A-4147-A177-3AD203B41FA5}">
                      <a16:colId xmlns:a16="http://schemas.microsoft.com/office/drawing/2014/main" val="1944529677"/>
                    </a:ext>
                  </a:extLst>
                </a:gridCol>
                <a:gridCol w="904875">
                  <a:extLst>
                    <a:ext uri="{9D8B030D-6E8A-4147-A177-3AD203B41FA5}">
                      <a16:colId xmlns:a16="http://schemas.microsoft.com/office/drawing/2014/main" val="1216453621"/>
                    </a:ext>
                  </a:extLst>
                </a:gridCol>
                <a:gridCol w="747308">
                  <a:extLst>
                    <a:ext uri="{9D8B030D-6E8A-4147-A177-3AD203B41FA5}">
                      <a16:colId xmlns:a16="http://schemas.microsoft.com/office/drawing/2014/main" val="595194121"/>
                    </a:ext>
                  </a:extLst>
                </a:gridCol>
              </a:tblGrid>
              <a:tr h="245237">
                <a:tc>
                  <a:txBody>
                    <a:bodyPr/>
                    <a:lstStyle/>
                    <a:p>
                      <a:pPr algn="ctr"/>
                      <a:r>
                        <a:rPr lang="es-CO" sz="1800" dirty="0">
                          <a:solidFill>
                            <a:schemeClr val="tx1"/>
                          </a:solidFill>
                          <a:latin typeface="Arial" panose="020B0604020202020204" pitchFamily="34" charset="0"/>
                          <a:cs typeface="Arial" panose="020B0604020202020204" pitchFamily="34" charset="0"/>
                        </a:rPr>
                        <a:t>Nombre del Proyecto/Versión</a:t>
                      </a:r>
                      <a:r>
                        <a:rPr lang="es-CO" sz="1800" baseline="0" dirty="0">
                          <a:solidFill>
                            <a:schemeClr val="tx1"/>
                          </a:solidFill>
                          <a:latin typeface="Arial" panose="020B0604020202020204" pitchFamily="34" charset="0"/>
                          <a:cs typeface="Arial" panose="020B0604020202020204" pitchFamily="34" charset="0"/>
                        </a:rPr>
                        <a:t> de Agenda</a:t>
                      </a:r>
                      <a:endParaRPr lang="es-ES" sz="1800" dirty="0">
                        <a:solidFill>
                          <a:schemeClr val="tx1"/>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s-ES" sz="1800" dirty="0">
                          <a:solidFill>
                            <a:schemeClr val="tx1"/>
                          </a:solidFill>
                          <a:latin typeface="Arial" panose="020B0604020202020204" pitchFamily="34" charset="0"/>
                          <a:cs typeface="Arial" panose="020B0604020202020204" pitchFamily="34" charset="0"/>
                        </a:rPr>
                        <a:t>V1</a:t>
                      </a:r>
                    </a:p>
                  </a:txBody>
                  <a:tcPr>
                    <a:solidFill>
                      <a:schemeClr val="accent5">
                        <a:lumMod val="40000"/>
                        <a:lumOff val="60000"/>
                      </a:schemeClr>
                    </a:solidFill>
                  </a:tcPr>
                </a:tc>
                <a:tc>
                  <a:txBody>
                    <a:bodyPr/>
                    <a:lstStyle/>
                    <a:p>
                      <a:pPr algn="ctr"/>
                      <a:r>
                        <a:rPr lang="es-ES" sz="1800" dirty="0">
                          <a:solidFill>
                            <a:schemeClr val="tx1"/>
                          </a:solidFill>
                          <a:latin typeface="Arial" panose="020B0604020202020204" pitchFamily="34" charset="0"/>
                          <a:cs typeface="Arial" panose="020B0604020202020204" pitchFamily="34" charset="0"/>
                        </a:rPr>
                        <a:t>V2</a:t>
                      </a:r>
                      <a:endParaRPr lang="es-CO" dirty="0"/>
                    </a:p>
                  </a:txBody>
                  <a:tcPr>
                    <a:solidFill>
                      <a:schemeClr val="accent5">
                        <a:lumMod val="40000"/>
                        <a:lumOff val="60000"/>
                      </a:schemeClr>
                    </a:solidFill>
                  </a:tcPr>
                </a:tc>
                <a:tc>
                  <a:txBody>
                    <a:bodyPr/>
                    <a:lstStyle/>
                    <a:p>
                      <a:pPr algn="ctr"/>
                      <a:r>
                        <a:rPr lang="es-MX" dirty="0">
                          <a:solidFill>
                            <a:schemeClr val="tx1"/>
                          </a:solidFill>
                        </a:rPr>
                        <a:t>V3</a:t>
                      </a:r>
                      <a:endParaRPr lang="es-CO" dirty="0">
                        <a:solidFill>
                          <a:schemeClr val="tx1"/>
                        </a:solidFill>
                      </a:endParaRPr>
                    </a:p>
                  </a:txBody>
                  <a:tcPr>
                    <a:solidFill>
                      <a:schemeClr val="accent5">
                        <a:lumMod val="40000"/>
                        <a:lumOff val="60000"/>
                      </a:schemeClr>
                    </a:solidFill>
                  </a:tcPr>
                </a:tc>
                <a:tc>
                  <a:txBody>
                    <a:bodyPr/>
                    <a:lstStyle/>
                    <a:p>
                      <a:pPr algn="ctr"/>
                      <a:r>
                        <a:rPr lang="es-MX" dirty="0">
                          <a:solidFill>
                            <a:schemeClr val="tx1"/>
                          </a:solidFill>
                        </a:rPr>
                        <a:t>V4</a:t>
                      </a:r>
                      <a:endParaRPr lang="es-CO" dirty="0">
                        <a:solidFill>
                          <a:schemeClr val="tx1"/>
                        </a:solidFill>
                      </a:endParaRPr>
                    </a:p>
                  </a:txBody>
                  <a:tcPr>
                    <a:solidFill>
                      <a:schemeClr val="accent5">
                        <a:lumMod val="40000"/>
                        <a:lumOff val="60000"/>
                      </a:schemeClr>
                    </a:solidFill>
                  </a:tcPr>
                </a:tc>
                <a:tc>
                  <a:txBody>
                    <a:bodyPr/>
                    <a:lstStyle/>
                    <a:p>
                      <a:pPr algn="ctr"/>
                      <a:r>
                        <a:rPr lang="es-MX" dirty="0">
                          <a:solidFill>
                            <a:schemeClr val="tx1"/>
                          </a:solidFill>
                        </a:rPr>
                        <a:t>V5</a:t>
                      </a:r>
                      <a:endParaRPr lang="es-CO"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557947929"/>
                  </a:ext>
                </a:extLst>
              </a:tr>
              <a:tr h="280164">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Regulación que facilite la operatividad técnica y financiera de la administración de los recursos de la provisión por diferencias entre las inversiones planeadas y ejecutadas del Plan de Obras e Inversiones Regulado – POIR.</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PD1S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bg1">
                        <a:lumMod val="8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P1S;D2S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4"/>
                  </a:ext>
                </a:extLst>
              </a:tr>
              <a:tr h="280164">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Regulación del costo del servicio de energía por concepto de operación de los sistemas de acueducto y alcantarillado, de acuerdo con lo dispuesto en el artículo 2.3.5.2.1. del Decreto 1077 de 2015.</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Arial"/>
                          <a:cs typeface="Arial"/>
                        </a:rPr>
                        <a:t>D1S</a:t>
                      </a:r>
                      <a:endParaRPr lang="es-ES" sz="1500" dirty="0">
                        <a:latin typeface="Arial" panose="020B0604020202020204" pitchFamily="34" charset="0"/>
                        <a:cs typeface="Arial" panose="020B0604020202020204" pitchFamily="34" charset="0"/>
                      </a:endParaRPr>
                    </a:p>
                  </a:txBody>
                  <a:tcPr anchor="ctr">
                    <a:solidFill>
                      <a:schemeClr val="bg1">
                        <a:lumMod val="8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Arial" panose="020B0604020202020204" pitchFamily="34" charset="0"/>
                          <a:cs typeface="Arial" panose="020B0604020202020204" pitchFamily="34" charset="0"/>
                        </a:rPr>
                        <a:t>P1S;D2S</a:t>
                      </a: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5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5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5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23515419"/>
                  </a:ext>
                </a:extLst>
              </a:tr>
            </a:tbl>
          </a:graphicData>
        </a:graphic>
      </p:graphicFrame>
      <p:graphicFrame>
        <p:nvGraphicFramePr>
          <p:cNvPr id="6" name="Tabla 5">
            <a:extLst>
              <a:ext uri="{FF2B5EF4-FFF2-40B4-BE49-F238E27FC236}">
                <a16:creationId xmlns:a16="http://schemas.microsoft.com/office/drawing/2014/main" id="{2F4339EA-B7F0-9AAF-4401-B0CD68D6B38F}"/>
              </a:ext>
            </a:extLst>
          </p:cNvPr>
          <p:cNvGraphicFramePr>
            <a:graphicFrameLocks noGrp="1"/>
          </p:cNvGraphicFramePr>
          <p:nvPr>
            <p:extLst>
              <p:ext uri="{D42A27DB-BD31-4B8C-83A1-F6EECF244321}">
                <p14:modId xmlns:p14="http://schemas.microsoft.com/office/powerpoint/2010/main" val="720558208"/>
              </p:ext>
            </p:extLst>
          </p:nvPr>
        </p:nvGraphicFramePr>
        <p:xfrm>
          <a:off x="212652" y="6269263"/>
          <a:ext cx="5181403" cy="365760"/>
        </p:xfrm>
        <a:graphic>
          <a:graphicData uri="http://schemas.openxmlformats.org/drawingml/2006/table">
            <a:tbl>
              <a:tblPr firstRow="1" bandRow="1">
                <a:tableStyleId>{5C22544A-7EE6-4342-B048-85BDC9FD1C3A}</a:tableStyleId>
              </a:tblPr>
              <a:tblGrid>
                <a:gridCol w="438934">
                  <a:extLst>
                    <a:ext uri="{9D8B030D-6E8A-4147-A177-3AD203B41FA5}">
                      <a16:colId xmlns:a16="http://schemas.microsoft.com/office/drawing/2014/main" val="119818947"/>
                    </a:ext>
                  </a:extLst>
                </a:gridCol>
                <a:gridCol w="1418909">
                  <a:extLst>
                    <a:ext uri="{9D8B030D-6E8A-4147-A177-3AD203B41FA5}">
                      <a16:colId xmlns:a16="http://schemas.microsoft.com/office/drawing/2014/main" val="20001"/>
                    </a:ext>
                  </a:extLst>
                </a:gridCol>
                <a:gridCol w="438934">
                  <a:extLst>
                    <a:ext uri="{9D8B030D-6E8A-4147-A177-3AD203B41FA5}">
                      <a16:colId xmlns:a16="http://schemas.microsoft.com/office/drawing/2014/main" val="3388047613"/>
                    </a:ext>
                  </a:extLst>
                </a:gridCol>
                <a:gridCol w="1435735">
                  <a:extLst>
                    <a:ext uri="{9D8B030D-6E8A-4147-A177-3AD203B41FA5}">
                      <a16:colId xmlns:a16="http://schemas.microsoft.com/office/drawing/2014/main" val="20003"/>
                    </a:ext>
                  </a:extLst>
                </a:gridCol>
                <a:gridCol w="396340">
                  <a:extLst>
                    <a:ext uri="{9D8B030D-6E8A-4147-A177-3AD203B41FA5}">
                      <a16:colId xmlns:a16="http://schemas.microsoft.com/office/drawing/2014/main" val="2120878125"/>
                    </a:ext>
                  </a:extLst>
                </a:gridCol>
                <a:gridCol w="1052551">
                  <a:extLst>
                    <a:ext uri="{9D8B030D-6E8A-4147-A177-3AD203B41FA5}">
                      <a16:colId xmlns:a16="http://schemas.microsoft.com/office/drawing/2014/main" val="3697628053"/>
                    </a:ext>
                  </a:extLst>
                </a:gridCol>
              </a:tblGrid>
              <a:tr h="200305">
                <a:tc>
                  <a:txBody>
                    <a:bodyPr/>
                    <a:lstStyle/>
                    <a:p>
                      <a:endParaRPr lang="es-ES" sz="9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dirty="0">
                          <a:solidFill>
                            <a:schemeClr val="tx1"/>
                          </a:solidFill>
                          <a:latin typeface="Arial" panose="020B0604020202020204" pitchFamily="34" charset="0"/>
                          <a:cs typeface="Arial" panose="020B0604020202020204" pitchFamily="34" charset="0"/>
                        </a:rPr>
                        <a:t>Aprobados</a:t>
                      </a:r>
                      <a:r>
                        <a:rPr lang="es-CO" sz="900" baseline="0" dirty="0">
                          <a:solidFill>
                            <a:schemeClr val="tx1"/>
                          </a:solidFill>
                          <a:latin typeface="Arial" panose="020B0604020202020204" pitchFamily="34" charset="0"/>
                          <a:cs typeface="Arial" panose="020B0604020202020204" pitchFamily="34" charset="0"/>
                        </a:rPr>
                        <a:t> inicialmente</a:t>
                      </a:r>
                      <a:endParaRPr lang="es-ES" sz="9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s-ES" sz="9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dirty="0">
                          <a:solidFill>
                            <a:schemeClr val="tx1"/>
                          </a:solidFill>
                          <a:latin typeface="Arial" panose="020B0604020202020204" pitchFamily="34" charset="0"/>
                          <a:cs typeface="Arial" panose="020B0604020202020204" pitchFamily="34" charset="0"/>
                        </a:rPr>
                        <a:t>Reprogramados</a:t>
                      </a:r>
                      <a:endParaRPr lang="es-ES" sz="9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s-ES" sz="900" dirty="0">
                        <a:latin typeface="Arial" panose="020B0604020202020204" pitchFamily="34" charset="0"/>
                        <a:cs typeface="Arial" panose="020B0604020202020204" pitchFamily="34" charset="0"/>
                      </a:endParaRPr>
                    </a:p>
                  </a:txBody>
                  <a:tcPr>
                    <a:noFill/>
                  </a:tcPr>
                </a:tc>
                <a:tc>
                  <a:txBody>
                    <a:bodyPr/>
                    <a:lstStyle/>
                    <a:p>
                      <a:endParaRPr lang="es-ES" sz="9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77076819"/>
                  </a:ext>
                </a:extLst>
              </a:tr>
            </a:tbl>
          </a:graphicData>
        </a:graphic>
      </p:graphicFrame>
      <p:sp>
        <p:nvSpPr>
          <p:cNvPr id="7" name="CuadroTexto 6">
            <a:extLst>
              <a:ext uri="{FF2B5EF4-FFF2-40B4-BE49-F238E27FC236}">
                <a16:creationId xmlns:a16="http://schemas.microsoft.com/office/drawing/2014/main" id="{7D5F7BDD-6B15-5613-521B-146F562A0890}"/>
              </a:ext>
            </a:extLst>
          </p:cNvPr>
          <p:cNvSpPr txBox="1"/>
          <p:nvPr/>
        </p:nvSpPr>
        <p:spPr>
          <a:xfrm>
            <a:off x="137451" y="5940206"/>
            <a:ext cx="6365336" cy="261610"/>
          </a:xfrm>
          <a:prstGeom prst="rect">
            <a:avLst/>
          </a:prstGeom>
          <a:noFill/>
        </p:spPr>
        <p:txBody>
          <a:bodyPr wrap="square" rtlCol="0" anchor="ctr">
            <a:spAutoFit/>
          </a:bodyPr>
          <a:lstStyle/>
          <a:p>
            <a:r>
              <a:rPr lang="es-CO" sz="1100" b="1" dirty="0"/>
              <a:t>P: Proyecto    D: Definitiva     S: Semestre      </a:t>
            </a:r>
          </a:p>
        </p:txBody>
      </p:sp>
    </p:spTree>
    <p:extLst>
      <p:ext uri="{BB962C8B-B14F-4D97-AF65-F5344CB8AC3E}">
        <p14:creationId xmlns:p14="http://schemas.microsoft.com/office/powerpoint/2010/main" val="372414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BB0142E-1776-5855-D3F3-48D7EF0D1762}"/>
              </a:ext>
            </a:extLst>
          </p:cNvPr>
          <p:cNvSpPr txBox="1">
            <a:spLocks noChangeArrowheads="1"/>
          </p:cNvSpPr>
          <p:nvPr/>
        </p:nvSpPr>
        <p:spPr bwMode="auto">
          <a:xfrm>
            <a:off x="-143104" y="379185"/>
            <a:ext cx="11906504"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91440" tIns="45720" rIns="91440" bIns="45720" anchor="t">
            <a:spAutoFit/>
          </a:bodyPr>
          <a:lstStyle/>
          <a:p>
            <a:pPr algn="ctr"/>
            <a:r>
              <a:rPr lang="es-CO" sz="3000" b="1" dirty="0">
                <a:latin typeface="Arial"/>
                <a:cs typeface="Arial"/>
              </a:rPr>
              <a:t>Proyectos Retirados ARI 2022</a:t>
            </a:r>
            <a:endParaRPr lang="es-CO" sz="3000" b="1"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06AEEEEB-B5FA-C881-A3EB-1F378FDDFC68}"/>
              </a:ext>
            </a:extLst>
          </p:cNvPr>
          <p:cNvGraphicFramePr>
            <a:graphicFrameLocks noGrp="1"/>
          </p:cNvGraphicFramePr>
          <p:nvPr>
            <p:extLst>
              <p:ext uri="{D42A27DB-BD31-4B8C-83A1-F6EECF244321}">
                <p14:modId xmlns:p14="http://schemas.microsoft.com/office/powerpoint/2010/main" val="2014106912"/>
              </p:ext>
            </p:extLst>
          </p:nvPr>
        </p:nvGraphicFramePr>
        <p:xfrm>
          <a:off x="137451" y="1433684"/>
          <a:ext cx="11891555" cy="2103120"/>
        </p:xfrm>
        <a:graphic>
          <a:graphicData uri="http://schemas.openxmlformats.org/drawingml/2006/table">
            <a:tbl>
              <a:tblPr firstRow="1" bandRow="1">
                <a:tableStyleId>{5C22544A-7EE6-4342-B048-85BDC9FD1C3A}</a:tableStyleId>
              </a:tblPr>
              <a:tblGrid>
                <a:gridCol w="6143625">
                  <a:extLst>
                    <a:ext uri="{9D8B030D-6E8A-4147-A177-3AD203B41FA5}">
                      <a16:colId xmlns:a16="http://schemas.microsoft.com/office/drawing/2014/main" val="1590886926"/>
                    </a:ext>
                  </a:extLst>
                </a:gridCol>
                <a:gridCol w="990600">
                  <a:extLst>
                    <a:ext uri="{9D8B030D-6E8A-4147-A177-3AD203B41FA5}">
                      <a16:colId xmlns:a16="http://schemas.microsoft.com/office/drawing/2014/main" val="2243083263"/>
                    </a:ext>
                  </a:extLst>
                </a:gridCol>
                <a:gridCol w="1181100">
                  <a:extLst>
                    <a:ext uri="{9D8B030D-6E8A-4147-A177-3AD203B41FA5}">
                      <a16:colId xmlns:a16="http://schemas.microsoft.com/office/drawing/2014/main" val="2732818137"/>
                    </a:ext>
                  </a:extLst>
                </a:gridCol>
                <a:gridCol w="1171575">
                  <a:extLst>
                    <a:ext uri="{9D8B030D-6E8A-4147-A177-3AD203B41FA5}">
                      <a16:colId xmlns:a16="http://schemas.microsoft.com/office/drawing/2014/main" val="4149213910"/>
                    </a:ext>
                  </a:extLst>
                </a:gridCol>
                <a:gridCol w="1219200">
                  <a:extLst>
                    <a:ext uri="{9D8B030D-6E8A-4147-A177-3AD203B41FA5}">
                      <a16:colId xmlns:a16="http://schemas.microsoft.com/office/drawing/2014/main" val="3200999514"/>
                    </a:ext>
                  </a:extLst>
                </a:gridCol>
                <a:gridCol w="1185455">
                  <a:extLst>
                    <a:ext uri="{9D8B030D-6E8A-4147-A177-3AD203B41FA5}">
                      <a16:colId xmlns:a16="http://schemas.microsoft.com/office/drawing/2014/main" val="1758063296"/>
                    </a:ext>
                  </a:extLst>
                </a:gridCol>
              </a:tblGrid>
              <a:tr h="245237">
                <a:tc>
                  <a:txBody>
                    <a:bodyPr/>
                    <a:lstStyle/>
                    <a:p>
                      <a:pPr algn="ctr"/>
                      <a:r>
                        <a:rPr lang="es-CO" sz="1800" dirty="0">
                          <a:solidFill>
                            <a:schemeClr val="tx1"/>
                          </a:solidFill>
                          <a:latin typeface="Arial" panose="020B0604020202020204" pitchFamily="34" charset="0"/>
                          <a:cs typeface="Arial" panose="020B0604020202020204" pitchFamily="34" charset="0"/>
                        </a:rPr>
                        <a:t>Nombre del Proyecto/Versión</a:t>
                      </a:r>
                      <a:r>
                        <a:rPr lang="es-CO" sz="1800" baseline="0" dirty="0">
                          <a:solidFill>
                            <a:schemeClr val="tx1"/>
                          </a:solidFill>
                          <a:latin typeface="Arial" panose="020B0604020202020204" pitchFamily="34" charset="0"/>
                          <a:cs typeface="Arial" panose="020B0604020202020204" pitchFamily="34" charset="0"/>
                        </a:rPr>
                        <a:t> de Agenda</a:t>
                      </a:r>
                      <a:endParaRPr lang="es-ES" sz="1800" dirty="0">
                        <a:solidFill>
                          <a:schemeClr val="tx1"/>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s-ES" sz="1800" dirty="0">
                          <a:solidFill>
                            <a:schemeClr val="tx1"/>
                          </a:solidFill>
                          <a:latin typeface="Arial" panose="020B0604020202020204" pitchFamily="34" charset="0"/>
                          <a:cs typeface="Arial" panose="020B0604020202020204" pitchFamily="34" charset="0"/>
                        </a:rPr>
                        <a:t>V1</a:t>
                      </a:r>
                    </a:p>
                  </a:txBody>
                  <a:tcPr>
                    <a:solidFill>
                      <a:schemeClr val="accent5">
                        <a:lumMod val="40000"/>
                        <a:lumOff val="60000"/>
                      </a:schemeClr>
                    </a:solidFill>
                  </a:tcPr>
                </a:tc>
                <a:tc>
                  <a:txBody>
                    <a:bodyPr/>
                    <a:lstStyle/>
                    <a:p>
                      <a:pPr algn="ctr"/>
                      <a:r>
                        <a:rPr lang="es-ES" sz="1800" dirty="0">
                          <a:solidFill>
                            <a:schemeClr val="tx1"/>
                          </a:solidFill>
                          <a:latin typeface="Arial" panose="020B0604020202020204" pitchFamily="34" charset="0"/>
                          <a:cs typeface="Arial" panose="020B0604020202020204" pitchFamily="34" charset="0"/>
                        </a:rPr>
                        <a:t>V2</a:t>
                      </a:r>
                      <a:endParaRPr lang="es-CO" dirty="0"/>
                    </a:p>
                  </a:txBody>
                  <a:tcPr>
                    <a:solidFill>
                      <a:schemeClr val="accent5">
                        <a:lumMod val="40000"/>
                        <a:lumOff val="60000"/>
                      </a:schemeClr>
                    </a:solidFill>
                  </a:tcPr>
                </a:tc>
                <a:tc>
                  <a:txBody>
                    <a:bodyPr/>
                    <a:lstStyle/>
                    <a:p>
                      <a:pPr algn="ctr"/>
                      <a:r>
                        <a:rPr lang="es-MX" dirty="0">
                          <a:solidFill>
                            <a:schemeClr val="tx1"/>
                          </a:solidFill>
                        </a:rPr>
                        <a:t>V3</a:t>
                      </a:r>
                      <a:endParaRPr lang="es-CO" dirty="0">
                        <a:solidFill>
                          <a:schemeClr val="tx1"/>
                        </a:solidFill>
                      </a:endParaRPr>
                    </a:p>
                  </a:txBody>
                  <a:tcPr>
                    <a:solidFill>
                      <a:schemeClr val="accent5">
                        <a:lumMod val="40000"/>
                        <a:lumOff val="60000"/>
                      </a:schemeClr>
                    </a:solidFill>
                  </a:tcPr>
                </a:tc>
                <a:tc>
                  <a:txBody>
                    <a:bodyPr/>
                    <a:lstStyle/>
                    <a:p>
                      <a:pPr algn="ctr"/>
                      <a:r>
                        <a:rPr lang="es-MX" dirty="0">
                          <a:solidFill>
                            <a:schemeClr val="tx1"/>
                          </a:solidFill>
                        </a:rPr>
                        <a:t>V4</a:t>
                      </a:r>
                      <a:endParaRPr lang="es-CO" dirty="0">
                        <a:solidFill>
                          <a:schemeClr val="tx1"/>
                        </a:solidFill>
                      </a:endParaRPr>
                    </a:p>
                  </a:txBody>
                  <a:tcPr>
                    <a:solidFill>
                      <a:schemeClr val="accent5">
                        <a:lumMod val="40000"/>
                        <a:lumOff val="60000"/>
                      </a:schemeClr>
                    </a:solidFill>
                  </a:tcPr>
                </a:tc>
                <a:tc>
                  <a:txBody>
                    <a:bodyPr/>
                    <a:lstStyle/>
                    <a:p>
                      <a:pPr algn="ctr"/>
                      <a:r>
                        <a:rPr lang="es-MX" dirty="0">
                          <a:solidFill>
                            <a:schemeClr val="tx1"/>
                          </a:solidFill>
                        </a:rPr>
                        <a:t>V5</a:t>
                      </a:r>
                      <a:endParaRPr lang="es-CO"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557947929"/>
                  </a:ext>
                </a:extLst>
              </a:tr>
              <a:tr h="28016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Desviaciones significativas frente a consumos del servicio público de Acueducto y Alcantarillado</a:t>
                      </a:r>
                      <a:r>
                        <a:rPr lang="es-CO" sz="15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PD1S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RETIRADO</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4135258260"/>
                  </a:ext>
                </a:extLst>
              </a:tr>
              <a:tr h="280164">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Opción tarifaria de Pago Anticipado.</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Arial" panose="020B0604020202020204" pitchFamily="34" charset="0"/>
                          <a:cs typeface="Arial" panose="020B0604020202020204" pitchFamily="34" charset="0"/>
                        </a:rPr>
                        <a:t>P1S;D2S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RETIRADO</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062286365"/>
                  </a:ext>
                </a:extLst>
              </a:tr>
              <a:tr h="280164">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Asociaciones Público-Privadas en el servicio público de aseo.</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Arial" panose="020B0604020202020204" pitchFamily="34" charset="0"/>
                          <a:cs typeface="Arial" panose="020B0604020202020204" pitchFamily="34" charset="0"/>
                        </a:rPr>
                        <a:t>P1S;D2S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RETIRADO</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808140016"/>
                  </a:ext>
                </a:extLst>
              </a:tr>
              <a:tr h="280164">
                <a:tc>
                  <a:txBody>
                    <a:bodyPr/>
                    <a:lstStyle/>
                    <a:p>
                      <a:pPr algn="just"/>
                      <a:r>
                        <a:rPr lang="es-ES" sz="1500" b="0" i="0" u="none" strike="noStrike" kern="1200" baseline="0" dirty="0">
                          <a:solidFill>
                            <a:schemeClr val="dk1"/>
                          </a:solidFill>
                          <a:latin typeface="Arial" panose="020B0604020202020204" pitchFamily="34" charset="0"/>
                          <a:ea typeface="+mn-ea"/>
                          <a:cs typeface="Arial" panose="020B0604020202020204" pitchFamily="34" charset="0"/>
                        </a:rPr>
                        <a:t>Metodología para clasificar las personas prestadoras del servicio público de aseo de acuerdo con un nivel de riesgo.</a:t>
                      </a:r>
                      <a:endParaRPr lang="es-CO" sz="15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dirty="0">
                          <a:latin typeface="Arial" panose="020B0604020202020204" pitchFamily="34" charset="0"/>
                          <a:cs typeface="Arial" panose="020B0604020202020204" pitchFamily="34" charset="0"/>
                        </a:rPr>
                        <a:t>P1S;D2S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PD2S</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RETIRADO</a:t>
                      </a: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4091344712"/>
                  </a:ext>
                </a:extLst>
              </a:tr>
            </a:tbl>
          </a:graphicData>
        </a:graphic>
      </p:graphicFrame>
      <p:graphicFrame>
        <p:nvGraphicFramePr>
          <p:cNvPr id="6" name="Tabla 5">
            <a:extLst>
              <a:ext uri="{FF2B5EF4-FFF2-40B4-BE49-F238E27FC236}">
                <a16:creationId xmlns:a16="http://schemas.microsoft.com/office/drawing/2014/main" id="{2F4339EA-B7F0-9AAF-4401-B0CD68D6B38F}"/>
              </a:ext>
            </a:extLst>
          </p:cNvPr>
          <p:cNvGraphicFramePr>
            <a:graphicFrameLocks noGrp="1"/>
          </p:cNvGraphicFramePr>
          <p:nvPr>
            <p:extLst>
              <p:ext uri="{D42A27DB-BD31-4B8C-83A1-F6EECF244321}">
                <p14:modId xmlns:p14="http://schemas.microsoft.com/office/powerpoint/2010/main" val="4289888359"/>
              </p:ext>
            </p:extLst>
          </p:nvPr>
        </p:nvGraphicFramePr>
        <p:xfrm>
          <a:off x="212652" y="6269263"/>
          <a:ext cx="5181403" cy="365760"/>
        </p:xfrm>
        <a:graphic>
          <a:graphicData uri="http://schemas.openxmlformats.org/drawingml/2006/table">
            <a:tbl>
              <a:tblPr firstRow="1" bandRow="1">
                <a:tableStyleId>{5C22544A-7EE6-4342-B048-85BDC9FD1C3A}</a:tableStyleId>
              </a:tblPr>
              <a:tblGrid>
                <a:gridCol w="438934">
                  <a:extLst>
                    <a:ext uri="{9D8B030D-6E8A-4147-A177-3AD203B41FA5}">
                      <a16:colId xmlns:a16="http://schemas.microsoft.com/office/drawing/2014/main" val="119818947"/>
                    </a:ext>
                  </a:extLst>
                </a:gridCol>
                <a:gridCol w="1418909">
                  <a:extLst>
                    <a:ext uri="{9D8B030D-6E8A-4147-A177-3AD203B41FA5}">
                      <a16:colId xmlns:a16="http://schemas.microsoft.com/office/drawing/2014/main" val="20001"/>
                    </a:ext>
                  </a:extLst>
                </a:gridCol>
                <a:gridCol w="438934">
                  <a:extLst>
                    <a:ext uri="{9D8B030D-6E8A-4147-A177-3AD203B41FA5}">
                      <a16:colId xmlns:a16="http://schemas.microsoft.com/office/drawing/2014/main" val="3388047613"/>
                    </a:ext>
                  </a:extLst>
                </a:gridCol>
                <a:gridCol w="1435735">
                  <a:extLst>
                    <a:ext uri="{9D8B030D-6E8A-4147-A177-3AD203B41FA5}">
                      <a16:colId xmlns:a16="http://schemas.microsoft.com/office/drawing/2014/main" val="20003"/>
                    </a:ext>
                  </a:extLst>
                </a:gridCol>
                <a:gridCol w="396340">
                  <a:extLst>
                    <a:ext uri="{9D8B030D-6E8A-4147-A177-3AD203B41FA5}">
                      <a16:colId xmlns:a16="http://schemas.microsoft.com/office/drawing/2014/main" val="2120878125"/>
                    </a:ext>
                  </a:extLst>
                </a:gridCol>
                <a:gridCol w="1052551">
                  <a:extLst>
                    <a:ext uri="{9D8B030D-6E8A-4147-A177-3AD203B41FA5}">
                      <a16:colId xmlns:a16="http://schemas.microsoft.com/office/drawing/2014/main" val="3697628053"/>
                    </a:ext>
                  </a:extLst>
                </a:gridCol>
              </a:tblGrid>
              <a:tr h="200305">
                <a:tc>
                  <a:txBody>
                    <a:bodyPr/>
                    <a:lstStyle/>
                    <a:p>
                      <a:endParaRPr lang="es-ES" sz="9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dirty="0">
                          <a:solidFill>
                            <a:schemeClr val="tx1"/>
                          </a:solidFill>
                          <a:latin typeface="Arial" panose="020B0604020202020204" pitchFamily="34" charset="0"/>
                          <a:cs typeface="Arial" panose="020B0604020202020204" pitchFamily="34" charset="0"/>
                        </a:rPr>
                        <a:t>Aprobados</a:t>
                      </a:r>
                      <a:r>
                        <a:rPr lang="es-CO" sz="900" baseline="0" dirty="0">
                          <a:solidFill>
                            <a:schemeClr val="tx1"/>
                          </a:solidFill>
                          <a:latin typeface="Arial" panose="020B0604020202020204" pitchFamily="34" charset="0"/>
                          <a:cs typeface="Arial" panose="020B0604020202020204" pitchFamily="34" charset="0"/>
                        </a:rPr>
                        <a:t> inicialmente</a:t>
                      </a:r>
                      <a:endParaRPr lang="es-ES" sz="9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s-ES" sz="9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dirty="0">
                          <a:solidFill>
                            <a:schemeClr val="tx1"/>
                          </a:solidFill>
                          <a:latin typeface="Arial" panose="020B0604020202020204" pitchFamily="34" charset="0"/>
                          <a:cs typeface="Arial" panose="020B0604020202020204" pitchFamily="34" charset="0"/>
                        </a:rPr>
                        <a:t>Retirados</a:t>
                      </a:r>
                      <a:endParaRPr lang="es-ES" sz="90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s-ES" sz="900" dirty="0">
                        <a:latin typeface="Arial" panose="020B0604020202020204" pitchFamily="34" charset="0"/>
                        <a:cs typeface="Arial" panose="020B0604020202020204" pitchFamily="34" charset="0"/>
                      </a:endParaRPr>
                    </a:p>
                  </a:txBody>
                  <a:tcPr>
                    <a:noFill/>
                  </a:tcPr>
                </a:tc>
                <a:tc>
                  <a:txBody>
                    <a:bodyPr/>
                    <a:lstStyle/>
                    <a:p>
                      <a:endParaRPr lang="es-ES" sz="9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77076819"/>
                  </a:ext>
                </a:extLst>
              </a:tr>
            </a:tbl>
          </a:graphicData>
        </a:graphic>
      </p:graphicFrame>
      <p:sp>
        <p:nvSpPr>
          <p:cNvPr id="7" name="CuadroTexto 6">
            <a:extLst>
              <a:ext uri="{FF2B5EF4-FFF2-40B4-BE49-F238E27FC236}">
                <a16:creationId xmlns:a16="http://schemas.microsoft.com/office/drawing/2014/main" id="{7D5F7BDD-6B15-5613-521B-146F562A0890}"/>
              </a:ext>
            </a:extLst>
          </p:cNvPr>
          <p:cNvSpPr txBox="1"/>
          <p:nvPr/>
        </p:nvSpPr>
        <p:spPr>
          <a:xfrm>
            <a:off x="137451" y="5940206"/>
            <a:ext cx="6365336" cy="261610"/>
          </a:xfrm>
          <a:prstGeom prst="rect">
            <a:avLst/>
          </a:prstGeom>
          <a:noFill/>
        </p:spPr>
        <p:txBody>
          <a:bodyPr wrap="square" rtlCol="0" anchor="ctr">
            <a:spAutoFit/>
          </a:bodyPr>
          <a:lstStyle/>
          <a:p>
            <a:r>
              <a:rPr lang="es-CO" sz="1100" b="1" dirty="0"/>
              <a:t>P: Proyecto    D: Definitiva     S: Semestre      </a:t>
            </a:r>
          </a:p>
        </p:txBody>
      </p:sp>
    </p:spTree>
    <p:extLst>
      <p:ext uri="{BB962C8B-B14F-4D97-AF65-F5344CB8AC3E}">
        <p14:creationId xmlns:p14="http://schemas.microsoft.com/office/powerpoint/2010/main" val="2837691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0c3cce-6c31-4f1f-b54e-e7c442e692b0" xsi:nil="true"/>
    <lcf76f155ced4ddcb4097134ff3c332f xmlns="0c3ff982-b687-4eb5-9a04-fd6efaf5d504">
      <Terms xmlns="http://schemas.microsoft.com/office/infopath/2007/PartnerControls"/>
    </lcf76f155ced4ddcb4097134ff3c332f>
    <SharedWithUsers xmlns="ae0c3cce-6c31-4f1f-b54e-e7c442e692b0">
      <UserInfo>
        <DisplayName>Guillermo Ibarra Prado</DisplayName>
        <AccountId>52</AccountId>
        <AccountType/>
      </UserInfo>
      <UserInfo>
        <DisplayName>Nathaly Andrea Pinzon Rodriguez</DisplayName>
        <AccountId>2802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6E0F052F7D8D049BB205D4AAC80D1CC" ma:contentTypeVersion="17" ma:contentTypeDescription="Crear nuevo documento." ma:contentTypeScope="" ma:versionID="2fcbe69517ffc5b3ce307f85ffbd37ab">
  <xsd:schema xmlns:xsd="http://www.w3.org/2001/XMLSchema" xmlns:xs="http://www.w3.org/2001/XMLSchema" xmlns:p="http://schemas.microsoft.com/office/2006/metadata/properties" xmlns:ns2="0c3ff982-b687-4eb5-9a04-fd6efaf5d504" xmlns:ns3="ae0c3cce-6c31-4f1f-b54e-e7c442e692b0" targetNamespace="http://schemas.microsoft.com/office/2006/metadata/properties" ma:root="true" ma:fieldsID="8daf1b9aa934fd3b903e7b1704436174" ns2:_="" ns3:_="">
    <xsd:import namespace="0c3ff982-b687-4eb5-9a04-fd6efaf5d504"/>
    <xsd:import namespace="ae0c3cce-6c31-4f1f-b54e-e7c442e692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ff982-b687-4eb5-9a04-fd6efaf5d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3912e655-385c-46bd-b52b-7c1134c9353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0c3cce-6c31-4f1f-b54e-e7c442e692b0"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963f1d6-81ba-41f1-a10f-a01c4f40578d}" ma:internalName="TaxCatchAll" ma:showField="CatchAllData" ma:web="ae0c3cce-6c31-4f1f-b54e-e7c442e69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FC6353-FD68-455B-A985-0F45C13C7BBD}">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ae0c3cce-6c31-4f1f-b54e-e7c442e692b0"/>
    <ds:schemaRef ds:uri="0c3ff982-b687-4eb5-9a04-fd6efaf5d504"/>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C4545AD-EDC7-4451-AA32-64A3F8328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3ff982-b687-4eb5-9a04-fd6efaf5d504"/>
    <ds:schemaRef ds:uri="ae0c3cce-6c31-4f1f-b54e-e7c442e69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E80B0-AD52-4A2E-B8F2-DF2917641E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503</TotalTime>
  <Words>1168</Words>
  <Application>Microsoft Office PowerPoint</Application>
  <PresentationFormat>Panorámica</PresentationFormat>
  <Paragraphs>109</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11</vt:i4>
      </vt:variant>
    </vt:vector>
  </HeadingPairs>
  <TitlesOfParts>
    <vt:vector size="16" baseType="lpstr">
      <vt:lpstr>Arial</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Edilberto Pineda Alvarado</cp:lastModifiedBy>
  <cp:revision>28</cp:revision>
  <dcterms:created xsi:type="dcterms:W3CDTF">2022-02-21T20:25:31Z</dcterms:created>
  <dcterms:modified xsi:type="dcterms:W3CDTF">2023-03-03T15:01:41Z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0x010100B6E0F052F7D8D049BB205D4AAC80D1CC</vt:lpwstr>
  </property>
  <property fmtid="{D5CDD505-2E9C-101B-9397-08002B2CF9AE}" pid="3" name="MediaServiceImageTags">
    <vt:lpwstr/>
  </property>
</Properties>
</file>